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Lst>
  <p:notesMasterIdLst>
    <p:notesMasterId r:id="rId18"/>
  </p:notesMasterIdLst>
  <p:sldIdLst>
    <p:sldId id="256" r:id="rId2"/>
    <p:sldId id="315" r:id="rId3"/>
    <p:sldId id="325" r:id="rId4"/>
    <p:sldId id="326" r:id="rId5"/>
    <p:sldId id="327" r:id="rId6"/>
    <p:sldId id="324" r:id="rId7"/>
    <p:sldId id="328" r:id="rId8"/>
    <p:sldId id="329" r:id="rId9"/>
    <p:sldId id="322" r:id="rId10"/>
    <p:sldId id="334" r:id="rId11"/>
    <p:sldId id="335" r:id="rId12"/>
    <p:sldId id="336" r:id="rId13"/>
    <p:sldId id="332" r:id="rId14"/>
    <p:sldId id="333" r:id="rId15"/>
    <p:sldId id="323" r:id="rId16"/>
    <p:sldId id="310"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3C31"/>
    <a:srgbClr val="00B0B9"/>
    <a:srgbClr val="4B4F54"/>
    <a:srgbClr val="E1CD00"/>
    <a:srgbClr val="A1D6CA"/>
    <a:srgbClr val="E9DF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81" autoAdjust="0"/>
    <p:restoredTop sz="75926" autoAdjust="0"/>
  </p:normalViewPr>
  <p:slideViewPr>
    <p:cSldViewPr snapToGrid="0">
      <p:cViewPr varScale="1">
        <p:scale>
          <a:sx n="44" d="100"/>
          <a:sy n="44" d="100"/>
        </p:scale>
        <p:origin x="48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Data!$B$1:$B$1</c:f>
              <c:strCache>
                <c:ptCount val="1"/>
                <c:pt idx="0">
                  <c:v>Perfect Use</c:v>
                </c:pt>
              </c:strCache>
            </c:strRef>
          </c:tx>
          <c:spPr>
            <a:solidFill>
              <a:srgbClr val="E4C82F"/>
            </a:solidFill>
            <a:ln>
              <a:noFill/>
            </a:ln>
            <a:effectLst/>
          </c:spPr>
          <c:invertIfNegative val="0"/>
          <c:dLbls>
            <c:spPr>
              <a:noFill/>
              <a:ln>
                <a:noFill/>
              </a:ln>
              <a:effectLst/>
            </c:spPr>
            <c:txPr>
              <a:bodyPr rot="0" spcFirstLastPara="1" vertOverflow="ellipsis" vert="horz" wrap="square" lIns="91440" tIns="18288" rIns="36576" bIns="19050" anchor="b" anchorCtr="1">
                <a:spAutoFit/>
              </a:bodyPr>
              <a:lstStyle/>
              <a:p>
                <a:pPr>
                  <a:defRPr sz="1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cat>
            <c:strRef>
              <c:f>Data!$A$2:$A$15</c:f>
              <c:strCache>
                <c:ptCount val="14"/>
                <c:pt idx="0">
                  <c:v>Chance </c:v>
                </c:pt>
                <c:pt idx="1">
                  <c:v>Spermicides</c:v>
                </c:pt>
                <c:pt idx="2">
                  <c:v>Fertility Awareness Based</c:v>
                </c:pt>
                <c:pt idx="3">
                  <c:v>Withdrawal</c:v>
                </c:pt>
                <c:pt idx="4">
                  <c:v>Vaginal Condom </c:v>
                </c:pt>
                <c:pt idx="5">
                  <c:v>Condom </c:v>
                </c:pt>
                <c:pt idx="6">
                  <c:v>Pill/Patch/Ring</c:v>
                </c:pt>
                <c:pt idx="7">
                  <c:v>Birth Control Injection</c:v>
                </c:pt>
                <c:pt idx="8">
                  <c:v>IUD - Copper</c:v>
                </c:pt>
                <c:pt idx="9">
                  <c:v>Tubal Ligation</c:v>
                </c:pt>
                <c:pt idx="10">
                  <c:v>IUD - Hormonal</c:v>
                </c:pt>
                <c:pt idx="11">
                  <c:v>Vasectomy</c:v>
                </c:pt>
                <c:pt idx="12">
                  <c:v>Implant </c:v>
                </c:pt>
                <c:pt idx="13">
                  <c:v>Abstinence</c:v>
                </c:pt>
              </c:strCache>
            </c:strRef>
          </c:cat>
          <c:val>
            <c:numRef>
              <c:f>Data!$B$2:$B$15</c:f>
              <c:numCache>
                <c:formatCode>0.0</c:formatCode>
                <c:ptCount val="14"/>
                <c:pt idx="0">
                  <c:v>15</c:v>
                </c:pt>
                <c:pt idx="1">
                  <c:v>82</c:v>
                </c:pt>
                <c:pt idx="2">
                  <c:v>95</c:v>
                </c:pt>
                <c:pt idx="3">
                  <c:v>96</c:v>
                </c:pt>
                <c:pt idx="4">
                  <c:v>95</c:v>
                </c:pt>
                <c:pt idx="5">
                  <c:v>98</c:v>
                </c:pt>
                <c:pt idx="6">
                  <c:v>99.7</c:v>
                </c:pt>
                <c:pt idx="7">
                  <c:v>99.8</c:v>
                </c:pt>
                <c:pt idx="8">
                  <c:v>99.2</c:v>
                </c:pt>
                <c:pt idx="9">
                  <c:v>99.5</c:v>
                </c:pt>
                <c:pt idx="10">
                  <c:v>99.8</c:v>
                </c:pt>
                <c:pt idx="11" formatCode="0.00">
                  <c:v>99.95</c:v>
                </c:pt>
                <c:pt idx="12" formatCode="0.00">
                  <c:v>99.95</c:v>
                </c:pt>
                <c:pt idx="13" formatCode="0">
                  <c:v>100</c:v>
                </c:pt>
              </c:numCache>
            </c:numRef>
          </c:val>
          <c:extLst>
            <c:ext xmlns:c16="http://schemas.microsoft.com/office/drawing/2014/chart" uri="{C3380CC4-5D6E-409C-BE32-E72D297353CC}">
              <c16:uniqueId val="{00000000-B18E-4282-9268-90C3EA966950}"/>
            </c:ext>
          </c:extLst>
        </c:ser>
        <c:ser>
          <c:idx val="1"/>
          <c:order val="1"/>
          <c:tx>
            <c:strRef>
              <c:f>Data!$C$1:$C$1</c:f>
              <c:strCache>
                <c:ptCount val="1"/>
                <c:pt idx="0">
                  <c:v>Typical Use</c:v>
                </c:pt>
              </c:strCache>
            </c:strRef>
          </c:tx>
          <c:spPr>
            <a:solidFill>
              <a:srgbClr val="16ADBC"/>
            </a:solidFill>
            <a:ln>
              <a:noFill/>
            </a:ln>
            <a:effectLst/>
          </c:spPr>
          <c:invertIfNegative val="0"/>
          <c:dLbls>
            <c:spPr>
              <a:noFill/>
              <a:ln>
                <a:noFill/>
              </a:ln>
              <a:effectLst/>
            </c:spPr>
            <c:txPr>
              <a:bodyPr rot="0" spcFirstLastPara="1" vertOverflow="ellipsis" vert="horz" wrap="square" lIns="36576" tIns="19050" rIns="91440" bIns="274320" anchor="t" anchorCtr="1">
                <a:spAutoFit/>
              </a:bodyPr>
              <a:lstStyle/>
              <a:p>
                <a:pPr>
                  <a:defRPr sz="1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cat>
            <c:strRef>
              <c:f>Data!$A$2:$A$15</c:f>
              <c:strCache>
                <c:ptCount val="14"/>
                <c:pt idx="0">
                  <c:v>Chance </c:v>
                </c:pt>
                <c:pt idx="1">
                  <c:v>Spermicides</c:v>
                </c:pt>
                <c:pt idx="2">
                  <c:v>Fertility Awareness Based</c:v>
                </c:pt>
                <c:pt idx="3">
                  <c:v>Withdrawal</c:v>
                </c:pt>
                <c:pt idx="4">
                  <c:v>Vaginal Condom </c:v>
                </c:pt>
                <c:pt idx="5">
                  <c:v>Condom </c:v>
                </c:pt>
                <c:pt idx="6">
                  <c:v>Pill/Patch/Ring</c:v>
                </c:pt>
                <c:pt idx="7">
                  <c:v>Birth Control Injection</c:v>
                </c:pt>
                <c:pt idx="8">
                  <c:v>IUD - Copper</c:v>
                </c:pt>
                <c:pt idx="9">
                  <c:v>Tubal Ligation</c:v>
                </c:pt>
                <c:pt idx="10">
                  <c:v>IUD - Hormonal</c:v>
                </c:pt>
                <c:pt idx="11">
                  <c:v>Vasectomy</c:v>
                </c:pt>
                <c:pt idx="12">
                  <c:v>Implant </c:v>
                </c:pt>
                <c:pt idx="13">
                  <c:v>Abstinence</c:v>
                </c:pt>
              </c:strCache>
            </c:strRef>
          </c:cat>
          <c:val>
            <c:numRef>
              <c:f>Data!$C$2:$C$15</c:f>
              <c:numCache>
                <c:formatCode>0.0</c:formatCode>
                <c:ptCount val="14"/>
                <c:pt idx="0">
                  <c:v>15</c:v>
                </c:pt>
                <c:pt idx="1">
                  <c:v>72</c:v>
                </c:pt>
                <c:pt idx="2">
                  <c:v>76</c:v>
                </c:pt>
                <c:pt idx="3">
                  <c:v>78</c:v>
                </c:pt>
                <c:pt idx="4">
                  <c:v>79</c:v>
                </c:pt>
                <c:pt idx="5">
                  <c:v>82</c:v>
                </c:pt>
                <c:pt idx="6">
                  <c:v>91</c:v>
                </c:pt>
                <c:pt idx="7">
                  <c:v>94</c:v>
                </c:pt>
                <c:pt idx="8">
                  <c:v>99.2</c:v>
                </c:pt>
                <c:pt idx="9">
                  <c:v>99.5</c:v>
                </c:pt>
                <c:pt idx="10">
                  <c:v>99.8</c:v>
                </c:pt>
                <c:pt idx="11" formatCode="0.00">
                  <c:v>99.85</c:v>
                </c:pt>
                <c:pt idx="12" formatCode="0.00">
                  <c:v>99.95</c:v>
                </c:pt>
                <c:pt idx="13" formatCode="0">
                  <c:v>100</c:v>
                </c:pt>
              </c:numCache>
            </c:numRef>
          </c:val>
          <c:extLst>
            <c:ext xmlns:c16="http://schemas.microsoft.com/office/drawing/2014/chart" uri="{C3380CC4-5D6E-409C-BE32-E72D297353CC}">
              <c16:uniqueId val="{00000001-B18E-4282-9268-90C3EA966950}"/>
            </c:ext>
          </c:extLst>
        </c:ser>
        <c:dLbls>
          <c:dLblPos val="outEnd"/>
          <c:showLegendKey val="0"/>
          <c:showVal val="1"/>
          <c:showCatName val="0"/>
          <c:showSerName val="0"/>
          <c:showPercent val="0"/>
          <c:showBubbleSize val="0"/>
        </c:dLbls>
        <c:gapWidth val="169"/>
        <c:axId val="464994760"/>
        <c:axId val="464995416"/>
      </c:barChart>
      <c:catAx>
        <c:axId val="464994760"/>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800" b="1" dirty="0" err="1" smtClean="0">
                    <a:latin typeface="+mn-lt"/>
                    <a:cs typeface="Sukhumvit Set" panose="02000506000000020004" pitchFamily="2" charset="-34"/>
                  </a:rPr>
                  <a:t>Methodes</a:t>
                </a:r>
                <a:endParaRPr lang="en-US" sz="1800" b="1" dirty="0">
                  <a:latin typeface="+mn-lt"/>
                  <a:cs typeface="Sukhumvit Set" panose="02000506000000020004" pitchFamily="2" charset="-34"/>
                </a:endParaRPr>
              </a:p>
            </c:rich>
          </c:tx>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464995416"/>
        <c:crosses val="autoZero"/>
        <c:auto val="1"/>
        <c:lblAlgn val="ctr"/>
        <c:lblOffset val="100"/>
        <c:noMultiLvlLbl val="0"/>
      </c:catAx>
      <c:valAx>
        <c:axId val="464995416"/>
        <c:scaling>
          <c:orientation val="minMax"/>
          <c:max val="105"/>
          <c:min val="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prstClr val="black">
                        <a:lumMod val="65000"/>
                        <a:lumOff val="35000"/>
                      </a:prstClr>
                    </a:solidFill>
                    <a:latin typeface="Sukhumvit Set" panose="02000506000000020004" pitchFamily="2" charset="-34"/>
                    <a:ea typeface="+mn-ea"/>
                    <a:cs typeface="Sukhumvit Set" panose="02000506000000020004" pitchFamily="2" charset="-34"/>
                  </a:defRPr>
                </a:pPr>
                <a:r>
                  <a:rPr lang="fr-CA" sz="1800" b="0" i="0" baseline="0" dirty="0" smtClean="0">
                    <a:effectLst/>
                    <a:latin typeface="+mn-lt"/>
                  </a:rPr>
                  <a:t>% d'efficacité des méthodes de contraception</a:t>
                </a:r>
                <a:r>
                  <a:rPr lang="en-US" sz="1800" baseline="0" dirty="0" smtClean="0">
                    <a:latin typeface="+mn-lt"/>
                    <a:cs typeface="Sukhumvit Set" panose="02000506000000020004" pitchFamily="2" charset="-34"/>
                  </a:rPr>
                  <a:t> </a:t>
                </a:r>
                <a:endParaRPr lang="en-US" sz="1800" dirty="0">
                  <a:latin typeface="+mn-lt"/>
                  <a:cs typeface="Sukhumvit Set" panose="02000506000000020004" pitchFamily="2" charset="-34"/>
                </a:endParaRPr>
              </a:p>
            </c:rich>
          </c:tx>
          <c:layout>
            <c:manualLayout>
              <c:xMode val="edge"/>
              <c:yMode val="edge"/>
              <c:x val="0.21111192231875595"/>
              <c:y val="0.85853444732177242"/>
            </c:manualLayout>
          </c:layout>
          <c:overlay val="0"/>
          <c:spPr>
            <a:noFill/>
            <a:ln>
              <a:noFill/>
            </a:ln>
            <a:effectLst/>
          </c:sp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464994760"/>
        <c:crosses val="autoZero"/>
        <c:crossBetween val="between"/>
        <c:majorUnit val="10"/>
      </c:valAx>
      <c:spPr>
        <a:noFill/>
        <a:ln>
          <a:noFill/>
        </a:ln>
        <a:effectLst/>
      </c:spPr>
    </c:plotArea>
    <c:legend>
      <c:legendPos val="b"/>
      <c:layout>
        <c:manualLayout>
          <c:xMode val="edge"/>
          <c:yMode val="edge"/>
          <c:x val="0.3199098141497736"/>
          <c:y val="0.92605750757529293"/>
          <c:w val="0.35953966420672151"/>
          <c:h val="3.1498120597734429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Sukhumvit Set" panose="02000506000000020004" pitchFamily="2" charset="-34"/>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Data!$B$30</c:f>
              <c:strCache>
                <c:ptCount val="1"/>
                <c:pt idx="0">
                  <c:v>Typical Use % Effectiveness</c:v>
                </c:pt>
              </c:strCache>
            </c:strRef>
          </c:tx>
          <c:spPr>
            <a:solidFill>
              <a:srgbClr val="16ADB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Data!$A$31:$A$40</c:f>
              <c:strCache>
                <c:ptCount val="10"/>
                <c:pt idx="0">
                  <c:v>Chance </c:v>
                </c:pt>
                <c:pt idx="1">
                  <c:v>Withdrawal</c:v>
                </c:pt>
                <c:pt idx="2">
                  <c:v>Vaginal Condom </c:v>
                </c:pt>
                <c:pt idx="3">
                  <c:v>Condom </c:v>
                </c:pt>
                <c:pt idx="4">
                  <c:v>Pill/Patch/Ring</c:v>
                </c:pt>
                <c:pt idx="5">
                  <c:v>Injection</c:v>
                </c:pt>
                <c:pt idx="6">
                  <c:v>IUD - Copper</c:v>
                </c:pt>
                <c:pt idx="7">
                  <c:v>IUD - Hormonal</c:v>
                </c:pt>
                <c:pt idx="8">
                  <c:v>Implant </c:v>
                </c:pt>
                <c:pt idx="9">
                  <c:v>Abstinence</c:v>
                </c:pt>
              </c:strCache>
            </c:strRef>
          </c:cat>
          <c:val>
            <c:numRef>
              <c:f>Data!$B$31:$B$40</c:f>
              <c:numCache>
                <c:formatCode>0.0</c:formatCode>
                <c:ptCount val="10"/>
                <c:pt idx="0">
                  <c:v>15</c:v>
                </c:pt>
                <c:pt idx="1">
                  <c:v>78</c:v>
                </c:pt>
                <c:pt idx="2">
                  <c:v>79</c:v>
                </c:pt>
                <c:pt idx="3">
                  <c:v>82</c:v>
                </c:pt>
                <c:pt idx="4">
                  <c:v>91</c:v>
                </c:pt>
                <c:pt idx="5">
                  <c:v>94</c:v>
                </c:pt>
                <c:pt idx="6">
                  <c:v>99.2</c:v>
                </c:pt>
                <c:pt idx="7">
                  <c:v>99.8</c:v>
                </c:pt>
                <c:pt idx="8" formatCode="0.00">
                  <c:v>99.95</c:v>
                </c:pt>
                <c:pt idx="9" formatCode="0">
                  <c:v>100</c:v>
                </c:pt>
              </c:numCache>
            </c:numRef>
          </c:val>
          <c:extLst>
            <c:ext xmlns:c16="http://schemas.microsoft.com/office/drawing/2014/chart" uri="{C3380CC4-5D6E-409C-BE32-E72D297353CC}">
              <c16:uniqueId val="{00000000-9889-4674-9F73-B1E8A2998480}"/>
            </c:ext>
          </c:extLst>
        </c:ser>
        <c:dLbls>
          <c:showLegendKey val="0"/>
          <c:showVal val="0"/>
          <c:showCatName val="0"/>
          <c:showSerName val="0"/>
          <c:showPercent val="0"/>
          <c:showBubbleSize val="0"/>
        </c:dLbls>
        <c:gapWidth val="182"/>
        <c:axId val="350202880"/>
        <c:axId val="350203208"/>
      </c:barChart>
      <c:catAx>
        <c:axId val="350202880"/>
        <c:scaling>
          <c:orientation val="minMax"/>
        </c:scaling>
        <c:delete val="0"/>
        <c:axPos val="l"/>
        <c:title>
          <c:tx>
            <c:rich>
              <a:bodyPr rot="-54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Sukhumvit Set" panose="02000506000000020004" pitchFamily="2" charset="-34"/>
                  </a:defRPr>
                </a:pPr>
                <a:r>
                  <a:rPr lang="en-US" sz="1800" b="1" dirty="0" err="1" smtClean="0">
                    <a:latin typeface="+mn-lt"/>
                    <a:cs typeface="Sukhumvit Set" panose="02000506000000020004" pitchFamily="2" charset="-34"/>
                  </a:rPr>
                  <a:t>Methodes</a:t>
                </a:r>
                <a:endParaRPr lang="en-US" sz="1800" b="1" dirty="0">
                  <a:latin typeface="+mn-lt"/>
                  <a:cs typeface="Sukhumvit Set" panose="02000506000000020004" pitchFamily="2" charset="-34"/>
                </a:endParaRPr>
              </a:p>
            </c:rich>
          </c:tx>
          <c:overlay val="0"/>
          <c:spPr>
            <a:noFill/>
            <a:ln>
              <a:noFill/>
            </a:ln>
            <a:effectLst/>
          </c:spPr>
          <c:txPr>
            <a:bodyPr rot="-54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Sukhumvit Set" panose="02000506000000020004" pitchFamily="2" charset="-34"/>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350203208"/>
        <c:crosses val="autoZero"/>
        <c:auto val="1"/>
        <c:lblAlgn val="ctr"/>
        <c:lblOffset val="100"/>
        <c:noMultiLvlLbl val="0"/>
      </c:catAx>
      <c:valAx>
        <c:axId val="350203208"/>
        <c:scaling>
          <c:orientation val="minMax"/>
          <c:max val="105"/>
          <c:min val="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800" b="1" i="0" u="none" strike="noStrike" kern="1200" baseline="0">
                    <a:solidFill>
                      <a:schemeClr val="tx1">
                        <a:lumMod val="65000"/>
                        <a:lumOff val="35000"/>
                      </a:schemeClr>
                    </a:solidFill>
                    <a:latin typeface="Sukhumvit Set" panose="02000506000000020004" pitchFamily="2" charset="-34"/>
                    <a:ea typeface="+mn-ea"/>
                    <a:cs typeface="Sukhumvit Set" panose="02000506000000020004" pitchFamily="2" charset="-34"/>
                  </a:defRPr>
                </a:pPr>
                <a:r>
                  <a:rPr lang="fr-CA" sz="1800" b="0" i="0" u="none" strike="noStrike" baseline="0" dirty="0" smtClean="0">
                    <a:effectLst/>
                  </a:rPr>
                  <a:t>% d'efficacité </a:t>
                </a:r>
                <a:r>
                  <a:rPr lang="en-US" sz="1800" b="1" i="0" u="none" strike="noStrike" baseline="0" dirty="0" smtClean="0">
                    <a:effectLst/>
                  </a:rPr>
                  <a:t> </a:t>
                </a:r>
                <a:endParaRPr lang="en-US" sz="1800" b="1" dirty="0">
                  <a:latin typeface="Sukhumvit Set" panose="02000506000000020004" pitchFamily="2" charset="-34"/>
                  <a:cs typeface="Sukhumvit Set" panose="02000506000000020004" pitchFamily="2" charset="-34"/>
                </a:endParaRPr>
              </a:p>
            </c:rich>
          </c:tx>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Sukhumvit Set" panose="02000506000000020004" pitchFamily="2" charset="-34"/>
                  <a:ea typeface="+mn-ea"/>
                  <a:cs typeface="Sukhumvit Set" panose="02000506000000020004" pitchFamily="2" charset="-34"/>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50202880"/>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25F47F1-70B3-4836-9B58-6E0107EA6FB1}" type="datetimeFigureOut">
              <a:rPr lang="en-US" smtClean="0"/>
              <a:t>2/10/2022</a:t>
            </a:fld>
            <a:endParaRPr lang="fr-CA"/>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D5E1B6A-4431-4231-B5A8-6A8C9B8B634C}" type="slidenum">
              <a:rPr lang="en-US" smtClean="0"/>
              <a:t>‹#›</a:t>
            </a:fld>
            <a:endParaRPr lang="fr-CA"/>
          </a:p>
        </p:txBody>
      </p:sp>
    </p:spTree>
    <p:extLst>
      <p:ext uri="{BB962C8B-B14F-4D97-AF65-F5344CB8AC3E}">
        <p14:creationId xmlns:p14="http://schemas.microsoft.com/office/powerpoint/2010/main" val="13062990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teachingsexualhealth.ca/teachers/resource/birth-control-effectiveness-graph/"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teachingsexualhealth.ca/teachers/resource/birth-control-health-information-sheets/"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dirty="0" smtClean="0"/>
              <a:t>Les plans de leçons utilisent les termes « mâle » et « femelle » pour parler du sexe biologique (assigné à la naissance), par exemple quand on parle d’anatomie reproductive. </a:t>
            </a:r>
            <a:endParaRPr lang="en-US" dirty="0" smtClean="0"/>
          </a:p>
          <a:p>
            <a:r>
              <a:rPr dirty="0" smtClean="0"/>
              <a:t> </a:t>
            </a:r>
          </a:p>
          <a:p>
            <a:r>
              <a:rPr dirty="0" smtClean="0"/>
              <a:t>À la naissance, un sexe est assigné à chaque enfant en fonction de son anatomie reproductive. Le sexe assigné à la naissance est indépendant de l’identité de genre. Cette dernière est la façon dont une personne perçoit son identité, que ce soit de sexe féminin ou masculin, bisexuelle ou asexuelle, peu importe le sexe biologique qui lui a été assigné à la naissance.</a:t>
            </a:r>
            <a:endParaRPr lang="fr-CA" dirty="0"/>
          </a:p>
        </p:txBody>
      </p:sp>
      <p:sp>
        <p:nvSpPr>
          <p:cNvPr id="4" name="Slide Number Placeholder 3"/>
          <p:cNvSpPr>
            <a:spLocks noGrp="1"/>
          </p:cNvSpPr>
          <p:nvPr>
            <p:ph type="sldNum" sz="quarter" idx="10"/>
          </p:nvPr>
        </p:nvSpPr>
        <p:spPr/>
        <p:txBody>
          <a:bodyPr/>
          <a:lstStyle/>
          <a:p>
            <a:fld id="{9D5E1B6A-4431-4231-B5A8-6A8C9B8B634C}" type="slidenum">
              <a:rPr lang="en-US" smtClean="0"/>
              <a:t>1</a:t>
            </a:fld>
            <a:endParaRPr lang="fr-CA"/>
          </a:p>
        </p:txBody>
      </p:sp>
    </p:spTree>
    <p:extLst>
      <p:ext uri="{BB962C8B-B14F-4D97-AF65-F5344CB8AC3E}">
        <p14:creationId xmlns:p14="http://schemas.microsoft.com/office/powerpoint/2010/main" val="2565595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replace BEER with </a:t>
            </a:r>
            <a:r>
              <a:rPr lang="en-CA" dirty="0" err="1" smtClean="0"/>
              <a:t>BIÈRE</a:t>
            </a:r>
            <a:endParaRPr lang="fr-CA" dirty="0"/>
          </a:p>
        </p:txBody>
      </p:sp>
      <p:sp>
        <p:nvSpPr>
          <p:cNvPr id="4" name="Slide Number Placeholder 3"/>
          <p:cNvSpPr>
            <a:spLocks noGrp="1"/>
          </p:cNvSpPr>
          <p:nvPr>
            <p:ph type="sldNum" sz="quarter" idx="10"/>
          </p:nvPr>
        </p:nvSpPr>
        <p:spPr/>
        <p:txBody>
          <a:bodyPr/>
          <a:lstStyle/>
          <a:p>
            <a:fld id="{9D5E1B6A-4431-4231-B5A8-6A8C9B8B634C}" type="slidenum">
              <a:rPr lang="en-US" smtClean="0"/>
              <a:t>7</a:t>
            </a:fld>
            <a:endParaRPr lang="fr-CA"/>
          </a:p>
        </p:txBody>
      </p:sp>
    </p:spTree>
    <p:extLst>
      <p:ext uri="{BB962C8B-B14F-4D97-AF65-F5344CB8AC3E}">
        <p14:creationId xmlns:p14="http://schemas.microsoft.com/office/powerpoint/2010/main" val="13599283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43 ml (1,5 </a:t>
            </a:r>
            <a:r>
              <a:rPr lang="en-CA" dirty="0" err="1" smtClean="0"/>
              <a:t>oz</a:t>
            </a:r>
            <a:r>
              <a:rPr lang="en-CA" dirty="0" smtClean="0"/>
              <a:t>) </a:t>
            </a:r>
            <a:r>
              <a:rPr lang="en-CA" dirty="0" err="1" smtClean="0"/>
              <a:t>d’alcool</a:t>
            </a:r>
            <a:endParaRPr lang="en-CA" dirty="0" smtClean="0"/>
          </a:p>
          <a:p>
            <a:r>
              <a:rPr lang="en-CA" dirty="0" smtClean="0"/>
              <a:t>142 ml (5 </a:t>
            </a:r>
            <a:r>
              <a:rPr lang="en-CA" dirty="0" err="1" smtClean="0"/>
              <a:t>oz</a:t>
            </a:r>
            <a:r>
              <a:rPr lang="en-CA" dirty="0" smtClean="0"/>
              <a:t>) de vin</a:t>
            </a:r>
          </a:p>
          <a:p>
            <a:r>
              <a:rPr lang="en-CA" dirty="0" smtClean="0"/>
              <a:t>341</a:t>
            </a:r>
            <a:r>
              <a:rPr lang="en-CA" baseline="0" dirty="0" smtClean="0"/>
              <a:t> ml (12 </a:t>
            </a:r>
            <a:r>
              <a:rPr lang="en-CA" baseline="0" dirty="0" err="1" smtClean="0"/>
              <a:t>oz</a:t>
            </a:r>
            <a:r>
              <a:rPr lang="en-CA" baseline="0" dirty="0" smtClean="0"/>
              <a:t>) de </a:t>
            </a:r>
            <a:r>
              <a:rPr lang="en-CA" baseline="0" dirty="0" err="1" smtClean="0"/>
              <a:t>bière</a:t>
            </a:r>
            <a:endParaRPr lang="en-CA" baseline="0" dirty="0" smtClean="0"/>
          </a:p>
          <a:p>
            <a:r>
              <a:rPr lang="en-CA" baseline="0" dirty="0" err="1" smtClean="0"/>
              <a:t>Verre</a:t>
            </a:r>
            <a:r>
              <a:rPr lang="en-CA" baseline="0" dirty="0" smtClean="0"/>
              <a:t> de 341 ml (12 </a:t>
            </a:r>
            <a:r>
              <a:rPr lang="en-CA" baseline="0" dirty="0" err="1" smtClean="0"/>
              <a:t>oz</a:t>
            </a:r>
            <a:r>
              <a:rPr lang="en-CA" baseline="0" dirty="0" smtClean="0"/>
              <a:t>) </a:t>
            </a:r>
            <a:r>
              <a:rPr lang="en-CA" baseline="0" dirty="0" err="1" smtClean="0"/>
              <a:t>dont</a:t>
            </a:r>
            <a:r>
              <a:rPr lang="en-CA" baseline="0" dirty="0" smtClean="0"/>
              <a:t> le </a:t>
            </a:r>
            <a:r>
              <a:rPr lang="en-CA" baseline="0" dirty="0" err="1" smtClean="0"/>
              <a:t>contenu</a:t>
            </a:r>
            <a:r>
              <a:rPr lang="en-CA" baseline="0" dirty="0" smtClean="0"/>
              <a:t> </a:t>
            </a:r>
            <a:r>
              <a:rPr lang="en-CA" baseline="0" dirty="0" err="1" smtClean="0"/>
              <a:t>d’alcool</a:t>
            </a:r>
            <a:r>
              <a:rPr lang="en-CA" baseline="0" dirty="0" smtClean="0"/>
              <a:t> </a:t>
            </a:r>
            <a:r>
              <a:rPr lang="en-CA" baseline="0" dirty="0" err="1" smtClean="0"/>
              <a:t>est</a:t>
            </a:r>
            <a:r>
              <a:rPr lang="en-CA" baseline="0" dirty="0" smtClean="0"/>
              <a:t> de 5 % (</a:t>
            </a:r>
            <a:r>
              <a:rPr lang="en-CA" baseline="0" dirty="0" err="1" smtClean="0"/>
              <a:t>bière</a:t>
            </a:r>
            <a:r>
              <a:rPr lang="en-CA" baseline="0" dirty="0" smtClean="0"/>
              <a:t>, </a:t>
            </a:r>
            <a:r>
              <a:rPr lang="en-CA" baseline="0" dirty="0" err="1" smtClean="0"/>
              <a:t>cidre</a:t>
            </a:r>
            <a:r>
              <a:rPr lang="en-CA" baseline="0" dirty="0" smtClean="0"/>
              <a:t>, </a:t>
            </a:r>
            <a:r>
              <a:rPr lang="en-CA" baseline="0" dirty="0" err="1" smtClean="0"/>
              <a:t>panaché</a:t>
            </a:r>
            <a:r>
              <a:rPr lang="en-CA" baseline="0" dirty="0" smtClean="0"/>
              <a:t>)</a:t>
            </a:r>
          </a:p>
          <a:p>
            <a:r>
              <a:rPr lang="en-CA" baseline="0" dirty="0" err="1" smtClean="0"/>
              <a:t>Verre</a:t>
            </a:r>
            <a:r>
              <a:rPr lang="en-CA" baseline="0" dirty="0" smtClean="0"/>
              <a:t> de 142 ml (5 </a:t>
            </a:r>
            <a:r>
              <a:rPr lang="en-CA" baseline="0" dirty="0" err="1" smtClean="0"/>
              <a:t>oz</a:t>
            </a:r>
            <a:r>
              <a:rPr lang="en-CA" baseline="0" dirty="0" smtClean="0"/>
              <a:t>) de vin </a:t>
            </a:r>
            <a:r>
              <a:rPr lang="en-CA" baseline="0" dirty="0" err="1" smtClean="0"/>
              <a:t>dont</a:t>
            </a:r>
            <a:r>
              <a:rPr lang="en-CA" baseline="0" dirty="0" smtClean="0"/>
              <a:t> le </a:t>
            </a:r>
            <a:r>
              <a:rPr lang="en-CA" baseline="0" dirty="0" err="1" smtClean="0"/>
              <a:t>contenu</a:t>
            </a:r>
            <a:r>
              <a:rPr lang="en-CA" baseline="0" dirty="0" smtClean="0"/>
              <a:t> </a:t>
            </a:r>
            <a:r>
              <a:rPr lang="en-CA" baseline="0" dirty="0" err="1" smtClean="0"/>
              <a:t>d’alcool</a:t>
            </a:r>
            <a:r>
              <a:rPr lang="en-CA" baseline="0" dirty="0" smtClean="0"/>
              <a:t> </a:t>
            </a:r>
            <a:r>
              <a:rPr lang="en-CA" baseline="0" dirty="0" err="1" smtClean="0"/>
              <a:t>est</a:t>
            </a:r>
            <a:r>
              <a:rPr lang="en-CA" baseline="0" dirty="0" smtClean="0"/>
              <a:t> de 12 %</a:t>
            </a:r>
          </a:p>
          <a:p>
            <a:r>
              <a:rPr lang="en-CA" baseline="0" dirty="0" smtClean="0"/>
              <a:t>Portion de 43 ml (1,5 </a:t>
            </a:r>
            <a:r>
              <a:rPr lang="en-CA" baseline="0" dirty="0" err="1" smtClean="0"/>
              <a:t>oz</a:t>
            </a:r>
            <a:r>
              <a:rPr lang="en-CA" baseline="0" dirty="0" smtClean="0"/>
              <a:t>) </a:t>
            </a:r>
            <a:r>
              <a:rPr lang="en-CA" baseline="0" dirty="0" err="1" smtClean="0"/>
              <a:t>d’alcool</a:t>
            </a:r>
            <a:r>
              <a:rPr lang="en-CA" baseline="0" dirty="0" smtClean="0"/>
              <a:t> </a:t>
            </a:r>
            <a:r>
              <a:rPr lang="en-CA" baseline="0" dirty="0" err="1" smtClean="0"/>
              <a:t>distillé</a:t>
            </a:r>
            <a:r>
              <a:rPr lang="en-CA" baseline="0" dirty="0" smtClean="0"/>
              <a:t> </a:t>
            </a:r>
            <a:r>
              <a:rPr lang="en-CA" baseline="0" dirty="0" err="1" smtClean="0"/>
              <a:t>dont</a:t>
            </a:r>
            <a:r>
              <a:rPr lang="en-CA" baseline="0" dirty="0" smtClean="0"/>
              <a:t> le </a:t>
            </a:r>
            <a:r>
              <a:rPr lang="en-CA" baseline="0" dirty="0" err="1" smtClean="0"/>
              <a:t>contenu</a:t>
            </a:r>
            <a:r>
              <a:rPr lang="en-CA" baseline="0" dirty="0" smtClean="0"/>
              <a:t> </a:t>
            </a:r>
            <a:r>
              <a:rPr lang="en-CA" baseline="0" dirty="0" err="1" smtClean="0"/>
              <a:t>d’alcool</a:t>
            </a:r>
            <a:r>
              <a:rPr lang="en-CA" baseline="0" dirty="0" smtClean="0"/>
              <a:t> </a:t>
            </a:r>
            <a:r>
              <a:rPr lang="en-CA" baseline="0" dirty="0" err="1" smtClean="0"/>
              <a:t>est</a:t>
            </a:r>
            <a:r>
              <a:rPr lang="en-CA" baseline="0" dirty="0" smtClean="0"/>
              <a:t> de 40 % (rye, gin, </a:t>
            </a:r>
            <a:r>
              <a:rPr lang="en-CA" baseline="0" dirty="0" err="1" smtClean="0"/>
              <a:t>rhum</a:t>
            </a:r>
            <a:r>
              <a:rPr lang="en-CA" baseline="0" dirty="0" smtClean="0"/>
              <a:t>, etc.)</a:t>
            </a:r>
            <a:endParaRPr lang="fr-CA" dirty="0"/>
          </a:p>
        </p:txBody>
      </p:sp>
      <p:sp>
        <p:nvSpPr>
          <p:cNvPr id="4" name="Slide Number Placeholder 3"/>
          <p:cNvSpPr>
            <a:spLocks noGrp="1"/>
          </p:cNvSpPr>
          <p:nvPr>
            <p:ph type="sldNum" sz="quarter" idx="10"/>
          </p:nvPr>
        </p:nvSpPr>
        <p:spPr/>
        <p:txBody>
          <a:bodyPr/>
          <a:lstStyle/>
          <a:p>
            <a:fld id="{9D5E1B6A-4431-4231-B5A8-6A8C9B8B634C}" type="slidenum">
              <a:rPr lang="en-US" smtClean="0"/>
              <a:t>8</a:t>
            </a:fld>
            <a:endParaRPr lang="fr-CA"/>
          </a:p>
        </p:txBody>
      </p:sp>
    </p:spTree>
    <p:extLst>
      <p:ext uri="{BB962C8B-B14F-4D97-AF65-F5344CB8AC3E}">
        <p14:creationId xmlns:p14="http://schemas.microsoft.com/office/powerpoint/2010/main" val="10827365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fr-CA" sz="1200" kern="1200" dirty="0" smtClean="0">
                <a:solidFill>
                  <a:schemeClr val="tx1"/>
                </a:solidFill>
                <a:effectLst/>
                <a:latin typeface="+mn-lt"/>
                <a:ea typeface="+mn-ea"/>
                <a:cs typeface="+mn-cs"/>
              </a:rPr>
              <a:t>Certaines méthodes de contraception ont un taux d’efficacité beaucoup plus élevé avec des « conditions parfaites d’utilisation ». Pour une comparaison de la différence du taux d’efficacité entre des conditions d’utilisation normales et parfaites, consultez le </a:t>
            </a:r>
            <a:r>
              <a:rPr lang="fr-CA" sz="1200" u="sng" kern="1200" dirty="0" smtClean="0">
                <a:solidFill>
                  <a:schemeClr val="tx1"/>
                </a:solidFill>
                <a:effectLst/>
                <a:latin typeface="+mn-lt"/>
                <a:ea typeface="+mn-ea"/>
                <a:cs typeface="+mn-cs"/>
                <a:hlinkClick r:id="rId3"/>
              </a:rPr>
              <a:t>Tableau sur l’efficacité des méthodes de contraception</a:t>
            </a:r>
            <a:r>
              <a:rPr lang="fr-CA" sz="1200" kern="1200" dirty="0" smtClean="0">
                <a:solidFill>
                  <a:schemeClr val="tx1"/>
                </a:solidFill>
                <a:effectLst/>
                <a:latin typeface="+mn-lt"/>
                <a:ea typeface="+mn-ea"/>
                <a:cs typeface="+mn-cs"/>
              </a:rPr>
              <a:t>. </a:t>
            </a:r>
            <a:br>
              <a:rPr lang="fr-CA" sz="1200" kern="1200" dirty="0" smtClean="0">
                <a:solidFill>
                  <a:schemeClr val="tx1"/>
                </a:solidFill>
                <a:effectLst/>
                <a:latin typeface="+mn-lt"/>
                <a:ea typeface="+mn-ea"/>
                <a:cs typeface="+mn-cs"/>
              </a:rPr>
            </a:b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**Le taux d’efficacité des méthodes de contraception d’urgence dépend du type de contraception choisi et de la rapidité avec laquelle on les utilise après la relation sexuelle non protégée. Pour obtenir de plus amples renseignements, veuillez consulter la </a:t>
            </a:r>
            <a:r>
              <a:rPr lang="fr-CA" sz="1200" u="sng" kern="1200" dirty="0" smtClean="0">
                <a:solidFill>
                  <a:schemeClr val="tx1"/>
                </a:solidFill>
                <a:effectLst/>
                <a:latin typeface="+mn-lt"/>
                <a:ea typeface="+mn-ea"/>
                <a:cs typeface="+mn-cs"/>
                <a:hlinkClick r:id="rId4"/>
              </a:rPr>
              <a:t>fiche d’information de santé</a:t>
            </a:r>
            <a:r>
              <a:rPr lang="fr-CA" sz="1200" kern="1200" dirty="0" smtClean="0">
                <a:solidFill>
                  <a:schemeClr val="tx1"/>
                </a:solidFill>
                <a:effectLst/>
                <a:latin typeface="+mn-lt"/>
                <a:ea typeface="+mn-ea"/>
                <a:cs typeface="+mn-cs"/>
              </a:rPr>
              <a:t> (en anglais seulement) sur la contraception d’urgence. </a:t>
            </a:r>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D5E1B6A-4431-4231-B5A8-6A8C9B8B634C}" type="slidenum">
              <a:rPr lang="en-US" smtClean="0"/>
              <a:t>10</a:t>
            </a:fld>
            <a:endParaRPr lang="en-US"/>
          </a:p>
        </p:txBody>
      </p:sp>
    </p:spTree>
    <p:extLst>
      <p:ext uri="{BB962C8B-B14F-4D97-AF65-F5344CB8AC3E}">
        <p14:creationId xmlns:p14="http://schemas.microsoft.com/office/powerpoint/2010/main" val="27952716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dirty="0" smtClean="0"/>
              <a:t>Le taux d’efficacité </a:t>
            </a:r>
            <a:r>
              <a:rPr lang="en-US" b="1" dirty="0" smtClean="0"/>
              <a:t>avec des conditions normales d’utilisation</a:t>
            </a:r>
            <a:r>
              <a:rPr dirty="0" smtClean="0"/>
              <a:t> réfère à l’efficacité de chaque méthode de contraception pour prévenir les grossesses quand on l’utilise normalement, y compris de façon incorrecte ou irrégulière.</a:t>
            </a:r>
            <a:r>
              <a:t/>
            </a:r>
            <a:br/>
            <a:endParaRPr lang="fr-CA" dirty="0" smtClean="0"/>
          </a:p>
          <a:p>
            <a:r>
              <a:rPr dirty="0" smtClean="0"/>
              <a:t>Le taux d’efficacité </a:t>
            </a:r>
            <a:r>
              <a:rPr lang="en-US" b="1" dirty="0" smtClean="0"/>
              <a:t>avec des conditions parfaites d’utilisation</a:t>
            </a:r>
            <a:r>
              <a:rPr dirty="0" smtClean="0"/>
              <a:t> réfère à l’efficacité de chaque méthode de contraception pour prévenir les grossesses quand l’utilisateur suit les instructions à la lettre en tout temps.  </a:t>
            </a:r>
            <a:r>
              <a:t/>
            </a:r>
            <a:br/>
            <a:endParaRPr lang="fr-CA" dirty="0" smtClean="0"/>
          </a:p>
          <a:p>
            <a:r>
              <a:rPr dirty="0" smtClean="0"/>
              <a:t>Les </a:t>
            </a:r>
            <a:r>
              <a:rPr lang="en-US" b="1" dirty="0" smtClean="0"/>
              <a:t>méthodes basées sur la connaissance de la fécondité</a:t>
            </a:r>
            <a:r>
              <a:rPr dirty="0" smtClean="0"/>
              <a:t> aident les gens à comprendre comment prévenir une grossesse en n’ayant pas de relations sexuelles pendant leurs périodes fertiles. Il existe de nombreuses méthodes, y compris la méthode Ogino-Knauss (calendrier), la méthode de la température, la méthode de la glaire cervicale et la méthode sympto-thermique. Ces méthodes comprennent toutes une forme ou une autre de suivi du cycle menstruel ou de la température corporelle ou encore l’observation des changements du mucus cervical pour aider une personne à déterminer quels jours elle risque le plus de tomber enceinte.   Les méthodes basées sur la connaissance de la fécondité nécessitent beaucoup d’entraînement pour savoir comment les utiliser de façon cohérente et peuvent poser des difficultés, car le cycle menstruel n’est pas toujours régulier. </a:t>
            </a:r>
            <a:r>
              <a:t/>
            </a:r>
            <a:br/>
            <a:endParaRPr lang="fr-CA" dirty="0" smtClean="0"/>
          </a:p>
          <a:p>
            <a:r>
              <a:rPr dirty="0" smtClean="0"/>
              <a:t>Les </a:t>
            </a:r>
            <a:r>
              <a:rPr lang="en-US" b="1" dirty="0" smtClean="0"/>
              <a:t>spermicides vaginaux</a:t>
            </a:r>
            <a:r>
              <a:rPr dirty="0" smtClean="0"/>
              <a:t> comprennent les préservatifs féminins, mousses, gels, crèmes et suppositoires vaginaux.</a:t>
            </a:r>
          </a:p>
        </p:txBody>
      </p:sp>
      <p:sp>
        <p:nvSpPr>
          <p:cNvPr id="4" name="Slide Number Placeholder 3"/>
          <p:cNvSpPr>
            <a:spLocks noGrp="1"/>
          </p:cNvSpPr>
          <p:nvPr>
            <p:ph type="sldNum" sz="quarter" idx="10"/>
          </p:nvPr>
        </p:nvSpPr>
        <p:spPr/>
        <p:txBody>
          <a:bodyPr/>
          <a:lstStyle/>
          <a:p>
            <a:fld id="{9D5E1B6A-4431-4231-B5A8-6A8C9B8B634C}" type="slidenum">
              <a:rPr lang="en-US" smtClean="0"/>
              <a:t>11</a:t>
            </a:fld>
            <a:endParaRPr lang="fr-CA"/>
          </a:p>
        </p:txBody>
      </p:sp>
    </p:spTree>
    <p:extLst>
      <p:ext uri="{BB962C8B-B14F-4D97-AF65-F5344CB8AC3E}">
        <p14:creationId xmlns:p14="http://schemas.microsoft.com/office/powerpoint/2010/main" val="25194557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dirty="0" smtClean="0"/>
              <a:t>Le taux d’efficacité </a:t>
            </a:r>
            <a:r>
              <a:rPr lang="en-US" b="1" dirty="0" smtClean="0"/>
              <a:t>avec des conditions normales d’utilisation</a:t>
            </a:r>
            <a:r>
              <a:rPr dirty="0" smtClean="0"/>
              <a:t> réfère à l’efficacité de chaque méthode de contraception pour prévenir les grossesses quand on l’utilise normalement, y compris de façon incorrecte ou irrégulière.</a:t>
            </a:r>
            <a:r>
              <a:rPr dirty="0"/>
              <a:t/>
            </a:r>
            <a:br>
              <a:rPr dirty="0"/>
            </a:br>
            <a:endParaRPr lang="fr-CA" dirty="0" smtClean="0"/>
          </a:p>
          <a:p>
            <a:r>
              <a:rPr dirty="0" smtClean="0"/>
              <a:t>Le taux d’efficacité </a:t>
            </a:r>
            <a:r>
              <a:rPr lang="en-US" b="1" dirty="0" smtClean="0"/>
              <a:t>avec des conditions parfaites d’utilisation</a:t>
            </a:r>
            <a:r>
              <a:rPr dirty="0" smtClean="0"/>
              <a:t> réfère à l’efficacité de chaque méthode de contraception pour prévenir les grossesses quand l’utilisateur suit les instructions à la lettre en tout temps.  </a:t>
            </a:r>
            <a:r>
              <a:rPr dirty="0"/>
              <a:t/>
            </a:r>
            <a:br>
              <a:rPr dirty="0"/>
            </a:br>
            <a:endParaRPr lang="fr-CA" dirty="0" smtClean="0"/>
          </a:p>
          <a:p>
            <a:r>
              <a:rPr dirty="0"/>
              <a:t/>
            </a:r>
            <a:br>
              <a:rPr dirty="0"/>
            </a:br>
            <a:endParaRPr lang="fr-CA" dirty="0" smtClean="0"/>
          </a:p>
        </p:txBody>
      </p:sp>
      <p:sp>
        <p:nvSpPr>
          <p:cNvPr id="4" name="Slide Number Placeholder 3"/>
          <p:cNvSpPr>
            <a:spLocks noGrp="1"/>
          </p:cNvSpPr>
          <p:nvPr>
            <p:ph type="sldNum" sz="quarter" idx="10"/>
          </p:nvPr>
        </p:nvSpPr>
        <p:spPr/>
        <p:txBody>
          <a:bodyPr/>
          <a:lstStyle/>
          <a:p>
            <a:fld id="{9D5E1B6A-4431-4231-B5A8-6A8C9B8B634C}" type="slidenum">
              <a:rPr lang="en-US" smtClean="0"/>
              <a:t>12</a:t>
            </a:fld>
            <a:endParaRPr lang="fr-CA"/>
          </a:p>
        </p:txBody>
      </p:sp>
    </p:spTree>
    <p:extLst>
      <p:ext uri="{BB962C8B-B14F-4D97-AF65-F5344CB8AC3E}">
        <p14:creationId xmlns:p14="http://schemas.microsoft.com/office/powerpoint/2010/main" val="3423092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8000" b="1">
                <a:latin typeface="Garamond" panose="02020404030301010803"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4800" b="0">
                <a:solidFill>
                  <a:srgbClr val="00B0B9"/>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8873706B-C8FF-4407-A3AF-B36D2C894FF3}" type="datetimeFigureOut">
              <a:rPr lang="en-US" smtClean="0"/>
              <a:t>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7E30B-7D17-485B-8CBF-2AB9F107CD6D}" type="slidenum">
              <a:rPr lang="en-US" smtClean="0"/>
              <a:t>‹#›</a:t>
            </a:fld>
            <a:endParaRPr lang="en-US"/>
          </a:p>
        </p:txBody>
      </p:sp>
    </p:spTree>
    <p:extLst>
      <p:ext uri="{BB962C8B-B14F-4D97-AF65-F5344CB8AC3E}">
        <p14:creationId xmlns:p14="http://schemas.microsoft.com/office/powerpoint/2010/main" val="2525903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771787"/>
          </a:xfrm>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73706B-C8FF-4407-A3AF-B36D2C894FF3}" type="datetimeFigureOut">
              <a:rPr lang="en-US" smtClean="0"/>
              <a:t>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7E30B-7D17-485B-8CBF-2AB9F107CD6D}" type="slidenum">
              <a:rPr lang="en-US" smtClean="0"/>
              <a:t>‹#›</a:t>
            </a:fld>
            <a:endParaRPr lang="en-US"/>
          </a:p>
        </p:txBody>
      </p:sp>
    </p:spTree>
    <p:extLst>
      <p:ext uri="{BB962C8B-B14F-4D97-AF65-F5344CB8AC3E}">
        <p14:creationId xmlns:p14="http://schemas.microsoft.com/office/powerpoint/2010/main" val="889221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12379"/>
            <a:ext cx="7886700" cy="758999"/>
          </a:xfrm>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873706B-C8FF-4407-A3AF-B36D2C894FF3}" type="datetimeFigureOut">
              <a:rPr lang="en-US" smtClean="0"/>
              <a:t>2/10/2022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E7E30B-7D17-485B-8CBF-2AB9F107CD6D}" type="slidenum">
              <a:rPr lang="en-US" smtClean="0"/>
              <a:t>‹#›</a:t>
            </a:fld>
            <a:endParaRPr lang="en-US"/>
          </a:p>
        </p:txBody>
      </p:sp>
    </p:spTree>
    <p:extLst>
      <p:ext uri="{BB962C8B-B14F-4D97-AF65-F5344CB8AC3E}">
        <p14:creationId xmlns:p14="http://schemas.microsoft.com/office/powerpoint/2010/main" val="1916634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755009"/>
          </a:xfrm>
        </p:spPr>
        <p:txBody>
          <a:bodyPr/>
          <a:lstStyle>
            <a:lvl1pPr>
              <a:defRPr>
                <a:solidFill>
                  <a:schemeClr val="bg1"/>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8873706B-C8FF-4407-A3AF-B36D2C894FF3}" type="datetimeFigureOut">
              <a:rPr lang="en-US" smtClean="0"/>
              <a:t>2/10/2022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E7E30B-7D17-485B-8CBF-2AB9F107CD6D}" type="slidenum">
              <a:rPr lang="en-US" smtClean="0"/>
              <a:t>‹#›</a:t>
            </a:fld>
            <a:endParaRPr lang="en-US"/>
          </a:p>
        </p:txBody>
      </p:sp>
    </p:spTree>
    <p:extLst>
      <p:ext uri="{BB962C8B-B14F-4D97-AF65-F5344CB8AC3E}">
        <p14:creationId xmlns:p14="http://schemas.microsoft.com/office/powerpoint/2010/main" val="2539647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73706B-C8FF-4407-A3AF-B36D2C894FF3}" type="datetimeFigureOut">
              <a:rPr lang="en-US" smtClean="0"/>
              <a:t>2/10/2022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E7E30B-7D17-485B-8CBF-2AB9F107CD6D}" type="slidenum">
              <a:rPr lang="en-US" smtClean="0"/>
              <a:t>‹#›</a:t>
            </a:fld>
            <a:endParaRPr lang="en-US"/>
          </a:p>
        </p:txBody>
      </p:sp>
    </p:spTree>
    <p:extLst>
      <p:ext uri="{BB962C8B-B14F-4D97-AF65-F5344CB8AC3E}">
        <p14:creationId xmlns:p14="http://schemas.microsoft.com/office/powerpoint/2010/main" val="11568879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73706B-C8FF-4407-A3AF-B36D2C894FF3}" type="datetimeFigureOut">
              <a:rPr lang="en-US" smtClean="0"/>
              <a:t>2/10/2022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E7E30B-7D17-485B-8CBF-2AB9F107CD6D}" type="slidenum">
              <a:rPr lang="en-US" smtClean="0"/>
              <a:t>‹#›</a:t>
            </a:fld>
            <a:endParaRPr lang="en-US"/>
          </a:p>
        </p:txBody>
      </p:sp>
      <p:sp>
        <p:nvSpPr>
          <p:cNvPr id="7" name="Rectangle 6"/>
          <p:cNvSpPr/>
          <p:nvPr userDrawn="1"/>
        </p:nvSpPr>
        <p:spPr>
          <a:xfrm>
            <a:off x="0" y="0"/>
            <a:ext cx="9144000" cy="762000"/>
          </a:xfrm>
          <a:prstGeom prst="rect">
            <a:avLst/>
          </a:prstGeom>
          <a:gradFill flip="none" rotWithShape="0">
            <a:gsLst>
              <a:gs pos="100000">
                <a:srgbClr val="E1CD00"/>
              </a:gs>
              <a:gs pos="0">
                <a:srgbClr val="00ADBB">
                  <a:lumMod val="100000"/>
                </a:srgb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8" name="Rectangle 7"/>
          <p:cNvSpPr/>
          <p:nvPr userDrawn="1"/>
        </p:nvSpPr>
        <p:spPr>
          <a:xfrm>
            <a:off x="0" y="6172200"/>
            <a:ext cx="9144000" cy="685800"/>
          </a:xfrm>
          <a:prstGeom prst="rect">
            <a:avLst/>
          </a:prstGeom>
          <a:gradFill flip="none" rotWithShape="0">
            <a:gsLst>
              <a:gs pos="100000">
                <a:schemeClr val="bg1"/>
              </a:gs>
              <a:gs pos="0">
                <a:srgbClr val="00ADBB">
                  <a:lumMod val="100000"/>
                </a:srgb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6247700" y="6295288"/>
            <a:ext cx="2592033" cy="441960"/>
          </a:xfrm>
          <a:prstGeom prst="rect">
            <a:avLst/>
          </a:prstGeom>
        </p:spPr>
      </p:pic>
    </p:spTree>
    <p:extLst>
      <p:ext uri="{BB962C8B-B14F-4D97-AF65-F5344CB8AC3E}">
        <p14:creationId xmlns:p14="http://schemas.microsoft.com/office/powerpoint/2010/main" val="3693150819"/>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2" r:id="rId3"/>
    <p:sldLayoutId id="2147483664" r:id="rId4"/>
    <p:sldLayoutId id="2147483665" r:id="rId5"/>
  </p:sldLayoutIdLst>
  <p:txStyles>
    <p:titleStyle>
      <a:lvl1pPr algn="l" defTabSz="914400" rtl="0" eaLnBrk="1" latinLnBrk="0" hangingPunct="1">
        <a:lnSpc>
          <a:spcPct val="90000"/>
        </a:lnSpc>
        <a:spcBef>
          <a:spcPct val="0"/>
        </a:spcBef>
        <a:buNone/>
        <a:defRPr sz="4400" b="1" kern="1200">
          <a:solidFill>
            <a:schemeClr val="tx1"/>
          </a:solidFill>
          <a:latin typeface="Garamond" panose="020204040303010108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hyperlink" Target="https://teachingsexualhealth.ca/teachers/grade/grade-7/"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teachingsexualhealth.ca/teachers/resource/female-condom-demonstration/" TargetMode="External"/><Relationship Id="rId2" Type="http://schemas.openxmlformats.org/officeDocument/2006/relationships/hyperlink" Target="https://teachingsexualhealth.ca/teachers/resource/male-condom-demonstration/" TargetMode="External"/><Relationship Id="rId1" Type="http://schemas.openxmlformats.org/officeDocument/2006/relationships/slideLayout" Target="../slideLayouts/slideLayout2.xml"/><Relationship Id="rId4" Type="http://schemas.openxmlformats.org/officeDocument/2006/relationships/hyperlink" Target="https://teachingsexualhealth.ca/teachers/resource/latex-barrier-demonstra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dirty="0" smtClean="0"/>
              <a:t>9</a:t>
            </a:r>
            <a:r>
              <a:rPr baseline="30000" dirty="0" smtClean="0"/>
              <a:t>e</a:t>
            </a:r>
            <a:r>
              <a:rPr dirty="0" smtClean="0"/>
              <a:t> année</a:t>
            </a:r>
            <a:endParaRPr lang="fr-CA" dirty="0"/>
          </a:p>
        </p:txBody>
      </p:sp>
    </p:spTree>
    <p:extLst>
      <p:ext uri="{BB962C8B-B14F-4D97-AF65-F5344CB8AC3E}">
        <p14:creationId xmlns:p14="http://schemas.microsoft.com/office/powerpoint/2010/main" val="4152871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A" dirty="0"/>
              <a:t>Efficacité</a:t>
            </a:r>
            <a:endParaRPr lang="en-CA" dirty="0"/>
          </a:p>
        </p:txBody>
      </p:sp>
      <p:graphicFrame>
        <p:nvGraphicFramePr>
          <p:cNvPr id="3" name="Table 2"/>
          <p:cNvGraphicFramePr>
            <a:graphicFrameLocks noGrp="1"/>
          </p:cNvGraphicFramePr>
          <p:nvPr>
            <p:extLst/>
          </p:nvPr>
        </p:nvGraphicFramePr>
        <p:xfrm>
          <a:off x="376518" y="804225"/>
          <a:ext cx="8326417" cy="4761687"/>
        </p:xfrm>
        <a:graphic>
          <a:graphicData uri="http://schemas.openxmlformats.org/drawingml/2006/table">
            <a:tbl>
              <a:tblPr firstRow="1" firstCol="1" bandRow="1"/>
              <a:tblGrid>
                <a:gridCol w="3759127">
                  <a:extLst>
                    <a:ext uri="{9D8B030D-6E8A-4147-A177-3AD203B41FA5}">
                      <a16:colId xmlns:a16="http://schemas.microsoft.com/office/drawing/2014/main" val="20000"/>
                    </a:ext>
                  </a:extLst>
                </a:gridCol>
                <a:gridCol w="2118344">
                  <a:extLst>
                    <a:ext uri="{9D8B030D-6E8A-4147-A177-3AD203B41FA5}">
                      <a16:colId xmlns:a16="http://schemas.microsoft.com/office/drawing/2014/main" val="20001"/>
                    </a:ext>
                  </a:extLst>
                </a:gridCol>
                <a:gridCol w="2448946">
                  <a:extLst>
                    <a:ext uri="{9D8B030D-6E8A-4147-A177-3AD203B41FA5}">
                      <a16:colId xmlns:a16="http://schemas.microsoft.com/office/drawing/2014/main" val="20002"/>
                    </a:ext>
                  </a:extLst>
                </a:gridCol>
              </a:tblGrid>
              <a:tr h="815406">
                <a:tc>
                  <a:txBody>
                    <a:bodyPr/>
                    <a:lstStyle/>
                    <a:p>
                      <a:pPr marL="0" marR="0" algn="ctr">
                        <a:lnSpc>
                          <a:spcPct val="107000"/>
                        </a:lnSpc>
                        <a:spcBef>
                          <a:spcPts val="0"/>
                        </a:spcBef>
                        <a:spcAft>
                          <a:spcPts val="0"/>
                        </a:spcAft>
                      </a:pPr>
                      <a:r>
                        <a:rPr lang="fr-CA" sz="1600" b="1" dirty="0">
                          <a:effectLst/>
                          <a:latin typeface="Arial" panose="020B0604020202020204" pitchFamily="34" charset="0"/>
                          <a:ea typeface="Calibri" panose="020F0502020204030204" pitchFamily="34" charset="0"/>
                          <a:cs typeface="Times New Roman" panose="02020603050405020304" pitchFamily="18" charset="0"/>
                        </a:rPr>
                        <a:t>Méthode</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p>
                      <a:pPr marL="0" marR="0" algn="ctr">
                        <a:lnSpc>
                          <a:spcPct val="107000"/>
                        </a:lnSpc>
                        <a:spcBef>
                          <a:spcPts val="0"/>
                        </a:spcBef>
                        <a:spcAft>
                          <a:spcPts val="0"/>
                        </a:spcAft>
                      </a:pPr>
                      <a:r>
                        <a:rPr lang="fr-CA" sz="1600" b="1" dirty="0">
                          <a:effectLst/>
                          <a:latin typeface="Arial" panose="020B0604020202020204" pitchFamily="34" charset="0"/>
                          <a:ea typeface="Calibri" panose="020F0502020204030204" pitchFamily="34" charset="0"/>
                          <a:cs typeface="Times New Roman" panose="02020603050405020304" pitchFamily="18" charset="0"/>
                        </a:rPr>
                        <a:t>Protection contre les ITS</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p>
                      <a:pPr marL="0" marR="0" algn="ctr">
                        <a:lnSpc>
                          <a:spcPct val="107000"/>
                        </a:lnSpc>
                        <a:spcBef>
                          <a:spcPts val="0"/>
                        </a:spcBef>
                        <a:spcAft>
                          <a:spcPts val="0"/>
                        </a:spcAft>
                      </a:pPr>
                      <a:r>
                        <a:rPr lang="fr-CA" sz="1400" b="1" dirty="0">
                          <a:effectLst/>
                          <a:latin typeface="Arial" panose="020B0604020202020204" pitchFamily="34" charset="0"/>
                          <a:ea typeface="Calibri" panose="020F0502020204030204" pitchFamily="34" charset="0"/>
                          <a:cs typeface="Times New Roman" panose="02020603050405020304" pitchFamily="18" charset="0"/>
                        </a:rPr>
                        <a:t>Prévention des grossesses</a:t>
                      </a:r>
                      <a:br>
                        <a:rPr lang="fr-CA" sz="1400" b="1" dirty="0">
                          <a:effectLst/>
                          <a:latin typeface="Arial" panose="020B0604020202020204" pitchFamily="34" charset="0"/>
                          <a:ea typeface="Calibri" panose="020F0502020204030204" pitchFamily="34" charset="0"/>
                          <a:cs typeface="Times New Roman" panose="02020603050405020304" pitchFamily="18" charset="0"/>
                        </a:rPr>
                      </a:br>
                      <a:r>
                        <a:rPr lang="fr-CA" sz="1000" b="1" dirty="0">
                          <a:effectLst/>
                          <a:latin typeface="Arial" panose="020B0604020202020204" pitchFamily="34" charset="0"/>
                          <a:ea typeface="Calibri" panose="020F0502020204030204" pitchFamily="34" charset="0"/>
                          <a:cs typeface="Times New Roman" panose="02020603050405020304" pitchFamily="18" charset="0"/>
                        </a:rPr>
                        <a:t>(conditions normales d’utilisation) *</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extLst>
                  <a:ext uri="{0D108BD9-81ED-4DB2-BD59-A6C34878D82A}">
                    <a16:rowId xmlns:a16="http://schemas.microsoft.com/office/drawing/2014/main" val="10000"/>
                  </a:ext>
                </a:extLst>
              </a:tr>
              <a:tr h="417111">
                <a:tc>
                  <a:txBody>
                    <a:bodyPr/>
                    <a:lstStyle/>
                    <a:p>
                      <a:pPr marL="0" marR="0" algn="ctr">
                        <a:lnSpc>
                          <a:spcPct val="107000"/>
                        </a:lnSpc>
                        <a:spcBef>
                          <a:spcPts val="0"/>
                        </a:spcBef>
                        <a:spcAft>
                          <a:spcPts val="0"/>
                        </a:spcAft>
                      </a:pPr>
                      <a:r>
                        <a:rPr lang="fr-CA" sz="1400" b="1" dirty="0">
                          <a:effectLst/>
                          <a:latin typeface="Arial" panose="020B0604020202020204" pitchFamily="34" charset="0"/>
                          <a:ea typeface="Calibri" panose="020F0502020204030204" pitchFamily="34" charset="0"/>
                          <a:cs typeface="Times New Roman" panose="02020603050405020304" pitchFamily="18" charset="0"/>
                        </a:rPr>
                        <a:t>Abstinence</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p>
                      <a:pPr marL="0" marR="0" algn="ctr">
                        <a:lnSpc>
                          <a:spcPct val="107000"/>
                        </a:lnSpc>
                        <a:spcBef>
                          <a:spcPts val="0"/>
                        </a:spcBef>
                        <a:spcAft>
                          <a:spcPts val="0"/>
                        </a:spcAft>
                      </a:pPr>
                      <a:r>
                        <a:rPr lang="fr-CA" sz="1400" dirty="0">
                          <a:solidFill>
                            <a:srgbClr val="00B050"/>
                          </a:solidFill>
                          <a:effectLst/>
                          <a:latin typeface="Arial" panose="020B0604020202020204" pitchFamily="34" charset="0"/>
                          <a:ea typeface="Calibri" panose="020F0502020204030204" pitchFamily="34" charset="0"/>
                          <a:cs typeface="Arial" panose="020B0604020202020204" pitchFamily="34" charset="0"/>
                          <a:sym typeface="Wingdings 2" panose="05020102010507070707" pitchFamily="18" charset="2"/>
                        </a:rPr>
                        <a:t></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tc>
                  <a:txBody>
                    <a:bodyPr/>
                    <a:lstStyle/>
                    <a:p>
                      <a:pPr marL="0" marR="0" algn="ctr">
                        <a:lnSpc>
                          <a:spcPct val="107000"/>
                        </a:lnSpc>
                        <a:spcBef>
                          <a:spcPts val="0"/>
                        </a:spcBef>
                        <a:spcAft>
                          <a:spcPts val="0"/>
                        </a:spcAft>
                      </a:pPr>
                      <a:r>
                        <a:rPr lang="fr-CA" sz="1400" dirty="0">
                          <a:solidFill>
                            <a:srgbClr val="00B050"/>
                          </a:solidFill>
                          <a:effectLst/>
                          <a:latin typeface="Arial" panose="020B0604020202020204" pitchFamily="34" charset="0"/>
                          <a:ea typeface="Calibri" panose="020F0502020204030204" pitchFamily="34" charset="0"/>
                          <a:cs typeface="Arial" panose="020B0604020202020204" pitchFamily="34" charset="0"/>
                          <a:sym typeface="Wingdings 2" panose="05020102010507070707" pitchFamily="18" charset="2"/>
                        </a:rPr>
                        <a:t></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extLst>
                  <a:ext uri="{0D108BD9-81ED-4DB2-BD59-A6C34878D82A}">
                    <a16:rowId xmlns:a16="http://schemas.microsoft.com/office/drawing/2014/main" val="10001"/>
                  </a:ext>
                </a:extLst>
              </a:tr>
              <a:tr h="449158">
                <a:tc>
                  <a:txBody>
                    <a:bodyPr/>
                    <a:lstStyle/>
                    <a:p>
                      <a:pPr marL="0" marR="0" algn="ctr">
                        <a:lnSpc>
                          <a:spcPct val="107000"/>
                        </a:lnSpc>
                        <a:spcBef>
                          <a:spcPts val="0"/>
                        </a:spcBef>
                        <a:spcAft>
                          <a:spcPts val="0"/>
                        </a:spcAft>
                      </a:pPr>
                      <a:r>
                        <a:rPr lang="fr-CA" sz="1400" b="1">
                          <a:effectLst/>
                          <a:latin typeface="Arial" panose="020B0604020202020204" pitchFamily="34" charset="0"/>
                          <a:ea typeface="Calibri" panose="020F0502020204030204" pitchFamily="34" charset="0"/>
                          <a:cs typeface="Times New Roman" panose="02020603050405020304" pitchFamily="18" charset="0"/>
                        </a:rPr>
                        <a:t>Injection contraceptive </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p>
                      <a:pPr marL="0" marR="0" algn="ctr">
                        <a:lnSpc>
                          <a:spcPct val="107000"/>
                        </a:lnSpc>
                        <a:spcBef>
                          <a:spcPts val="0"/>
                        </a:spcBef>
                        <a:spcAft>
                          <a:spcPts val="0"/>
                        </a:spcAft>
                      </a:pPr>
                      <a:r>
                        <a:rPr lang="fr-CA" sz="1400">
                          <a:solidFill>
                            <a:srgbClr val="FF0000"/>
                          </a:solidFill>
                          <a:effectLst/>
                          <a:latin typeface="Arial" panose="020B0604020202020204" pitchFamily="34" charset="0"/>
                          <a:ea typeface="Calibri" panose="020F0502020204030204" pitchFamily="34" charset="0"/>
                          <a:cs typeface="Arial" panose="020B0604020202020204" pitchFamily="34" charset="0"/>
                          <a:sym typeface="Wingdings 2" panose="05020102010507070707" pitchFamily="18" charset="2"/>
                        </a:rPr>
                        <a:t></a:t>
                      </a:r>
                      <a:endParaRPr lang="en-C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fr-CA" sz="1400" dirty="0">
                          <a:solidFill>
                            <a:srgbClr val="00B050"/>
                          </a:solidFill>
                          <a:effectLst/>
                          <a:latin typeface="Arial" panose="020B0604020202020204" pitchFamily="34" charset="0"/>
                          <a:ea typeface="Calibri" panose="020F0502020204030204" pitchFamily="34" charset="0"/>
                          <a:cs typeface="Arial" panose="020B0604020202020204" pitchFamily="34" charset="0"/>
                          <a:sym typeface="Wingdings 2" panose="05020102010507070707" pitchFamily="18" charset="2"/>
                        </a:rPr>
                        <a:t></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extLst>
                  <a:ext uri="{0D108BD9-81ED-4DB2-BD59-A6C34878D82A}">
                    <a16:rowId xmlns:a16="http://schemas.microsoft.com/office/drawing/2014/main" val="10002"/>
                  </a:ext>
                </a:extLst>
              </a:tr>
              <a:tr h="449158">
                <a:tc>
                  <a:txBody>
                    <a:bodyPr/>
                    <a:lstStyle/>
                    <a:p>
                      <a:pPr marL="0" marR="0" algn="ctr">
                        <a:lnSpc>
                          <a:spcPct val="107000"/>
                        </a:lnSpc>
                        <a:spcBef>
                          <a:spcPts val="0"/>
                        </a:spcBef>
                        <a:spcAft>
                          <a:spcPts val="0"/>
                        </a:spcAft>
                      </a:pPr>
                      <a:r>
                        <a:rPr lang="fr-CA" sz="1400" b="1" dirty="0" smtClean="0">
                          <a:effectLst/>
                          <a:latin typeface="Arial" panose="020B0604020202020204" pitchFamily="34" charset="0"/>
                          <a:ea typeface="Calibri" panose="020F0502020204030204" pitchFamily="34" charset="0"/>
                          <a:cs typeface="Times New Roman" panose="02020603050405020304" pitchFamily="18" charset="0"/>
                        </a:rPr>
                        <a:t>Timbre/Pilule/Anneau </a:t>
                      </a:r>
                      <a:r>
                        <a:rPr lang="fr-CA" sz="1400" b="1" dirty="0">
                          <a:effectLst/>
                          <a:latin typeface="Arial" panose="020B0604020202020204" pitchFamily="34" charset="0"/>
                          <a:ea typeface="Calibri" panose="020F0502020204030204" pitchFamily="34" charset="0"/>
                          <a:cs typeface="Times New Roman" panose="02020603050405020304" pitchFamily="18" charset="0"/>
                        </a:rPr>
                        <a:t>contraceptif</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p>
                      <a:pPr marL="0" marR="0" algn="ctr">
                        <a:lnSpc>
                          <a:spcPct val="107000"/>
                        </a:lnSpc>
                        <a:spcBef>
                          <a:spcPts val="0"/>
                        </a:spcBef>
                        <a:spcAft>
                          <a:spcPts val="0"/>
                        </a:spcAft>
                      </a:pPr>
                      <a:r>
                        <a:rPr lang="fr-CA" sz="1400">
                          <a:solidFill>
                            <a:srgbClr val="FF0000"/>
                          </a:solidFill>
                          <a:effectLst/>
                          <a:latin typeface="Arial" panose="020B0604020202020204" pitchFamily="34" charset="0"/>
                          <a:ea typeface="Calibri" panose="020F0502020204030204" pitchFamily="34" charset="0"/>
                          <a:cs typeface="Arial" panose="020B0604020202020204" pitchFamily="34" charset="0"/>
                          <a:sym typeface="Wingdings 2" panose="05020102010507070707" pitchFamily="18" charset="2"/>
                        </a:rPr>
                        <a:t></a:t>
                      </a:r>
                      <a:endParaRPr lang="en-C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tc>
                  <a:txBody>
                    <a:bodyPr/>
                    <a:lstStyle/>
                    <a:p>
                      <a:pPr marL="0" marR="0" algn="ctr">
                        <a:lnSpc>
                          <a:spcPct val="107000"/>
                        </a:lnSpc>
                        <a:spcBef>
                          <a:spcPts val="0"/>
                        </a:spcBef>
                        <a:spcAft>
                          <a:spcPts val="0"/>
                        </a:spcAft>
                      </a:pPr>
                      <a:r>
                        <a:rPr lang="fr-CA" sz="1400" dirty="0">
                          <a:solidFill>
                            <a:srgbClr val="00B050"/>
                          </a:solidFill>
                          <a:effectLst/>
                          <a:latin typeface="Arial" panose="020B0604020202020204" pitchFamily="34" charset="0"/>
                          <a:ea typeface="Calibri" panose="020F0502020204030204" pitchFamily="34" charset="0"/>
                          <a:cs typeface="Arial" panose="020B0604020202020204" pitchFamily="34" charset="0"/>
                          <a:sym typeface="Wingdings 2" panose="05020102010507070707" pitchFamily="18" charset="2"/>
                        </a:rPr>
                        <a:t></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extLst>
                  <a:ext uri="{0D108BD9-81ED-4DB2-BD59-A6C34878D82A}">
                    <a16:rowId xmlns:a16="http://schemas.microsoft.com/office/drawing/2014/main" val="10003"/>
                  </a:ext>
                </a:extLst>
              </a:tr>
              <a:tr h="417111">
                <a:tc>
                  <a:txBody>
                    <a:bodyPr/>
                    <a:lstStyle/>
                    <a:p>
                      <a:pPr marL="0" marR="0" algn="ctr">
                        <a:lnSpc>
                          <a:spcPct val="107000"/>
                        </a:lnSpc>
                        <a:spcBef>
                          <a:spcPts val="0"/>
                        </a:spcBef>
                        <a:spcAft>
                          <a:spcPts val="0"/>
                        </a:spcAft>
                      </a:pPr>
                      <a:r>
                        <a:rPr lang="fr-CA" sz="1400" b="1" dirty="0">
                          <a:effectLst/>
                          <a:latin typeface="Arial" panose="020B0604020202020204" pitchFamily="34" charset="0"/>
                          <a:ea typeface="Calibri" panose="020F0502020204030204" pitchFamily="34" charset="0"/>
                          <a:cs typeface="Times New Roman" panose="02020603050405020304" pitchFamily="18" charset="0"/>
                        </a:rPr>
                        <a:t>Condom</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p>
                      <a:pPr marL="0" marR="0" algn="ctr">
                        <a:lnSpc>
                          <a:spcPct val="107000"/>
                        </a:lnSpc>
                        <a:spcBef>
                          <a:spcPts val="0"/>
                        </a:spcBef>
                        <a:spcAft>
                          <a:spcPts val="0"/>
                        </a:spcAft>
                      </a:pPr>
                      <a:r>
                        <a:rPr lang="fr-CA" sz="1400">
                          <a:solidFill>
                            <a:srgbClr val="00B050"/>
                          </a:solidFill>
                          <a:effectLst/>
                          <a:latin typeface="Arial" panose="020B0604020202020204" pitchFamily="34" charset="0"/>
                          <a:ea typeface="Calibri" panose="020F0502020204030204" pitchFamily="34" charset="0"/>
                          <a:cs typeface="Arial" panose="020B0604020202020204" pitchFamily="34" charset="0"/>
                          <a:sym typeface="Wingdings 2" panose="05020102010507070707" pitchFamily="18" charset="2"/>
                        </a:rPr>
                        <a:t></a:t>
                      </a:r>
                      <a:endParaRPr lang="en-C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tc>
                  <a:txBody>
                    <a:bodyPr/>
                    <a:lstStyle/>
                    <a:p>
                      <a:pPr marL="0" marR="0" algn="ctr">
                        <a:lnSpc>
                          <a:spcPct val="107000"/>
                        </a:lnSpc>
                        <a:spcBef>
                          <a:spcPts val="0"/>
                        </a:spcBef>
                        <a:spcAft>
                          <a:spcPts val="0"/>
                        </a:spcAft>
                      </a:pPr>
                      <a:r>
                        <a:rPr lang="fr-CA" sz="1400" dirty="0">
                          <a:solidFill>
                            <a:srgbClr val="00B050"/>
                          </a:solidFill>
                          <a:effectLst/>
                          <a:latin typeface="Arial" panose="020B0604020202020204" pitchFamily="34" charset="0"/>
                          <a:ea typeface="Calibri" panose="020F0502020204030204" pitchFamily="34" charset="0"/>
                          <a:cs typeface="Arial" panose="020B0604020202020204" pitchFamily="34" charset="0"/>
                          <a:sym typeface="Wingdings 2" panose="05020102010507070707" pitchFamily="18" charset="2"/>
                        </a:rPr>
                        <a:t></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extLst>
                  <a:ext uri="{0D108BD9-81ED-4DB2-BD59-A6C34878D82A}">
                    <a16:rowId xmlns:a16="http://schemas.microsoft.com/office/drawing/2014/main" val="10005"/>
                  </a:ext>
                </a:extLst>
              </a:tr>
              <a:tr h="449158">
                <a:tc>
                  <a:txBody>
                    <a:bodyPr/>
                    <a:lstStyle/>
                    <a:p>
                      <a:pPr marL="0" marR="0" algn="ctr">
                        <a:lnSpc>
                          <a:spcPct val="107000"/>
                        </a:lnSpc>
                        <a:spcBef>
                          <a:spcPts val="0"/>
                        </a:spcBef>
                        <a:spcAft>
                          <a:spcPts val="0"/>
                        </a:spcAft>
                      </a:pPr>
                      <a:r>
                        <a:rPr lang="fr-CA" sz="1400" b="1">
                          <a:effectLst/>
                          <a:latin typeface="Arial" panose="020B0604020202020204" pitchFamily="34" charset="0"/>
                          <a:ea typeface="Calibri" panose="020F0502020204030204" pitchFamily="34" charset="0"/>
                          <a:cs typeface="Times New Roman" panose="02020603050405020304" pitchFamily="18" charset="0"/>
                        </a:rPr>
                        <a:t>Contraception d’urgence</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p>
                      <a:pPr marL="0" marR="0" algn="ctr">
                        <a:lnSpc>
                          <a:spcPct val="107000"/>
                        </a:lnSpc>
                        <a:spcBef>
                          <a:spcPts val="0"/>
                        </a:spcBef>
                        <a:spcAft>
                          <a:spcPts val="0"/>
                        </a:spcAft>
                      </a:pPr>
                      <a:r>
                        <a:rPr lang="fr-CA" sz="1400">
                          <a:solidFill>
                            <a:srgbClr val="FF0000"/>
                          </a:solidFill>
                          <a:effectLst/>
                          <a:latin typeface="Arial" panose="020B0604020202020204" pitchFamily="34" charset="0"/>
                          <a:ea typeface="Calibri" panose="020F0502020204030204" pitchFamily="34" charset="0"/>
                          <a:cs typeface="Arial" panose="020B0604020202020204" pitchFamily="34" charset="0"/>
                          <a:sym typeface="Wingdings 2" panose="05020102010507070707" pitchFamily="18" charset="2"/>
                        </a:rPr>
                        <a:t></a:t>
                      </a:r>
                      <a:endParaRPr lang="en-C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fr-CA" sz="1400" dirty="0">
                          <a:solidFill>
                            <a:srgbClr val="00B050"/>
                          </a:solidFill>
                          <a:effectLst/>
                          <a:latin typeface="Arial" panose="020B0604020202020204" pitchFamily="34" charset="0"/>
                          <a:ea typeface="Calibri" panose="020F0502020204030204" pitchFamily="34" charset="0"/>
                          <a:cs typeface="Arial" panose="020B0604020202020204" pitchFamily="34" charset="0"/>
                          <a:sym typeface="Wingdings 2" panose="05020102010507070707" pitchFamily="18" charset="2"/>
                        </a:rPr>
                        <a:t></a:t>
                      </a:r>
                      <a:r>
                        <a:rPr lang="fr-CA" sz="1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extLst>
                  <a:ext uri="{0D108BD9-81ED-4DB2-BD59-A6C34878D82A}">
                    <a16:rowId xmlns:a16="http://schemas.microsoft.com/office/drawing/2014/main" val="10006"/>
                  </a:ext>
                </a:extLst>
              </a:tr>
              <a:tr h="449158">
                <a:tc>
                  <a:txBody>
                    <a:bodyPr/>
                    <a:lstStyle/>
                    <a:p>
                      <a:pPr marL="0" marR="0" algn="ctr">
                        <a:lnSpc>
                          <a:spcPct val="107000"/>
                        </a:lnSpc>
                        <a:spcBef>
                          <a:spcPts val="0"/>
                        </a:spcBef>
                        <a:spcAft>
                          <a:spcPts val="0"/>
                        </a:spcAft>
                      </a:pPr>
                      <a:r>
                        <a:rPr lang="fr-CA" sz="1400" b="1">
                          <a:effectLst/>
                          <a:latin typeface="Arial" panose="020B0604020202020204" pitchFamily="34" charset="0"/>
                          <a:ea typeface="Calibri" panose="020F0502020204030204" pitchFamily="34" charset="0"/>
                          <a:cs typeface="Times New Roman" panose="02020603050405020304" pitchFamily="18" charset="0"/>
                        </a:rPr>
                        <a:t>Méthode de sensibilisation à la fertilité </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p>
                      <a:pPr marL="0" marR="0" algn="ctr">
                        <a:lnSpc>
                          <a:spcPct val="107000"/>
                        </a:lnSpc>
                        <a:spcBef>
                          <a:spcPts val="0"/>
                        </a:spcBef>
                        <a:spcAft>
                          <a:spcPts val="0"/>
                        </a:spcAft>
                      </a:pPr>
                      <a:r>
                        <a:rPr lang="fr-CA" sz="1400" dirty="0">
                          <a:solidFill>
                            <a:srgbClr val="FF0000"/>
                          </a:solidFill>
                          <a:effectLst/>
                          <a:latin typeface="Arial" panose="020B0604020202020204" pitchFamily="34" charset="0"/>
                          <a:ea typeface="Calibri" panose="020F0502020204030204" pitchFamily="34" charset="0"/>
                          <a:cs typeface="Arial" panose="020B0604020202020204" pitchFamily="34" charset="0"/>
                          <a:sym typeface="Wingdings 2" panose="05020102010507070707" pitchFamily="18" charset="2"/>
                        </a:rPr>
                        <a:t></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tc>
                  <a:txBody>
                    <a:bodyPr/>
                    <a:lstStyle/>
                    <a:p>
                      <a:pPr marL="0" marR="0" algn="ctr">
                        <a:lnSpc>
                          <a:spcPct val="107000"/>
                        </a:lnSpc>
                        <a:spcBef>
                          <a:spcPts val="0"/>
                        </a:spcBef>
                        <a:spcAft>
                          <a:spcPts val="0"/>
                        </a:spcAft>
                      </a:pPr>
                      <a:r>
                        <a:rPr lang="fr-CA" sz="1400" dirty="0">
                          <a:solidFill>
                            <a:srgbClr val="00B050"/>
                          </a:solidFill>
                          <a:effectLst/>
                          <a:latin typeface="Arial" panose="020B0604020202020204" pitchFamily="34" charset="0"/>
                          <a:ea typeface="Calibri" panose="020F0502020204030204" pitchFamily="34" charset="0"/>
                          <a:cs typeface="Arial" panose="020B0604020202020204" pitchFamily="34" charset="0"/>
                          <a:sym typeface="Wingdings 2" panose="05020102010507070707" pitchFamily="18" charset="2"/>
                        </a:rPr>
                        <a:t></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extLst>
                  <a:ext uri="{0D108BD9-81ED-4DB2-BD59-A6C34878D82A}">
                    <a16:rowId xmlns:a16="http://schemas.microsoft.com/office/drawing/2014/main" val="10007"/>
                  </a:ext>
                </a:extLst>
              </a:tr>
              <a:tr h="449158">
                <a:tc>
                  <a:txBody>
                    <a:bodyPr/>
                    <a:lstStyle/>
                    <a:p>
                      <a:pPr marL="0" marR="0" algn="ctr">
                        <a:lnSpc>
                          <a:spcPct val="107000"/>
                        </a:lnSpc>
                        <a:spcBef>
                          <a:spcPts val="0"/>
                        </a:spcBef>
                        <a:spcAft>
                          <a:spcPts val="0"/>
                        </a:spcAft>
                      </a:pPr>
                      <a:r>
                        <a:rPr lang="fr-CA" sz="1400" b="1">
                          <a:effectLst/>
                          <a:latin typeface="Arial" panose="020B0604020202020204" pitchFamily="34" charset="0"/>
                          <a:ea typeface="Calibri" panose="020F0502020204030204" pitchFamily="34" charset="0"/>
                          <a:cs typeface="Times New Roman" panose="02020603050405020304" pitchFamily="18" charset="0"/>
                        </a:rPr>
                        <a:t>Contraceptifs intra-utérins </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p>
                      <a:pPr marL="0" marR="0" algn="ctr">
                        <a:lnSpc>
                          <a:spcPct val="107000"/>
                        </a:lnSpc>
                        <a:spcBef>
                          <a:spcPts val="0"/>
                        </a:spcBef>
                        <a:spcAft>
                          <a:spcPts val="0"/>
                        </a:spcAft>
                      </a:pPr>
                      <a:r>
                        <a:rPr lang="fr-CA" sz="1400">
                          <a:solidFill>
                            <a:srgbClr val="FF0000"/>
                          </a:solidFill>
                          <a:effectLst/>
                          <a:latin typeface="Arial" panose="020B0604020202020204" pitchFamily="34" charset="0"/>
                          <a:ea typeface="Calibri" panose="020F0502020204030204" pitchFamily="34" charset="0"/>
                          <a:cs typeface="Arial" panose="020B0604020202020204" pitchFamily="34" charset="0"/>
                          <a:sym typeface="Wingdings 2" panose="05020102010507070707" pitchFamily="18" charset="2"/>
                        </a:rPr>
                        <a:t></a:t>
                      </a:r>
                      <a:endParaRPr lang="en-C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fr-CA" sz="1400" dirty="0">
                          <a:solidFill>
                            <a:srgbClr val="00B050"/>
                          </a:solidFill>
                          <a:effectLst/>
                          <a:latin typeface="Arial" panose="020B0604020202020204" pitchFamily="34" charset="0"/>
                          <a:ea typeface="Calibri" panose="020F0502020204030204" pitchFamily="34" charset="0"/>
                          <a:cs typeface="Arial" panose="020B0604020202020204" pitchFamily="34" charset="0"/>
                          <a:sym typeface="Wingdings 2" panose="05020102010507070707" pitchFamily="18" charset="2"/>
                        </a:rPr>
                        <a:t></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extLst>
                  <a:ext uri="{0D108BD9-81ED-4DB2-BD59-A6C34878D82A}">
                    <a16:rowId xmlns:a16="http://schemas.microsoft.com/office/drawing/2014/main" val="10008"/>
                  </a:ext>
                </a:extLst>
              </a:tr>
              <a:tr h="417111">
                <a:tc>
                  <a:txBody>
                    <a:bodyPr/>
                    <a:lstStyle/>
                    <a:p>
                      <a:pPr marL="0" marR="0" algn="ctr">
                        <a:lnSpc>
                          <a:spcPct val="107000"/>
                        </a:lnSpc>
                        <a:spcBef>
                          <a:spcPts val="0"/>
                        </a:spcBef>
                        <a:spcAft>
                          <a:spcPts val="0"/>
                        </a:spcAft>
                      </a:pPr>
                      <a:r>
                        <a:rPr lang="fr-CA" sz="1400" b="1" dirty="0">
                          <a:effectLst/>
                          <a:latin typeface="Arial" panose="020B0604020202020204" pitchFamily="34" charset="0"/>
                          <a:ea typeface="Calibri" panose="020F0502020204030204" pitchFamily="34" charset="0"/>
                          <a:cs typeface="Times New Roman" panose="02020603050405020304" pitchFamily="18" charset="0"/>
                        </a:rPr>
                        <a:t>Condom féminin (préservatif vaginal)</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p>
                      <a:pPr marL="0" marR="0" algn="ctr">
                        <a:lnSpc>
                          <a:spcPct val="107000"/>
                        </a:lnSpc>
                        <a:spcBef>
                          <a:spcPts val="0"/>
                        </a:spcBef>
                        <a:spcAft>
                          <a:spcPts val="0"/>
                        </a:spcAft>
                      </a:pPr>
                      <a:r>
                        <a:rPr lang="fr-CA" sz="1400">
                          <a:solidFill>
                            <a:srgbClr val="00B050"/>
                          </a:solidFill>
                          <a:effectLst/>
                          <a:latin typeface="Arial" panose="020B0604020202020204" pitchFamily="34" charset="0"/>
                          <a:ea typeface="Calibri" panose="020F0502020204030204" pitchFamily="34" charset="0"/>
                          <a:cs typeface="Arial" panose="020B0604020202020204" pitchFamily="34" charset="0"/>
                          <a:sym typeface="Wingdings 2" panose="05020102010507070707" pitchFamily="18" charset="2"/>
                        </a:rPr>
                        <a:t></a:t>
                      </a:r>
                      <a:endParaRPr lang="en-C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fr-CA" sz="1400" dirty="0">
                          <a:solidFill>
                            <a:srgbClr val="00B050"/>
                          </a:solidFill>
                          <a:effectLst/>
                          <a:latin typeface="Arial" panose="020B0604020202020204" pitchFamily="34" charset="0"/>
                          <a:ea typeface="Calibri" panose="020F0502020204030204" pitchFamily="34" charset="0"/>
                          <a:cs typeface="Arial" panose="020B0604020202020204" pitchFamily="34" charset="0"/>
                          <a:sym typeface="Wingdings 2" panose="05020102010507070707" pitchFamily="18" charset="2"/>
                        </a:rPr>
                        <a:t></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extLst>
                  <a:ext uri="{0D108BD9-81ED-4DB2-BD59-A6C34878D82A}">
                    <a16:rowId xmlns:a16="http://schemas.microsoft.com/office/drawing/2014/main" val="10010"/>
                  </a:ext>
                </a:extLst>
              </a:tr>
              <a:tr h="449158">
                <a:tc>
                  <a:txBody>
                    <a:bodyPr/>
                    <a:lstStyle/>
                    <a:p>
                      <a:pPr marL="0" marR="0" algn="ctr">
                        <a:lnSpc>
                          <a:spcPct val="107000"/>
                        </a:lnSpc>
                        <a:spcBef>
                          <a:spcPts val="0"/>
                        </a:spcBef>
                        <a:spcAft>
                          <a:spcPts val="0"/>
                        </a:spcAft>
                      </a:pPr>
                      <a:r>
                        <a:rPr lang="fr-CA" sz="1400" b="1" dirty="0">
                          <a:effectLst/>
                          <a:latin typeface="Arial" panose="020B0604020202020204" pitchFamily="34" charset="0"/>
                          <a:ea typeface="Calibri" panose="020F0502020204030204" pitchFamily="34" charset="0"/>
                          <a:cs typeface="Times New Roman" panose="02020603050405020304" pitchFamily="18" charset="0"/>
                        </a:rPr>
                        <a:t>Retrait</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p>
                      <a:pPr marL="0" marR="0" algn="ctr">
                        <a:lnSpc>
                          <a:spcPct val="107000"/>
                        </a:lnSpc>
                        <a:spcBef>
                          <a:spcPts val="0"/>
                        </a:spcBef>
                        <a:spcAft>
                          <a:spcPts val="0"/>
                        </a:spcAft>
                      </a:pPr>
                      <a:r>
                        <a:rPr lang="fr-CA" sz="1400">
                          <a:solidFill>
                            <a:srgbClr val="FF0000"/>
                          </a:solidFill>
                          <a:effectLst/>
                          <a:latin typeface="Arial" panose="020B0604020202020204" pitchFamily="34" charset="0"/>
                          <a:ea typeface="Calibri" panose="020F0502020204030204" pitchFamily="34" charset="0"/>
                          <a:cs typeface="Arial" panose="020B0604020202020204" pitchFamily="34" charset="0"/>
                          <a:sym typeface="Wingdings 2" panose="05020102010507070707" pitchFamily="18" charset="2"/>
                        </a:rPr>
                        <a:t></a:t>
                      </a:r>
                      <a:endParaRPr lang="en-C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fr-CA" sz="1400" dirty="0">
                          <a:solidFill>
                            <a:srgbClr val="00B050"/>
                          </a:solidFill>
                          <a:effectLst/>
                          <a:latin typeface="Arial" panose="020B0604020202020204" pitchFamily="34" charset="0"/>
                          <a:ea typeface="Calibri" panose="020F0502020204030204" pitchFamily="34" charset="0"/>
                          <a:cs typeface="Arial" panose="020B0604020202020204" pitchFamily="34" charset="0"/>
                          <a:sym typeface="Wingdings 2" panose="05020102010507070707" pitchFamily="18" charset="2"/>
                        </a:rPr>
                        <a:t></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extLst>
                  <a:ext uri="{0D108BD9-81ED-4DB2-BD59-A6C34878D82A}">
                    <a16:rowId xmlns:a16="http://schemas.microsoft.com/office/drawing/2014/main" val="10014"/>
                  </a:ext>
                </a:extLst>
              </a:tr>
            </a:tbl>
          </a:graphicData>
        </a:graphic>
      </p:graphicFrame>
      <p:sp>
        <p:nvSpPr>
          <p:cNvPr id="4" name="TextBox 3"/>
          <p:cNvSpPr txBox="1"/>
          <p:nvPr/>
        </p:nvSpPr>
        <p:spPr>
          <a:xfrm>
            <a:off x="376519" y="5784710"/>
            <a:ext cx="8326416" cy="388696"/>
          </a:xfrm>
          <a:prstGeom prst="rect">
            <a:avLst/>
          </a:prstGeom>
          <a:noFill/>
        </p:spPr>
        <p:txBody>
          <a:bodyPr wrap="square" rtlCol="0">
            <a:spAutoFit/>
          </a:bodyPr>
          <a:lstStyle/>
          <a:p>
            <a:pPr algn="ctr">
              <a:lnSpc>
                <a:spcPct val="107000"/>
              </a:lnSpc>
              <a:spcBef>
                <a:spcPts val="0"/>
              </a:spcBef>
              <a:spcAft>
                <a:spcPts val="0"/>
              </a:spcAft>
            </a:pPr>
            <a:r>
              <a:rPr lang="en-US" dirty="0">
                <a:solidFill>
                  <a:srgbClr val="FF0000"/>
                </a:solidFill>
                <a:latin typeface="Arial" panose="020B0604020202020204" pitchFamily="34" charset="0"/>
                <a:ea typeface="Calibri" panose="020F0502020204030204" pitchFamily="34" charset="0"/>
                <a:sym typeface="Wingdings 2" panose="05020102010507070707" pitchFamily="18" charset="2"/>
              </a:rPr>
              <a:t>= </a:t>
            </a:r>
            <a:r>
              <a:rPr lang="en-US" dirty="0" err="1" smtClean="0">
                <a:solidFill>
                  <a:srgbClr val="FF0000"/>
                </a:solidFill>
                <a:latin typeface="Arial" panose="020B0604020202020204" pitchFamily="34" charset="0"/>
                <a:ea typeface="Calibri" panose="020F0502020204030204" pitchFamily="34" charset="0"/>
                <a:sym typeface="Wingdings 2" panose="05020102010507070707" pitchFamily="18" charset="2"/>
              </a:rPr>
              <a:t>Aucune</a:t>
            </a:r>
            <a:r>
              <a:rPr lang="en-US" dirty="0" smtClean="0">
                <a:solidFill>
                  <a:srgbClr val="FF0000"/>
                </a:solidFill>
                <a:latin typeface="Arial" panose="020B0604020202020204" pitchFamily="34" charset="0"/>
                <a:ea typeface="Calibri" panose="020F0502020204030204" pitchFamily="34" charset="0"/>
                <a:sym typeface="Wingdings 2" panose="05020102010507070707" pitchFamily="18" charset="2"/>
              </a:rPr>
              <a:t>   </a:t>
            </a:r>
            <a:r>
              <a:rPr lang="en-US" dirty="0" smtClean="0">
                <a:solidFill>
                  <a:srgbClr val="00B050"/>
                </a:solidFill>
                <a:latin typeface="Arial" panose="020B0604020202020204" pitchFamily="34" charset="0"/>
                <a:ea typeface="Calibri" panose="020F0502020204030204" pitchFamily="34" charset="0"/>
                <a:sym typeface="Wingdings 2" panose="05020102010507070707" pitchFamily="18" charset="2"/>
              </a:rPr>
              <a:t></a:t>
            </a:r>
            <a:r>
              <a:rPr lang="en-US" dirty="0">
                <a:solidFill>
                  <a:srgbClr val="00B050"/>
                </a:solidFill>
                <a:latin typeface="Arial" panose="020B0604020202020204" pitchFamily="34" charset="0"/>
                <a:ea typeface="Calibri" panose="020F0502020204030204" pitchFamily="34" charset="0"/>
                <a:sym typeface="Wingdings 2" panose="05020102010507070707" pitchFamily="18" charset="2"/>
              </a:rPr>
              <a:t>= </a:t>
            </a:r>
            <a:r>
              <a:rPr lang="en-US" dirty="0" smtClean="0">
                <a:solidFill>
                  <a:srgbClr val="00B050"/>
                </a:solidFill>
                <a:latin typeface="Arial" panose="020B0604020202020204" pitchFamily="34" charset="0"/>
                <a:ea typeface="Calibri" panose="020F0502020204030204" pitchFamily="34" charset="0"/>
                <a:sym typeface="Wingdings 2" panose="05020102010507070707" pitchFamily="18" charset="2"/>
              </a:rPr>
              <a:t>Passable   </a:t>
            </a:r>
            <a:r>
              <a:rPr lang="en-US" dirty="0">
                <a:solidFill>
                  <a:srgbClr val="00B050"/>
                </a:solidFill>
                <a:latin typeface="Arial" panose="020B0604020202020204" pitchFamily="34" charset="0"/>
                <a:ea typeface="Calibri" panose="020F0502020204030204" pitchFamily="34" charset="0"/>
                <a:sym typeface="Wingdings 2" panose="05020102010507070707" pitchFamily="18" charset="2"/>
              </a:rPr>
              <a:t>= </a:t>
            </a:r>
            <a:r>
              <a:rPr lang="en-US" dirty="0" smtClean="0">
                <a:solidFill>
                  <a:srgbClr val="00B050"/>
                </a:solidFill>
                <a:latin typeface="Arial" panose="020B0604020202020204" pitchFamily="34" charset="0"/>
                <a:ea typeface="Calibri" panose="020F0502020204030204" pitchFamily="34" charset="0"/>
                <a:sym typeface="Wingdings 2" panose="05020102010507070707" pitchFamily="18" charset="2"/>
              </a:rPr>
              <a:t>Bonne    </a:t>
            </a:r>
            <a:r>
              <a:rPr lang="en-US" dirty="0">
                <a:solidFill>
                  <a:srgbClr val="00B050"/>
                </a:solidFill>
                <a:latin typeface="Arial" panose="020B0604020202020204" pitchFamily="34" charset="0"/>
                <a:ea typeface="Calibri" panose="020F0502020204030204" pitchFamily="34" charset="0"/>
                <a:sym typeface="Wingdings 2" panose="05020102010507070707" pitchFamily="18" charset="2"/>
              </a:rPr>
              <a:t> = </a:t>
            </a:r>
            <a:r>
              <a:rPr lang="en-US" dirty="0" err="1" smtClean="0">
                <a:solidFill>
                  <a:srgbClr val="00B050"/>
                </a:solidFill>
                <a:latin typeface="Arial" panose="020B0604020202020204" pitchFamily="34" charset="0"/>
                <a:ea typeface="Calibri" panose="020F0502020204030204" pitchFamily="34" charset="0"/>
                <a:sym typeface="Wingdings 2" panose="05020102010507070707" pitchFamily="18" charset="2"/>
              </a:rPr>
              <a:t>Excellente</a:t>
            </a:r>
            <a:endParaRPr lang="en-US" sz="8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68743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hart 3"/>
          <p:cNvGraphicFramePr/>
          <p:nvPr>
            <p:extLst/>
          </p:nvPr>
        </p:nvGraphicFramePr>
        <p:xfrm>
          <a:off x="223202" y="755009"/>
          <a:ext cx="8697595" cy="539814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95485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hart 3"/>
          <p:cNvGraphicFramePr/>
          <p:nvPr>
            <p:extLst/>
          </p:nvPr>
        </p:nvGraphicFramePr>
        <p:xfrm>
          <a:off x="229552" y="755009"/>
          <a:ext cx="8684895" cy="536004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58271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Nidation</a:t>
            </a:r>
            <a:endParaRPr lang="en-US" dirty="0"/>
          </a:p>
        </p:txBody>
      </p:sp>
      <p:pic>
        <p:nvPicPr>
          <p:cNvPr id="4" name="Picture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52872" y="1343254"/>
            <a:ext cx="5110283" cy="3840478"/>
          </a:xfrm>
          <a:prstGeom prst="rect">
            <a:avLst/>
          </a:prstGeom>
          <a:noFill/>
          <a:ln>
            <a:noFill/>
          </a:ln>
        </p:spPr>
      </p:pic>
    </p:spTree>
    <p:extLst>
      <p:ext uri="{BB962C8B-B14F-4D97-AF65-F5344CB8AC3E}">
        <p14:creationId xmlns:p14="http://schemas.microsoft.com/office/powerpoint/2010/main" val="38304205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Production de </a:t>
            </a:r>
            <a:r>
              <a:rPr lang="en-US" dirty="0" err="1"/>
              <a:t>spermatozoïdes</a:t>
            </a:r>
            <a:endParaRPr lang="en-US" dirty="0"/>
          </a:p>
        </p:txBody>
      </p:sp>
      <p:pic>
        <p:nvPicPr>
          <p:cNvPr id="4" name="Picture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54100" y="1420008"/>
            <a:ext cx="4830862" cy="3840480"/>
          </a:xfrm>
          <a:prstGeom prst="rect">
            <a:avLst/>
          </a:prstGeom>
          <a:noFill/>
          <a:ln>
            <a:noFill/>
          </a:ln>
        </p:spPr>
      </p:pic>
    </p:spTree>
    <p:extLst>
      <p:ext uri="{BB962C8B-B14F-4D97-AF65-F5344CB8AC3E}">
        <p14:creationId xmlns:p14="http://schemas.microsoft.com/office/powerpoint/2010/main" val="32666155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39490" y="1838936"/>
            <a:ext cx="7216048" cy="4033412"/>
          </a:xfrm>
          <a:prstGeom prst="rect">
            <a:avLst/>
          </a:prstGeom>
        </p:spPr>
        <p:txBody>
          <a:bodyPr wrap="square">
            <a:spAutoFit/>
          </a:bodyPr>
          <a:lstStyle/>
          <a:p>
            <a:pPr fontAlgn="auto">
              <a:lnSpc>
                <a:spcPct val="107000"/>
              </a:lnSpc>
              <a:spcBef>
                <a:spcPts val="0"/>
              </a:spcBef>
              <a:spcAft>
                <a:spcPts val="600"/>
              </a:spcAft>
            </a:pPr>
            <a:r>
              <a:rPr lang="en-CA" dirty="0" smtClean="0">
                <a:solidFill>
                  <a:prstClr val="black"/>
                </a:solidFill>
                <a:latin typeface="Courier New" panose="02070309020205020404" pitchFamily="49" charset="0"/>
              </a:rPr>
              <a:t>Recherchons une personne motivée à mettre au monde un bébé. Le candidat ou la candidate devra éduquer l’enfant et faire passer ses besoins et demandes avant les siennes pendant au moins 18 ans. </a:t>
            </a:r>
            <a:endParaRPr lang="fr-CA" sz="900" dirty="0">
              <a:solidFill>
                <a:prstClr val="black"/>
              </a:solidFill>
              <a:ea typeface="Calibri" panose="020F0502020204030204" pitchFamily="34" charset="0"/>
              <a:cs typeface="Times New Roman" panose="02020603050405020304" pitchFamily="18" charset="0"/>
            </a:endParaRPr>
          </a:p>
          <a:p>
            <a:pPr fontAlgn="auto">
              <a:lnSpc>
                <a:spcPct val="107000"/>
              </a:lnSpc>
              <a:spcBef>
                <a:spcPts val="0"/>
              </a:spcBef>
              <a:spcAft>
                <a:spcPts val="600"/>
              </a:spcAft>
            </a:pPr>
            <a:r>
              <a:rPr lang="en-CA" b="1" dirty="0" smtClean="0">
                <a:solidFill>
                  <a:prstClr val="black"/>
                </a:solidFill>
                <a:latin typeface="Courier New" panose="02070309020205020404" pitchFamily="49" charset="0"/>
              </a:rPr>
              <a:t>Date de début : </a:t>
            </a:r>
            <a:r>
              <a:rPr lang="en-CA" dirty="0" err="1">
                <a:solidFill>
                  <a:prstClr val="black"/>
                </a:solidFill>
                <a:latin typeface="Courier New" panose="02070309020205020404" pitchFamily="49" charset="0"/>
              </a:rPr>
              <a:t>d</a:t>
            </a:r>
            <a:r>
              <a:rPr lang="en-CA" dirty="0" err="1" smtClean="0">
                <a:solidFill>
                  <a:prstClr val="black"/>
                </a:solidFill>
                <a:latin typeface="Courier New" panose="02070309020205020404" pitchFamily="49" charset="0"/>
              </a:rPr>
              <a:t>ans</a:t>
            </a:r>
            <a:r>
              <a:rPr lang="en-CA" dirty="0" smtClean="0">
                <a:solidFill>
                  <a:prstClr val="black"/>
                </a:solidFill>
                <a:latin typeface="Courier New" panose="02070309020205020404" pitchFamily="49" charset="0"/>
              </a:rPr>
              <a:t> neuf mois</a:t>
            </a:r>
            <a:endParaRPr lang="fr-CA" sz="900" dirty="0">
              <a:solidFill>
                <a:prstClr val="black"/>
              </a:solidFill>
              <a:ea typeface="Calibri" panose="020F0502020204030204" pitchFamily="34" charset="0"/>
              <a:cs typeface="Times New Roman" panose="02020603050405020304" pitchFamily="18" charset="0"/>
            </a:endParaRPr>
          </a:p>
          <a:p>
            <a:pPr fontAlgn="auto">
              <a:lnSpc>
                <a:spcPct val="107000"/>
              </a:lnSpc>
              <a:spcBef>
                <a:spcPts val="0"/>
              </a:spcBef>
              <a:spcAft>
                <a:spcPts val="600"/>
              </a:spcAft>
            </a:pPr>
            <a:r>
              <a:rPr lang="en-CA" b="1" dirty="0" smtClean="0">
                <a:solidFill>
                  <a:prstClr val="black"/>
                </a:solidFill>
                <a:latin typeface="Courier New" panose="02070309020205020404" pitchFamily="49" charset="0"/>
              </a:rPr>
              <a:t>Salaire :</a:t>
            </a:r>
            <a:r>
              <a:rPr lang="en-CA" dirty="0" smtClean="0">
                <a:solidFill>
                  <a:prstClr val="black"/>
                </a:solidFill>
                <a:latin typeface="Courier New" panose="02070309020205020404" pitchFamily="49" charset="0"/>
              </a:rPr>
              <a:t> aucun</a:t>
            </a:r>
            <a:endParaRPr lang="fr-CA" sz="900" dirty="0">
              <a:solidFill>
                <a:prstClr val="black"/>
              </a:solidFill>
              <a:ea typeface="Calibri" panose="020F0502020204030204" pitchFamily="34" charset="0"/>
              <a:cs typeface="Times New Roman" panose="02020603050405020304" pitchFamily="18" charset="0"/>
            </a:endParaRPr>
          </a:p>
          <a:p>
            <a:pPr fontAlgn="auto">
              <a:lnSpc>
                <a:spcPct val="107000"/>
              </a:lnSpc>
              <a:spcBef>
                <a:spcPts val="0"/>
              </a:spcBef>
              <a:spcAft>
                <a:spcPts val="600"/>
              </a:spcAft>
            </a:pPr>
            <a:r>
              <a:rPr lang="en-CA" b="1" dirty="0" smtClean="0">
                <a:solidFill>
                  <a:prstClr val="black"/>
                </a:solidFill>
                <a:latin typeface="Courier New" panose="02070309020205020404" pitchFamily="49" charset="0"/>
              </a:rPr>
              <a:t>Vacances :</a:t>
            </a:r>
            <a:r>
              <a:rPr lang="en-CA" dirty="0" smtClean="0">
                <a:solidFill>
                  <a:prstClr val="black"/>
                </a:solidFill>
                <a:latin typeface="Courier New" panose="02070309020205020404" pitchFamily="49" charset="0"/>
              </a:rPr>
              <a:t> aucune</a:t>
            </a:r>
            <a:endParaRPr lang="fr-CA" sz="900" dirty="0">
              <a:solidFill>
                <a:prstClr val="black"/>
              </a:solidFill>
              <a:ea typeface="Calibri" panose="020F0502020204030204" pitchFamily="34" charset="0"/>
              <a:cs typeface="Times New Roman" panose="02020603050405020304" pitchFamily="18" charset="0"/>
            </a:endParaRPr>
          </a:p>
          <a:p>
            <a:pPr fontAlgn="auto">
              <a:lnSpc>
                <a:spcPct val="107000"/>
              </a:lnSpc>
              <a:spcBef>
                <a:spcPts val="0"/>
              </a:spcBef>
              <a:spcAft>
                <a:spcPts val="600"/>
              </a:spcAft>
            </a:pPr>
            <a:r>
              <a:rPr lang="en-CA" b="1" dirty="0" smtClean="0">
                <a:solidFill>
                  <a:prstClr val="black"/>
                </a:solidFill>
                <a:latin typeface="Courier New" panose="02070309020205020404" pitchFamily="49" charset="0"/>
              </a:rPr>
              <a:t>Heures de travail :</a:t>
            </a:r>
            <a:r>
              <a:rPr lang="en-CA" dirty="0" smtClean="0">
                <a:solidFill>
                  <a:prstClr val="black"/>
                </a:solidFill>
                <a:latin typeface="Courier New" panose="02070309020205020404" pitchFamily="49" charset="0"/>
              </a:rPr>
              <a:t> 24 heures sur 24, 7 jours sur 7, 365 jours sur 365 </a:t>
            </a:r>
          </a:p>
          <a:p>
            <a:pPr fontAlgn="auto">
              <a:lnSpc>
                <a:spcPct val="107000"/>
              </a:lnSpc>
              <a:spcBef>
                <a:spcPts val="0"/>
              </a:spcBef>
              <a:spcAft>
                <a:spcPts val="600"/>
              </a:spcAft>
            </a:pPr>
            <a:r>
              <a:rPr lang="en-CA" dirty="0" smtClean="0">
                <a:solidFill>
                  <a:prstClr val="black"/>
                </a:solidFill>
                <a:latin typeface="Courier New" panose="02070309020205020404" pitchFamily="49" charset="0"/>
              </a:rPr>
              <a:t>Veuillez ne pas soumettre votre candidature si vous ne pouvez pas faire de temps supplémentaire ou encore si vous souhaitez avoir une vie bien à vous. </a:t>
            </a:r>
            <a:endParaRPr lang="fr-CA" sz="900" dirty="0">
              <a:solidFill>
                <a:prstClr val="black"/>
              </a:solidFill>
              <a:ea typeface="Calibri" panose="020F0502020204030204" pitchFamily="34"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0185" y="301487"/>
            <a:ext cx="1757527" cy="1537449"/>
          </a:xfrm>
          <a:prstGeom prst="rect">
            <a:avLst/>
          </a:prstGeom>
        </p:spPr>
      </p:pic>
    </p:spTree>
    <p:extLst>
      <p:ext uri="{BB962C8B-B14F-4D97-AF65-F5344CB8AC3E}">
        <p14:creationId xmlns:p14="http://schemas.microsoft.com/office/powerpoint/2010/main" val="31728402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Ressources supplémentaires</a:t>
            </a:r>
            <a:endParaRPr lang="fr-CA" dirty="0"/>
          </a:p>
        </p:txBody>
      </p:sp>
      <p:sp>
        <p:nvSpPr>
          <p:cNvPr id="3" name="Content Placeholder 2"/>
          <p:cNvSpPr>
            <a:spLocks noGrp="1"/>
          </p:cNvSpPr>
          <p:nvPr>
            <p:ph idx="1"/>
          </p:nvPr>
        </p:nvSpPr>
        <p:spPr/>
        <p:txBody>
          <a:bodyPr/>
          <a:lstStyle/>
          <a:p>
            <a:pPr marL="0" indent="0">
              <a:buNone/>
            </a:pPr>
            <a:r>
              <a:rPr dirty="0" smtClean="0"/>
              <a:t>On trouve d’autres schémas sur l’anatomie à la page pour les élèves </a:t>
            </a:r>
            <a:r>
              <a:rPr lang="en-US" dirty="0">
                <a:hlinkClick r:id="rId2"/>
              </a:rPr>
              <a:t>7</a:t>
            </a:r>
            <a:r>
              <a:rPr lang="en-US" baseline="30000" dirty="0">
                <a:hlinkClick r:id="rId2"/>
              </a:rPr>
              <a:t>e</a:t>
            </a:r>
            <a:r>
              <a:rPr lang="en-US" dirty="0">
                <a:hlinkClick r:id="rId2"/>
              </a:rPr>
              <a:t> année</a:t>
            </a:r>
            <a:r>
              <a:rPr dirty="0" smtClean="0"/>
              <a:t>. </a:t>
            </a:r>
          </a:p>
          <a:p>
            <a:pPr marL="0" indent="0">
              <a:buNone/>
            </a:pPr>
            <a:r>
              <a:rPr dirty="0" smtClean="0"/>
              <a:t> </a:t>
            </a:r>
            <a:endParaRPr lang="fr-CA" dirty="0"/>
          </a:p>
          <a:p>
            <a:endParaRPr lang="fr-CA" dirty="0"/>
          </a:p>
        </p:txBody>
      </p:sp>
    </p:spTree>
    <p:extLst>
      <p:ext uri="{BB962C8B-B14F-4D97-AF65-F5344CB8AC3E}">
        <p14:creationId xmlns:p14="http://schemas.microsoft.com/office/powerpoint/2010/main" val="36266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8515350" cy="771787"/>
          </a:xfrm>
        </p:spPr>
        <p:txBody>
          <a:bodyPr>
            <a:normAutofit/>
          </a:bodyPr>
          <a:lstStyle/>
          <a:p>
            <a:r>
              <a:rPr dirty="0" smtClean="0"/>
              <a:t>Types de communication</a:t>
            </a:r>
            <a:endParaRPr lang="fr-CA" dirty="0"/>
          </a:p>
        </p:txBody>
      </p:sp>
      <p:sp>
        <p:nvSpPr>
          <p:cNvPr id="3" name="Content Placeholder 2"/>
          <p:cNvSpPr>
            <a:spLocks noGrp="1"/>
          </p:cNvSpPr>
          <p:nvPr>
            <p:ph idx="1"/>
          </p:nvPr>
        </p:nvSpPr>
        <p:spPr/>
        <p:txBody>
          <a:bodyPr>
            <a:normAutofit/>
          </a:bodyPr>
          <a:lstStyle/>
          <a:p>
            <a:pPr marL="0" indent="0">
              <a:buNone/>
            </a:pPr>
            <a:r>
              <a:rPr dirty="0" smtClean="0"/>
              <a:t>Assertive </a:t>
            </a:r>
          </a:p>
          <a:p>
            <a:pPr lvl="1"/>
            <a:r>
              <a:rPr lang="en-CA" dirty="0" smtClean="0"/>
              <a:t>D</a:t>
            </a:r>
            <a:r>
              <a:rPr dirty="0" err="1" smtClean="0"/>
              <a:t>éfendre</a:t>
            </a:r>
            <a:r>
              <a:rPr dirty="0" smtClean="0"/>
              <a:t> ses droits sans priver les autres de ces mêmes droits</a:t>
            </a:r>
          </a:p>
          <a:p>
            <a:pPr lvl="1"/>
            <a:r>
              <a:rPr lang="en-CA" dirty="0" smtClean="0"/>
              <a:t>S</a:t>
            </a:r>
            <a:r>
              <a:rPr dirty="0" smtClean="0"/>
              <a:t>e respecter et respecter autrui</a:t>
            </a:r>
          </a:p>
          <a:p>
            <a:pPr lvl="1"/>
            <a:r>
              <a:rPr lang="en-CA" dirty="0" smtClean="0"/>
              <a:t>E</a:t>
            </a:r>
            <a:r>
              <a:rPr dirty="0" err="1" smtClean="0"/>
              <a:t>xprimer</a:t>
            </a:r>
            <a:r>
              <a:rPr dirty="0" smtClean="0"/>
              <a:t> ses besoins de façon directe</a:t>
            </a:r>
          </a:p>
          <a:p>
            <a:pPr lvl="1"/>
            <a:r>
              <a:rPr lang="en-CA" dirty="0" smtClean="0"/>
              <a:t>E</a:t>
            </a:r>
            <a:r>
              <a:rPr dirty="0" err="1" smtClean="0"/>
              <a:t>xprimer</a:t>
            </a:r>
            <a:r>
              <a:rPr dirty="0" smtClean="0"/>
              <a:t> ses émotions (positives et négatives) d'une manière saine</a:t>
            </a:r>
          </a:p>
          <a:p>
            <a:endParaRPr lang="fr-CA" dirty="0"/>
          </a:p>
        </p:txBody>
      </p:sp>
    </p:spTree>
    <p:extLst>
      <p:ext uri="{BB962C8B-B14F-4D97-AF65-F5344CB8AC3E}">
        <p14:creationId xmlns:p14="http://schemas.microsoft.com/office/powerpoint/2010/main" val="565462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8515350" cy="771787"/>
          </a:xfrm>
        </p:spPr>
        <p:txBody>
          <a:bodyPr>
            <a:normAutofit/>
          </a:bodyPr>
          <a:lstStyle/>
          <a:p>
            <a:r>
              <a:rPr dirty="0" smtClean="0"/>
              <a:t>Types de communication</a:t>
            </a:r>
            <a:endParaRPr lang="fr-CA" dirty="0"/>
          </a:p>
        </p:txBody>
      </p:sp>
      <p:sp>
        <p:nvSpPr>
          <p:cNvPr id="3" name="Content Placeholder 2"/>
          <p:cNvSpPr>
            <a:spLocks noGrp="1"/>
          </p:cNvSpPr>
          <p:nvPr>
            <p:ph idx="1"/>
          </p:nvPr>
        </p:nvSpPr>
        <p:spPr/>
        <p:txBody>
          <a:bodyPr>
            <a:normAutofit/>
          </a:bodyPr>
          <a:lstStyle/>
          <a:p>
            <a:pPr marL="0" indent="0">
              <a:buNone/>
            </a:pPr>
            <a:r>
              <a:rPr dirty="0" smtClean="0"/>
              <a:t>Passive </a:t>
            </a:r>
          </a:p>
          <a:p>
            <a:pPr lvl="1"/>
            <a:r>
              <a:rPr lang="en-CA" dirty="0" smtClean="0"/>
              <a:t>C</a:t>
            </a:r>
            <a:r>
              <a:rPr dirty="0" err="1" smtClean="0"/>
              <a:t>éder</a:t>
            </a:r>
            <a:r>
              <a:rPr dirty="0" smtClean="0"/>
              <a:t> et dire oui, même lorsqu'on ne le veut pas</a:t>
            </a:r>
          </a:p>
          <a:p>
            <a:pPr lvl="1"/>
            <a:r>
              <a:rPr lang="en-CA" dirty="0" smtClean="0"/>
              <a:t>F</a:t>
            </a:r>
            <a:r>
              <a:rPr dirty="0" err="1" smtClean="0"/>
              <a:t>aire</a:t>
            </a:r>
            <a:r>
              <a:rPr dirty="0" smtClean="0"/>
              <a:t> passer les sentiments et les inquiétudes des autres avant les siens</a:t>
            </a:r>
          </a:p>
          <a:p>
            <a:pPr lvl="1"/>
            <a:r>
              <a:rPr lang="en-CA" dirty="0" smtClean="0"/>
              <a:t>N</a:t>
            </a:r>
            <a:r>
              <a:rPr dirty="0" smtClean="0"/>
              <a:t>e pas montrer ses inquiétudes</a:t>
            </a:r>
          </a:p>
          <a:p>
            <a:endParaRPr lang="fr-CA" dirty="0"/>
          </a:p>
        </p:txBody>
      </p:sp>
    </p:spTree>
    <p:extLst>
      <p:ext uri="{BB962C8B-B14F-4D97-AF65-F5344CB8AC3E}">
        <p14:creationId xmlns:p14="http://schemas.microsoft.com/office/powerpoint/2010/main" val="595853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8515350" cy="771787"/>
          </a:xfrm>
        </p:spPr>
        <p:txBody>
          <a:bodyPr>
            <a:normAutofit/>
          </a:bodyPr>
          <a:lstStyle/>
          <a:p>
            <a:r>
              <a:rPr dirty="0" smtClean="0"/>
              <a:t>Types de communication</a:t>
            </a:r>
            <a:endParaRPr lang="fr-CA" dirty="0"/>
          </a:p>
        </p:txBody>
      </p:sp>
      <p:sp>
        <p:nvSpPr>
          <p:cNvPr id="3" name="Content Placeholder 2"/>
          <p:cNvSpPr>
            <a:spLocks noGrp="1"/>
          </p:cNvSpPr>
          <p:nvPr>
            <p:ph idx="1"/>
          </p:nvPr>
        </p:nvSpPr>
        <p:spPr/>
        <p:txBody>
          <a:bodyPr>
            <a:normAutofit/>
          </a:bodyPr>
          <a:lstStyle/>
          <a:p>
            <a:pPr marL="0" indent="0">
              <a:buNone/>
            </a:pPr>
            <a:r>
              <a:rPr dirty="0" smtClean="0"/>
              <a:t>Agressive </a:t>
            </a:r>
          </a:p>
          <a:p>
            <a:pPr lvl="1"/>
            <a:r>
              <a:rPr lang="en-CA" dirty="0" smtClean="0"/>
              <a:t>P</a:t>
            </a:r>
            <a:r>
              <a:rPr dirty="0" err="1" smtClean="0"/>
              <a:t>enser</a:t>
            </a:r>
            <a:r>
              <a:rPr dirty="0" smtClean="0"/>
              <a:t> d'abord à soi, au détriment des autres</a:t>
            </a:r>
          </a:p>
          <a:p>
            <a:pPr lvl="1"/>
            <a:r>
              <a:rPr lang="en-CA" dirty="0" smtClean="0"/>
              <a:t>D</a:t>
            </a:r>
            <a:r>
              <a:rPr dirty="0" err="1" smtClean="0"/>
              <a:t>ominer</a:t>
            </a:r>
            <a:r>
              <a:rPr dirty="0" smtClean="0"/>
              <a:t> les autres</a:t>
            </a:r>
          </a:p>
          <a:p>
            <a:pPr lvl="1"/>
            <a:r>
              <a:rPr lang="en-CA" dirty="0" smtClean="0"/>
              <a:t>S</a:t>
            </a:r>
            <a:r>
              <a:rPr dirty="0" smtClean="0"/>
              <a:t>e servir de menaces ou de force</a:t>
            </a:r>
            <a:endParaRPr lang="fr-CA" dirty="0"/>
          </a:p>
        </p:txBody>
      </p:sp>
    </p:spTree>
    <p:extLst>
      <p:ext uri="{BB962C8B-B14F-4D97-AF65-F5344CB8AC3E}">
        <p14:creationId xmlns:p14="http://schemas.microsoft.com/office/powerpoint/2010/main" val="3762678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8515350" cy="771787"/>
          </a:xfrm>
        </p:spPr>
        <p:txBody>
          <a:bodyPr>
            <a:normAutofit/>
          </a:bodyPr>
          <a:lstStyle/>
          <a:p>
            <a:r>
              <a:rPr dirty="0" smtClean="0"/>
              <a:t>Types de communication</a:t>
            </a:r>
            <a:endParaRPr lang="fr-CA" dirty="0"/>
          </a:p>
        </p:txBody>
      </p:sp>
      <p:sp>
        <p:nvSpPr>
          <p:cNvPr id="3" name="Content Placeholder 2"/>
          <p:cNvSpPr>
            <a:spLocks noGrp="1"/>
          </p:cNvSpPr>
          <p:nvPr>
            <p:ph idx="1"/>
          </p:nvPr>
        </p:nvSpPr>
        <p:spPr/>
        <p:txBody>
          <a:bodyPr>
            <a:normAutofit/>
          </a:bodyPr>
          <a:lstStyle/>
          <a:p>
            <a:pPr marL="0" indent="0">
              <a:buNone/>
            </a:pPr>
            <a:r>
              <a:rPr dirty="0" smtClean="0"/>
              <a:t>Passive-agressive </a:t>
            </a:r>
          </a:p>
          <a:p>
            <a:pPr lvl="1"/>
            <a:r>
              <a:rPr dirty="0" smtClean="0"/>
              <a:t>Faire semblant d’accepter pour éviter la confrontation (passive), mais manipuler les autres pour dire les choses à leur place ou encore parler dans le dos d’une autre personne (agressive)</a:t>
            </a:r>
          </a:p>
        </p:txBody>
      </p:sp>
    </p:spTree>
    <p:extLst>
      <p:ext uri="{BB962C8B-B14F-4D97-AF65-F5344CB8AC3E}">
        <p14:creationId xmlns:p14="http://schemas.microsoft.com/office/powerpoint/2010/main" val="4250220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dirty="0" smtClean="0"/>
              <a:t>Styles de communication</a:t>
            </a:r>
            <a:endParaRPr lang="fr-CA" dirty="0"/>
          </a:p>
        </p:txBody>
      </p:sp>
      <p:grpSp>
        <p:nvGrpSpPr>
          <p:cNvPr id="3" name="Group 2"/>
          <p:cNvGrpSpPr/>
          <p:nvPr/>
        </p:nvGrpSpPr>
        <p:grpSpPr>
          <a:xfrm>
            <a:off x="778669" y="1495936"/>
            <a:ext cx="7450931" cy="3623750"/>
            <a:chOff x="1038224" y="851581"/>
            <a:chExt cx="9934575" cy="4831666"/>
          </a:xfrm>
        </p:grpSpPr>
        <p:sp>
          <p:nvSpPr>
            <p:cNvPr id="4" name="Freeform 3"/>
            <p:cNvSpPr/>
            <p:nvPr/>
          </p:nvSpPr>
          <p:spPr>
            <a:xfrm>
              <a:off x="5187950" y="1657364"/>
              <a:ext cx="1726647" cy="3543267"/>
            </a:xfrm>
            <a:custGeom>
              <a:avLst/>
              <a:gdLst>
                <a:gd name="connsiteX0" fmla="*/ 863323 w 1726647"/>
                <a:gd name="connsiteY0" fmla="*/ 0 h 3543267"/>
                <a:gd name="connsiteX1" fmla="*/ 906309 w 1726647"/>
                <a:gd name="connsiteY1" fmla="*/ 32145 h 3543267"/>
                <a:gd name="connsiteX2" fmla="*/ 1726647 w 1726647"/>
                <a:gd name="connsiteY2" fmla="*/ 1771634 h 3543267"/>
                <a:gd name="connsiteX3" fmla="*/ 906309 w 1726647"/>
                <a:gd name="connsiteY3" fmla="*/ 3511123 h 3543267"/>
                <a:gd name="connsiteX4" fmla="*/ 863324 w 1726647"/>
                <a:gd name="connsiteY4" fmla="*/ 3543267 h 3543267"/>
                <a:gd name="connsiteX5" fmla="*/ 820338 w 1726647"/>
                <a:gd name="connsiteY5" fmla="*/ 3511122 h 3543267"/>
                <a:gd name="connsiteX6" fmla="*/ 0 w 1726647"/>
                <a:gd name="connsiteY6" fmla="*/ 1771633 h 3543267"/>
                <a:gd name="connsiteX7" fmla="*/ 820338 w 1726647"/>
                <a:gd name="connsiteY7" fmla="*/ 32144 h 3543267"/>
                <a:gd name="connsiteX8" fmla="*/ 863323 w 1726647"/>
                <a:gd name="connsiteY8" fmla="*/ 0 h 3543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26647" h="3543267">
                  <a:moveTo>
                    <a:pt x="863323" y="0"/>
                  </a:moveTo>
                  <a:lnTo>
                    <a:pt x="906309" y="32145"/>
                  </a:lnTo>
                  <a:cubicBezTo>
                    <a:pt x="1407310" y="445608"/>
                    <a:pt x="1726647" y="1071328"/>
                    <a:pt x="1726647" y="1771634"/>
                  </a:cubicBezTo>
                  <a:cubicBezTo>
                    <a:pt x="1726647" y="2471940"/>
                    <a:pt x="1407310" y="3097661"/>
                    <a:pt x="906309" y="3511123"/>
                  </a:cubicBezTo>
                  <a:lnTo>
                    <a:pt x="863324" y="3543267"/>
                  </a:lnTo>
                  <a:lnTo>
                    <a:pt x="820338" y="3511122"/>
                  </a:lnTo>
                  <a:cubicBezTo>
                    <a:pt x="319337" y="3097660"/>
                    <a:pt x="0" y="2471939"/>
                    <a:pt x="0" y="1771633"/>
                  </a:cubicBezTo>
                  <a:cubicBezTo>
                    <a:pt x="0" y="1071327"/>
                    <a:pt x="319337" y="445607"/>
                    <a:pt x="820338" y="32144"/>
                  </a:cubicBezTo>
                  <a:lnTo>
                    <a:pt x="863323" y="0"/>
                  </a:lnTo>
                  <a:close/>
                </a:path>
              </a:pathLst>
            </a:custGeom>
            <a:solidFill>
              <a:srgbClr val="80D8A8"/>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0" tIns="0" rIns="0" bIns="480060" numCol="1" spcCol="1270" anchor="ctr" anchorCtr="0">
              <a:noAutofit/>
            </a:bodyPr>
            <a:lstStyle/>
            <a:p>
              <a:pPr algn="ctr" defTabSz="1633538">
                <a:lnSpc>
                  <a:spcPct val="90000"/>
                </a:lnSpc>
                <a:spcAft>
                  <a:spcPct val="35000"/>
                </a:spcAft>
              </a:pPr>
              <a:r>
                <a:rPr lang="en-US" sz="2100" dirty="0"/>
                <a:t>Assertive  </a:t>
              </a:r>
            </a:p>
          </p:txBody>
        </p:sp>
        <p:sp>
          <p:nvSpPr>
            <p:cNvPr id="5" name="Freeform 4"/>
            <p:cNvSpPr/>
            <p:nvPr/>
          </p:nvSpPr>
          <p:spPr>
            <a:xfrm>
              <a:off x="6051273" y="1174747"/>
              <a:ext cx="3645177" cy="4508500"/>
            </a:xfrm>
            <a:custGeom>
              <a:avLst/>
              <a:gdLst>
                <a:gd name="connsiteX0" fmla="*/ 1390927 w 3645177"/>
                <a:gd name="connsiteY0" fmla="*/ 0 h 4508500"/>
                <a:gd name="connsiteX1" fmla="*/ 3645177 w 3645177"/>
                <a:gd name="connsiteY1" fmla="*/ 2254250 h 4508500"/>
                <a:gd name="connsiteX2" fmla="*/ 1390927 w 3645177"/>
                <a:gd name="connsiteY2" fmla="*/ 4508500 h 4508500"/>
                <a:gd name="connsiteX3" fmla="*/ 130554 w 3645177"/>
                <a:gd name="connsiteY3" fmla="*/ 4123510 h 4508500"/>
                <a:gd name="connsiteX4" fmla="*/ 1 w 3645177"/>
                <a:gd name="connsiteY4" fmla="*/ 4025884 h 4508500"/>
                <a:gd name="connsiteX5" fmla="*/ 42986 w 3645177"/>
                <a:gd name="connsiteY5" fmla="*/ 3993740 h 4508500"/>
                <a:gd name="connsiteX6" fmla="*/ 863324 w 3645177"/>
                <a:gd name="connsiteY6" fmla="*/ 2254251 h 4508500"/>
                <a:gd name="connsiteX7" fmla="*/ 42986 w 3645177"/>
                <a:gd name="connsiteY7" fmla="*/ 514762 h 4508500"/>
                <a:gd name="connsiteX8" fmla="*/ 0 w 3645177"/>
                <a:gd name="connsiteY8" fmla="*/ 482617 h 4508500"/>
                <a:gd name="connsiteX9" fmla="*/ 130554 w 3645177"/>
                <a:gd name="connsiteY9" fmla="*/ 384990 h 4508500"/>
                <a:gd name="connsiteX10" fmla="*/ 1390927 w 3645177"/>
                <a:gd name="connsiteY10" fmla="*/ 0 h 4508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645177" h="4508500">
                  <a:moveTo>
                    <a:pt x="1390927" y="0"/>
                  </a:moveTo>
                  <a:cubicBezTo>
                    <a:pt x="2635915" y="0"/>
                    <a:pt x="3645177" y="1009262"/>
                    <a:pt x="3645177" y="2254250"/>
                  </a:cubicBezTo>
                  <a:cubicBezTo>
                    <a:pt x="3645177" y="3499238"/>
                    <a:pt x="2635915" y="4508500"/>
                    <a:pt x="1390927" y="4508500"/>
                  </a:cubicBezTo>
                  <a:cubicBezTo>
                    <a:pt x="924057" y="4508500"/>
                    <a:pt x="490335" y="4366573"/>
                    <a:pt x="130554" y="4123510"/>
                  </a:cubicBezTo>
                  <a:lnTo>
                    <a:pt x="1" y="4025884"/>
                  </a:lnTo>
                  <a:lnTo>
                    <a:pt x="42986" y="3993740"/>
                  </a:lnTo>
                  <a:cubicBezTo>
                    <a:pt x="543987" y="3580278"/>
                    <a:pt x="863324" y="2954557"/>
                    <a:pt x="863324" y="2254251"/>
                  </a:cubicBezTo>
                  <a:cubicBezTo>
                    <a:pt x="863324" y="1553945"/>
                    <a:pt x="543987" y="928225"/>
                    <a:pt x="42986" y="514762"/>
                  </a:cubicBezTo>
                  <a:lnTo>
                    <a:pt x="0" y="482617"/>
                  </a:lnTo>
                  <a:lnTo>
                    <a:pt x="130554" y="384990"/>
                  </a:lnTo>
                  <a:cubicBezTo>
                    <a:pt x="490335" y="141928"/>
                    <a:pt x="924057" y="0"/>
                    <a:pt x="1390927" y="0"/>
                  </a:cubicBezTo>
                  <a:close/>
                </a:path>
              </a:pathLst>
            </a:custGeom>
            <a:solidFill>
              <a:srgbClr val="81B8DF"/>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0" tIns="0" rIns="0" bIns="541863" numCol="1" spcCol="1270" anchor="b" anchorCtr="0">
              <a:noAutofit/>
            </a:bodyPr>
            <a:lstStyle/>
            <a:p>
              <a:pPr algn="ctr" defTabSz="1633538">
                <a:lnSpc>
                  <a:spcPct val="90000"/>
                </a:lnSpc>
                <a:spcAft>
                  <a:spcPct val="35000"/>
                </a:spcAft>
              </a:pPr>
              <a:r>
                <a:rPr lang="en-US" sz="2100" dirty="0"/>
                <a:t>Agressive </a:t>
              </a:r>
            </a:p>
          </p:txBody>
        </p:sp>
        <p:sp>
          <p:nvSpPr>
            <p:cNvPr id="6" name="Freeform 5"/>
            <p:cNvSpPr/>
            <p:nvPr/>
          </p:nvSpPr>
          <p:spPr>
            <a:xfrm>
              <a:off x="2406097" y="1174747"/>
              <a:ext cx="3645177" cy="4508500"/>
            </a:xfrm>
            <a:custGeom>
              <a:avLst/>
              <a:gdLst>
                <a:gd name="connsiteX0" fmla="*/ 2254250 w 3645177"/>
                <a:gd name="connsiteY0" fmla="*/ 0 h 4508500"/>
                <a:gd name="connsiteX1" fmla="*/ 3514623 w 3645177"/>
                <a:gd name="connsiteY1" fmla="*/ 384990 h 4508500"/>
                <a:gd name="connsiteX2" fmla="*/ 3645176 w 3645177"/>
                <a:gd name="connsiteY2" fmla="*/ 482616 h 4508500"/>
                <a:gd name="connsiteX3" fmla="*/ 3602191 w 3645177"/>
                <a:gd name="connsiteY3" fmla="*/ 514760 h 4508500"/>
                <a:gd name="connsiteX4" fmla="*/ 2781853 w 3645177"/>
                <a:gd name="connsiteY4" fmla="*/ 2254249 h 4508500"/>
                <a:gd name="connsiteX5" fmla="*/ 3602191 w 3645177"/>
                <a:gd name="connsiteY5" fmla="*/ 3993738 h 4508500"/>
                <a:gd name="connsiteX6" fmla="*/ 3645177 w 3645177"/>
                <a:gd name="connsiteY6" fmla="*/ 4025883 h 4508500"/>
                <a:gd name="connsiteX7" fmla="*/ 3514623 w 3645177"/>
                <a:gd name="connsiteY7" fmla="*/ 4123510 h 4508500"/>
                <a:gd name="connsiteX8" fmla="*/ 2254250 w 3645177"/>
                <a:gd name="connsiteY8" fmla="*/ 4508500 h 4508500"/>
                <a:gd name="connsiteX9" fmla="*/ 0 w 3645177"/>
                <a:gd name="connsiteY9" fmla="*/ 2254250 h 4508500"/>
                <a:gd name="connsiteX10" fmla="*/ 2254250 w 3645177"/>
                <a:gd name="connsiteY10" fmla="*/ 0 h 4508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645177" h="4508500">
                  <a:moveTo>
                    <a:pt x="2254250" y="0"/>
                  </a:moveTo>
                  <a:cubicBezTo>
                    <a:pt x="2721121" y="0"/>
                    <a:pt x="3154842" y="141928"/>
                    <a:pt x="3514623" y="384990"/>
                  </a:cubicBezTo>
                  <a:lnTo>
                    <a:pt x="3645176" y="482616"/>
                  </a:lnTo>
                  <a:lnTo>
                    <a:pt x="3602191" y="514760"/>
                  </a:lnTo>
                  <a:cubicBezTo>
                    <a:pt x="3101190" y="928223"/>
                    <a:pt x="2781853" y="1553943"/>
                    <a:pt x="2781853" y="2254249"/>
                  </a:cubicBezTo>
                  <a:cubicBezTo>
                    <a:pt x="2781853" y="2954555"/>
                    <a:pt x="3101190" y="3580276"/>
                    <a:pt x="3602191" y="3993738"/>
                  </a:cubicBezTo>
                  <a:lnTo>
                    <a:pt x="3645177" y="4025883"/>
                  </a:lnTo>
                  <a:lnTo>
                    <a:pt x="3514623" y="4123510"/>
                  </a:lnTo>
                  <a:cubicBezTo>
                    <a:pt x="3154842" y="4366573"/>
                    <a:pt x="2721121" y="4508500"/>
                    <a:pt x="2254250" y="4508500"/>
                  </a:cubicBezTo>
                  <a:cubicBezTo>
                    <a:pt x="1009262" y="4508500"/>
                    <a:pt x="0" y="3499238"/>
                    <a:pt x="0" y="2254250"/>
                  </a:cubicBezTo>
                  <a:cubicBezTo>
                    <a:pt x="0" y="1009262"/>
                    <a:pt x="1009262" y="0"/>
                    <a:pt x="2254250" y="0"/>
                  </a:cubicBezTo>
                  <a:close/>
                </a:path>
              </a:pathLst>
            </a:custGeom>
            <a:solidFill>
              <a:srgbClr val="FFFF81"/>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0" tIns="548640" rIns="681279" bIns="541863" numCol="1" spcCol="1270" anchor="b" anchorCtr="0">
              <a:noAutofit/>
            </a:bodyPr>
            <a:lstStyle/>
            <a:p>
              <a:pPr algn="ctr" defTabSz="1633538">
                <a:lnSpc>
                  <a:spcPct val="90000"/>
                </a:lnSpc>
                <a:spcAft>
                  <a:spcPct val="35000"/>
                </a:spcAft>
              </a:pPr>
              <a:r>
                <a:rPr lang="en-US" sz="2100" dirty="0"/>
                <a:t>Passive </a:t>
              </a:r>
            </a:p>
          </p:txBody>
        </p:sp>
        <p:sp>
          <p:nvSpPr>
            <p:cNvPr id="7" name="TextBox 6"/>
            <p:cNvSpPr txBox="1"/>
            <p:nvPr/>
          </p:nvSpPr>
          <p:spPr>
            <a:xfrm>
              <a:off x="1038224" y="921580"/>
              <a:ext cx="3190461" cy="677108"/>
            </a:xfrm>
            <a:prstGeom prst="rect">
              <a:avLst/>
            </a:prstGeom>
            <a:noFill/>
          </p:spPr>
          <p:txBody>
            <a:bodyPr wrap="square" rtlCol="0">
              <a:spAutoFit/>
            </a:bodyPr>
            <a:lstStyle/>
            <a:p>
              <a:r>
                <a:rPr lang="en-US" sz="2700" dirty="0"/>
                <a:t>Ce que veulent les autres </a:t>
              </a:r>
            </a:p>
          </p:txBody>
        </p:sp>
        <p:sp>
          <p:nvSpPr>
            <p:cNvPr id="8" name="TextBox 7"/>
            <p:cNvSpPr txBox="1"/>
            <p:nvPr/>
          </p:nvSpPr>
          <p:spPr>
            <a:xfrm>
              <a:off x="8070574" y="851581"/>
              <a:ext cx="2902225" cy="677108"/>
            </a:xfrm>
            <a:prstGeom prst="rect">
              <a:avLst/>
            </a:prstGeom>
            <a:noFill/>
          </p:spPr>
          <p:txBody>
            <a:bodyPr wrap="square" rtlCol="0">
              <a:spAutoFit/>
            </a:bodyPr>
            <a:lstStyle/>
            <a:p>
              <a:r>
                <a:rPr lang="en-US" sz="2700" dirty="0"/>
                <a:t>Ce que vous voulez </a:t>
              </a:r>
            </a:p>
          </p:txBody>
        </p:sp>
      </p:grpSp>
    </p:spTree>
    <p:extLst>
      <p:ext uri="{BB962C8B-B14F-4D97-AF65-F5344CB8AC3E}">
        <p14:creationId xmlns:p14="http://schemas.microsoft.com/office/powerpoint/2010/main" val="2538832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Alcool</a:t>
            </a:r>
          </a:p>
        </p:txBody>
      </p:sp>
      <p:pic>
        <p:nvPicPr>
          <p:cNvPr id="3" name="Picture Placeholder 5"/>
          <p:cNvPicPr>
            <a:picLocks noChangeAspect="1"/>
          </p:cNvPicPr>
          <p:nvPr/>
        </p:nvPicPr>
        <p:blipFill rotWithShape="1">
          <a:blip r:embed="rId3" cstate="print">
            <a:extLst>
              <a:ext uri="{28A0092B-C50C-407E-A947-70E740481C1C}">
                <a14:useLocalDpi xmlns:a14="http://schemas.microsoft.com/office/drawing/2010/main" val="0"/>
              </a:ext>
            </a:extLst>
          </a:blip>
          <a:srcRect l="2779" t="16696" r="41981" b="16696"/>
          <a:stretch/>
        </p:blipFill>
        <p:spPr>
          <a:xfrm>
            <a:off x="2593850" y="922056"/>
            <a:ext cx="4247123" cy="5120640"/>
          </a:xfrm>
          <a:prstGeom prst="rect">
            <a:avLst/>
          </a:prstGeom>
        </p:spPr>
      </p:pic>
    </p:spTree>
    <p:extLst>
      <p:ext uri="{BB962C8B-B14F-4D97-AF65-F5344CB8AC3E}">
        <p14:creationId xmlns:p14="http://schemas.microsoft.com/office/powerpoint/2010/main" val="4231783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dirty="0" err="1" smtClean="0"/>
              <a:t>Quantités</a:t>
            </a:r>
            <a:r>
              <a:rPr dirty="0" smtClean="0"/>
              <a:t> d</a:t>
            </a:r>
            <a:r>
              <a:rPr lang="en-CA" dirty="0" smtClean="0"/>
              <a:t>'</a:t>
            </a:r>
            <a:r>
              <a:rPr dirty="0" err="1" smtClean="0"/>
              <a:t>alcool</a:t>
            </a:r>
            <a:endParaRPr lang="fr-CA"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875487"/>
            <a:ext cx="8776681" cy="4937760"/>
          </a:xfrm>
          <a:prstGeom prst="rect">
            <a:avLst/>
          </a:prstGeom>
        </p:spPr>
      </p:pic>
    </p:spTree>
    <p:extLst>
      <p:ext uri="{BB962C8B-B14F-4D97-AF65-F5344CB8AC3E}">
        <p14:creationId xmlns:p14="http://schemas.microsoft.com/office/powerpoint/2010/main" val="1107332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dirty="0" smtClean="0"/>
              <a:t>Liens de démonstrations vidéo </a:t>
            </a:r>
          </a:p>
        </p:txBody>
      </p:sp>
      <p:sp>
        <p:nvSpPr>
          <p:cNvPr id="3" name="Content Placeholder 2"/>
          <p:cNvSpPr>
            <a:spLocks noGrp="1"/>
          </p:cNvSpPr>
          <p:nvPr>
            <p:ph idx="1"/>
          </p:nvPr>
        </p:nvSpPr>
        <p:spPr/>
        <p:txBody>
          <a:bodyPr>
            <a:normAutofit/>
          </a:bodyPr>
          <a:lstStyle/>
          <a:p>
            <a:pPr marL="0" indent="0">
              <a:lnSpc>
                <a:spcPct val="150000"/>
              </a:lnSpc>
              <a:buNone/>
            </a:pPr>
            <a:r>
              <a:rPr lang="en-US" dirty="0">
                <a:hlinkClick r:id="rId2"/>
              </a:rPr>
              <a:t>Condom</a:t>
            </a:r>
            <a:endParaRPr lang="fr-CA" dirty="0"/>
          </a:p>
          <a:p>
            <a:pPr marL="0" indent="0">
              <a:lnSpc>
                <a:spcPct val="150000"/>
              </a:lnSpc>
              <a:buNone/>
            </a:pPr>
            <a:r>
              <a:rPr lang="en-US" dirty="0">
                <a:hlinkClick r:id="rId3"/>
              </a:rPr>
              <a:t>Condom féminin (préservatif vaginal)</a:t>
            </a:r>
            <a:endParaRPr lang="fr-CA" dirty="0"/>
          </a:p>
          <a:p>
            <a:pPr marL="0" indent="0">
              <a:lnSpc>
                <a:spcPct val="150000"/>
              </a:lnSpc>
              <a:buNone/>
            </a:pPr>
            <a:r>
              <a:rPr lang="en-US" dirty="0">
                <a:hlinkClick r:id="rId4"/>
              </a:rPr>
              <a:t>Digue dentaire</a:t>
            </a:r>
            <a:endParaRPr lang="fr-CA" dirty="0"/>
          </a:p>
        </p:txBody>
      </p:sp>
    </p:spTree>
    <p:extLst>
      <p:ext uri="{BB962C8B-B14F-4D97-AF65-F5344CB8AC3E}">
        <p14:creationId xmlns:p14="http://schemas.microsoft.com/office/powerpoint/2010/main" val="1407408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472</TotalTime>
  <Words>979</Words>
  <Application>Microsoft Office PowerPoint</Application>
  <PresentationFormat>On-screen Show (4:3)</PresentationFormat>
  <Paragraphs>104</Paragraphs>
  <Slides>16</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Courier New</vt:lpstr>
      <vt:lpstr>Garamond</vt:lpstr>
      <vt:lpstr>Sukhumvit Set</vt:lpstr>
      <vt:lpstr>Times New Roman</vt:lpstr>
      <vt:lpstr>Wingdings 2</vt:lpstr>
      <vt:lpstr>Office Theme</vt:lpstr>
      <vt:lpstr>9e année</vt:lpstr>
      <vt:lpstr>Types de communication</vt:lpstr>
      <vt:lpstr>Types de communication</vt:lpstr>
      <vt:lpstr>Types de communication</vt:lpstr>
      <vt:lpstr>Types de communication</vt:lpstr>
      <vt:lpstr>Styles de communication</vt:lpstr>
      <vt:lpstr>Alcool</vt:lpstr>
      <vt:lpstr>Quantités d'alcool</vt:lpstr>
      <vt:lpstr>Liens de démonstrations vidéo </vt:lpstr>
      <vt:lpstr>Efficacité</vt:lpstr>
      <vt:lpstr>PowerPoint Presentation</vt:lpstr>
      <vt:lpstr>PowerPoint Presentation</vt:lpstr>
      <vt:lpstr>Nidation</vt:lpstr>
      <vt:lpstr>Production de spermatozoïdes</vt:lpstr>
      <vt:lpstr>PowerPoint Presentation</vt:lpstr>
      <vt:lpstr>Ressources supplémentaires</vt:lpstr>
    </vt:vector>
  </TitlesOfParts>
  <Company>Alberta Health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Jaime Macdonald</dc:creator>
  <cp:lastModifiedBy>Nicole Inglis</cp:lastModifiedBy>
  <cp:revision>35</cp:revision>
  <cp:lastPrinted>2019-01-21T20:52:26Z</cp:lastPrinted>
  <dcterms:created xsi:type="dcterms:W3CDTF">2018-09-24T19:04:15Z</dcterms:created>
  <dcterms:modified xsi:type="dcterms:W3CDTF">2022-02-10T16:25:28Z</dcterms:modified>
</cp:coreProperties>
</file>