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8"/>
  </p:notesMasterIdLst>
  <p:sldIdLst>
    <p:sldId id="256" r:id="rId2"/>
    <p:sldId id="315" r:id="rId3"/>
    <p:sldId id="325" r:id="rId4"/>
    <p:sldId id="326" r:id="rId5"/>
    <p:sldId id="327" r:id="rId6"/>
    <p:sldId id="324" r:id="rId7"/>
    <p:sldId id="328" r:id="rId8"/>
    <p:sldId id="329" r:id="rId9"/>
    <p:sldId id="322" r:id="rId10"/>
    <p:sldId id="311" r:id="rId11"/>
    <p:sldId id="330" r:id="rId12"/>
    <p:sldId id="331" r:id="rId13"/>
    <p:sldId id="309" r:id="rId14"/>
    <p:sldId id="307" r:id="rId15"/>
    <p:sldId id="323" r:id="rId16"/>
    <p:sldId id="31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C31"/>
    <a:srgbClr val="00B0B9"/>
    <a:srgbClr val="4B4F54"/>
    <a:srgbClr val="E1CD00"/>
    <a:srgbClr val="A1D6CA"/>
    <a:srgbClr val="E9D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75926" autoAdjust="0"/>
  </p:normalViewPr>
  <p:slideViewPr>
    <p:cSldViewPr snapToGrid="0">
      <p:cViewPr varScale="1">
        <p:scale>
          <a:sx n="44" d="100"/>
          <a:sy n="44" d="100"/>
        </p:scale>
        <p:origin x="48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jeeves.crha-health.ab.ca\rhhcyd\8%20HCF%20Initiatives\Teaching%20Sexual%20Health\1%20Website\Birth%20Control%20Effectiveness%20Graph\2022%20BC%20Effectiveness%20Graph%2014J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Data!$B$30</c:f>
              <c:strCache>
                <c:ptCount val="1"/>
                <c:pt idx="0">
                  <c:v>Typical Use % Effectiveness</c:v>
                </c:pt>
              </c:strCache>
            </c:strRef>
          </c:tx>
          <c:spPr>
            <a:solidFill>
              <a:srgbClr val="16AD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Data!$A$31:$A$40</c:f>
              <c:strCache>
                <c:ptCount val="10"/>
                <c:pt idx="0">
                  <c:v>Chance </c:v>
                </c:pt>
                <c:pt idx="1">
                  <c:v>Withdrawal</c:v>
                </c:pt>
                <c:pt idx="2">
                  <c:v>Vaginal Condom </c:v>
                </c:pt>
                <c:pt idx="3">
                  <c:v>Condom </c:v>
                </c:pt>
                <c:pt idx="4">
                  <c:v>Pill/Patch/Ring</c:v>
                </c:pt>
                <c:pt idx="5">
                  <c:v>Injection</c:v>
                </c:pt>
                <c:pt idx="6">
                  <c:v>IUD - Copper</c:v>
                </c:pt>
                <c:pt idx="7">
                  <c:v>IUD - Hormonal</c:v>
                </c:pt>
                <c:pt idx="8">
                  <c:v>Implant </c:v>
                </c:pt>
                <c:pt idx="9">
                  <c:v>Abstinence</c:v>
                </c:pt>
              </c:strCache>
            </c:strRef>
          </c:cat>
          <c:val>
            <c:numRef>
              <c:f>Data!$B$31:$B$40</c:f>
              <c:numCache>
                <c:formatCode>0.0</c:formatCode>
                <c:ptCount val="10"/>
                <c:pt idx="0">
                  <c:v>15</c:v>
                </c:pt>
                <c:pt idx="1">
                  <c:v>78</c:v>
                </c:pt>
                <c:pt idx="2">
                  <c:v>79</c:v>
                </c:pt>
                <c:pt idx="3">
                  <c:v>82</c:v>
                </c:pt>
                <c:pt idx="4">
                  <c:v>91</c:v>
                </c:pt>
                <c:pt idx="5">
                  <c:v>94</c:v>
                </c:pt>
                <c:pt idx="6">
                  <c:v>99.2</c:v>
                </c:pt>
                <c:pt idx="7">
                  <c:v>99.8</c:v>
                </c:pt>
                <c:pt idx="8" formatCode="0.00">
                  <c:v>99.95</c:v>
                </c:pt>
                <c:pt idx="9" formatCode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5-4473-9D4A-3A2A389FF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50202880"/>
        <c:axId val="350203208"/>
      </c:barChart>
      <c:catAx>
        <c:axId val="3502028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Sukhumvit Set" panose="02000506000000020004" pitchFamily="2" charset="-34"/>
                  </a:defRPr>
                </a:pPr>
                <a:r>
                  <a:rPr lang="en-US" sz="1800" b="1">
                    <a:latin typeface="+mn-lt"/>
                    <a:cs typeface="Sukhumvit Set" panose="02000506000000020004" pitchFamily="2" charset="-34"/>
                  </a:rPr>
                  <a:t>Method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Sukhumvit Set" panose="02000506000000020004" pitchFamily="2" charset="-34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0203208"/>
        <c:crosses val="autoZero"/>
        <c:auto val="1"/>
        <c:lblAlgn val="ctr"/>
        <c:lblOffset val="100"/>
        <c:noMultiLvlLbl val="0"/>
      </c:catAx>
      <c:valAx>
        <c:axId val="350203208"/>
        <c:scaling>
          <c:orientation val="minMax"/>
          <c:max val="10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Sukhumvit Set" panose="02000506000000020004" pitchFamily="2" charset="-34"/>
                  </a:defRPr>
                </a:pPr>
                <a:r>
                  <a:rPr lang="en-US" sz="1800" b="1">
                    <a:latin typeface="+mn-lt"/>
                    <a:cs typeface="Sukhumvit Set" panose="02000506000000020004" pitchFamily="2" charset="-34"/>
                  </a:rPr>
                  <a:t>Typical Use % Effectiveness</a:t>
                </a:r>
              </a:p>
            </c:rich>
          </c:tx>
          <c:layout>
            <c:manualLayout>
              <c:xMode val="edge"/>
              <c:yMode val="edge"/>
              <c:x val="0.42046668382289015"/>
              <c:y val="0.918102118994985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Sukhumvit Set" panose="02000506000000020004" pitchFamily="2" charset="-34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20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Data!$B$1:$B$1</c:f>
              <c:strCache>
                <c:ptCount val="1"/>
                <c:pt idx="0">
                  <c:v>Perfect Use</c:v>
                </c:pt>
              </c:strCache>
            </c:strRef>
          </c:tx>
          <c:spPr>
            <a:solidFill>
              <a:srgbClr val="E4C8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91440" tIns="18288" rIns="36576" bIns="19050" anchor="b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Data!$A$2:$A$15</c:f>
              <c:strCache>
                <c:ptCount val="14"/>
                <c:pt idx="0">
                  <c:v>Chance </c:v>
                </c:pt>
                <c:pt idx="1">
                  <c:v>Spermicides</c:v>
                </c:pt>
                <c:pt idx="2">
                  <c:v>Fertility Awareness Based</c:v>
                </c:pt>
                <c:pt idx="3">
                  <c:v>Withdrawal</c:v>
                </c:pt>
                <c:pt idx="4">
                  <c:v>Vaginal Condom </c:v>
                </c:pt>
                <c:pt idx="5">
                  <c:v>Condom </c:v>
                </c:pt>
                <c:pt idx="6">
                  <c:v>Pill/Patch/Ring</c:v>
                </c:pt>
                <c:pt idx="7">
                  <c:v>Birth Control Injection</c:v>
                </c:pt>
                <c:pt idx="8">
                  <c:v>IUD - Copper</c:v>
                </c:pt>
                <c:pt idx="9">
                  <c:v>Tubal Ligation</c:v>
                </c:pt>
                <c:pt idx="10">
                  <c:v>IUD - Hormonal</c:v>
                </c:pt>
                <c:pt idx="11">
                  <c:v>Vasectomy</c:v>
                </c:pt>
                <c:pt idx="12">
                  <c:v>Implant </c:v>
                </c:pt>
                <c:pt idx="13">
                  <c:v>Abstinence</c:v>
                </c:pt>
              </c:strCache>
            </c:strRef>
          </c:cat>
          <c:val>
            <c:numRef>
              <c:f>Data!$B$2:$B$15</c:f>
              <c:numCache>
                <c:formatCode>0.0</c:formatCode>
                <c:ptCount val="14"/>
                <c:pt idx="0">
                  <c:v>15</c:v>
                </c:pt>
                <c:pt idx="1">
                  <c:v>82</c:v>
                </c:pt>
                <c:pt idx="2">
                  <c:v>95</c:v>
                </c:pt>
                <c:pt idx="3">
                  <c:v>96</c:v>
                </c:pt>
                <c:pt idx="4">
                  <c:v>95</c:v>
                </c:pt>
                <c:pt idx="5">
                  <c:v>98</c:v>
                </c:pt>
                <c:pt idx="6">
                  <c:v>99.7</c:v>
                </c:pt>
                <c:pt idx="7">
                  <c:v>99.8</c:v>
                </c:pt>
                <c:pt idx="8">
                  <c:v>99.2</c:v>
                </c:pt>
                <c:pt idx="9">
                  <c:v>99.5</c:v>
                </c:pt>
                <c:pt idx="10">
                  <c:v>99.8</c:v>
                </c:pt>
                <c:pt idx="11" formatCode="0.00">
                  <c:v>99.95</c:v>
                </c:pt>
                <c:pt idx="12" formatCode="0.00">
                  <c:v>99.95</c:v>
                </c:pt>
                <c:pt idx="13" formatCode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8F-4104-8440-026AF5A698DA}"/>
            </c:ext>
          </c:extLst>
        </c:ser>
        <c:ser>
          <c:idx val="1"/>
          <c:order val="1"/>
          <c:tx>
            <c:strRef>
              <c:f>Data!$C$1:$C$1</c:f>
              <c:strCache>
                <c:ptCount val="1"/>
                <c:pt idx="0">
                  <c:v>Typical Use</c:v>
                </c:pt>
              </c:strCache>
            </c:strRef>
          </c:tx>
          <c:spPr>
            <a:solidFill>
              <a:srgbClr val="16AD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6576" tIns="19050" rIns="91440" bIns="274320" anchor="t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Data!$A$2:$A$15</c:f>
              <c:strCache>
                <c:ptCount val="14"/>
                <c:pt idx="0">
                  <c:v>Chance </c:v>
                </c:pt>
                <c:pt idx="1">
                  <c:v>Spermicides</c:v>
                </c:pt>
                <c:pt idx="2">
                  <c:v>Fertility Awareness Based</c:v>
                </c:pt>
                <c:pt idx="3">
                  <c:v>Withdrawal</c:v>
                </c:pt>
                <c:pt idx="4">
                  <c:v>Vaginal Condom </c:v>
                </c:pt>
                <c:pt idx="5">
                  <c:v>Condom </c:v>
                </c:pt>
                <c:pt idx="6">
                  <c:v>Pill/Patch/Ring</c:v>
                </c:pt>
                <c:pt idx="7">
                  <c:v>Birth Control Injection</c:v>
                </c:pt>
                <c:pt idx="8">
                  <c:v>IUD - Copper</c:v>
                </c:pt>
                <c:pt idx="9">
                  <c:v>Tubal Ligation</c:v>
                </c:pt>
                <c:pt idx="10">
                  <c:v>IUD - Hormonal</c:v>
                </c:pt>
                <c:pt idx="11">
                  <c:v>Vasectomy</c:v>
                </c:pt>
                <c:pt idx="12">
                  <c:v>Implant </c:v>
                </c:pt>
                <c:pt idx="13">
                  <c:v>Abstinence</c:v>
                </c:pt>
              </c:strCache>
            </c:strRef>
          </c:cat>
          <c:val>
            <c:numRef>
              <c:f>Data!$C$2:$C$15</c:f>
              <c:numCache>
                <c:formatCode>0.0</c:formatCode>
                <c:ptCount val="14"/>
                <c:pt idx="0">
                  <c:v>15</c:v>
                </c:pt>
                <c:pt idx="1">
                  <c:v>72</c:v>
                </c:pt>
                <c:pt idx="2">
                  <c:v>76</c:v>
                </c:pt>
                <c:pt idx="3">
                  <c:v>78</c:v>
                </c:pt>
                <c:pt idx="4">
                  <c:v>79</c:v>
                </c:pt>
                <c:pt idx="5">
                  <c:v>82</c:v>
                </c:pt>
                <c:pt idx="6">
                  <c:v>91</c:v>
                </c:pt>
                <c:pt idx="7">
                  <c:v>94</c:v>
                </c:pt>
                <c:pt idx="8">
                  <c:v>99.2</c:v>
                </c:pt>
                <c:pt idx="9">
                  <c:v>99.5</c:v>
                </c:pt>
                <c:pt idx="10">
                  <c:v>99.8</c:v>
                </c:pt>
                <c:pt idx="11" formatCode="0.00">
                  <c:v>99.85</c:v>
                </c:pt>
                <c:pt idx="12" formatCode="0.00">
                  <c:v>99.95</c:v>
                </c:pt>
                <c:pt idx="13" formatCode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8F-4104-8440-026AF5A698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9"/>
        <c:axId val="464994760"/>
        <c:axId val="464995416"/>
      </c:barChart>
      <c:catAx>
        <c:axId val="4649947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>
                    <a:latin typeface="+mn-lt"/>
                    <a:cs typeface="Sukhumvit Set" panose="02000506000000020004" pitchFamily="2" charset="-34"/>
                  </a:rPr>
                  <a:t>Method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64995416"/>
        <c:crosses val="autoZero"/>
        <c:auto val="1"/>
        <c:lblAlgn val="ctr"/>
        <c:lblOffset val="100"/>
        <c:noMultiLvlLbl val="0"/>
      </c:catAx>
      <c:valAx>
        <c:axId val="464995416"/>
        <c:scaling>
          <c:orientation val="minMax"/>
          <c:max val="10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Sukhumvit Set" panose="02000506000000020004" pitchFamily="2" charset="-34"/>
                  </a:defRPr>
                </a:pPr>
                <a:r>
                  <a:rPr lang="en-US" sz="1800">
                    <a:latin typeface="+mn-lt"/>
                    <a:cs typeface="Sukhumvit Set" panose="02000506000000020004" pitchFamily="2" charset="-34"/>
                  </a:rPr>
                  <a:t>Effectiveness</a:t>
                </a:r>
                <a:r>
                  <a:rPr lang="en-US" sz="1800" baseline="0">
                    <a:latin typeface="+mn-lt"/>
                    <a:cs typeface="Sukhumvit Set" panose="02000506000000020004" pitchFamily="2" charset="-34"/>
                  </a:rPr>
                  <a:t> (%) </a:t>
                </a:r>
                <a:endParaRPr lang="en-US" sz="1800">
                  <a:latin typeface="+mn-lt"/>
                  <a:cs typeface="Sukhumvit Set" panose="02000506000000020004" pitchFamily="2" charset="-34"/>
                </a:endParaRPr>
              </a:p>
            </c:rich>
          </c:tx>
          <c:layout>
            <c:manualLayout>
              <c:xMode val="edge"/>
              <c:yMode val="edge"/>
              <c:x val="0.27535955587241534"/>
              <c:y val="0.8949577041589942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649947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402455486931991"/>
          <c:y val="0.92370486586983436"/>
          <c:w val="0.35953966420672151"/>
          <c:h val="3.14981205977344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Sukhumvit Set" panose="02000506000000020004" pitchFamily="2" charset="-34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5F47F1-70B3-4836-9B58-6E0107EA6FB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5E1B6A-4431-4231-B5A8-6A8C9B8B6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9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sexualhealth.ca/teachers/lesson-plans-resources/print-resources/birth-control-information-sheets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lesson plans use the terms ‘male’ and ‘female’ when referring to biological sex (sex assigned at birth), such as when discussing reproductive anatomy.  </a:t>
            </a:r>
          </a:p>
          <a:p>
            <a:r>
              <a:rPr lang="en-US" dirty="0" smtClean="0"/>
              <a:t>People are assigned a sex at birth based on their reproductive anatomy. Sex assigned at birth is independent of gender identity. Gender identity is a person’s internal sense of identity as female, male, both or neither, regardless of their biological sex assigned at birth.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1B6A-4431-4231-B5A8-6A8C9B8B63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5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*Some birth control methods have much higher effectiveness ratings in ‘perfect use’ conditions. For a comparison of the difference between perfect and typical use, see the</a:t>
            </a:r>
            <a:r>
              <a:rPr lang="en-US" u="sng" dirty="0" smtClean="0"/>
              <a:t> Birth Control Effectiveness Graph</a:t>
            </a:r>
            <a:r>
              <a:rPr lang="en-US" dirty="0" smtClean="0"/>
              <a:t>. </a:t>
            </a:r>
          </a:p>
          <a:p>
            <a:r>
              <a:rPr lang="en-US" dirty="0" smtClean="0"/>
              <a:t>** The contraceptive effectiveness rate for emergency contraception depends on what kind is used, and how soon after unprotected sex it is used. See the </a:t>
            </a:r>
            <a:r>
              <a:rPr lang="en-US" u="sng" dirty="0" smtClean="0">
                <a:hlinkClick r:id="rId3"/>
              </a:rPr>
              <a:t>Health Information Sheet </a:t>
            </a:r>
            <a:r>
              <a:rPr lang="en-US" dirty="0" smtClean="0"/>
              <a:t>on emergency contraception for more information.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1B6A-4431-4231-B5A8-6A8C9B8B63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83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Effectiveness rate for</a:t>
            </a:r>
            <a:r>
              <a:rPr lang="en-US" b="1" dirty="0" smtClean="0"/>
              <a:t> typical use</a:t>
            </a:r>
            <a:r>
              <a:rPr lang="en-US" dirty="0" smtClean="0"/>
              <a:t> refers to how effective each method is at preventing pregnancy during actual use including incorrect or inconsistent use.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1B6A-4431-4231-B5A8-6A8C9B8B63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03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Effectiveness rate for</a:t>
            </a:r>
            <a:r>
              <a:rPr lang="en-US" b="1" dirty="0" smtClean="0"/>
              <a:t> typical use</a:t>
            </a:r>
            <a:r>
              <a:rPr lang="en-US" dirty="0" smtClean="0"/>
              <a:t> refers to how effective each method is at preventing pregnancy during actual use including incorrect or inconsistent use.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Effectiveness rate for </a:t>
            </a:r>
            <a:r>
              <a:rPr lang="en-US" b="1" dirty="0" smtClean="0"/>
              <a:t>perfect use </a:t>
            </a:r>
            <a:r>
              <a:rPr lang="en-US" dirty="0" smtClean="0"/>
              <a:t>refers to how effective each method can be at preventing pregnancy when the user follows the exact directions all the time. 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Fertility Awareness Based Methods (FABs) </a:t>
            </a:r>
            <a:r>
              <a:rPr lang="en-US" dirty="0" smtClean="0"/>
              <a:t>help people understand how to prevent a pregnancy by not having sex during the fertile time. There are many different methods, including the calendar rhythm method, basal body temperature, cervical mucous and </a:t>
            </a:r>
            <a:r>
              <a:rPr lang="en-US" dirty="0" err="1" smtClean="0"/>
              <a:t>symptothermal</a:t>
            </a:r>
            <a:r>
              <a:rPr lang="en-US" dirty="0" smtClean="0"/>
              <a:t> method. These methods include some form of tracking menstrual cycles, charting body temperature or observing changes in cervical mucous to help a person determine days they are less likely to get pregnant.   FABs require a lot of practice to learn how to use consistently and can be difficult because not all menstrual cycle are regular. </a:t>
            </a:r>
            <a:r>
              <a:rPr lang="en-US" strike="sngStrike" dirty="0" smtClean="0"/>
              <a:t/>
            </a:r>
            <a:br>
              <a:rPr lang="en-US" strike="sngStrike" dirty="0" smtClean="0"/>
            </a:br>
            <a:endParaRPr lang="en-US" dirty="0" smtClean="0"/>
          </a:p>
          <a:p>
            <a:r>
              <a:rPr lang="en-US" b="1" dirty="0" smtClean="0"/>
              <a:t>Spermicides</a:t>
            </a:r>
            <a:r>
              <a:rPr lang="en-US" dirty="0" smtClean="0"/>
              <a:t> includes vaginal contraceptive film, foams, gels, creams, and vaginal suppositories.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E1B6A-4431-4231-B5A8-6A8C9B8B63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3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8000" b="1">
                <a:latin typeface="Garamond" panose="020204040303010108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800" b="0">
                <a:solidFill>
                  <a:srgbClr val="00B0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706B-C8FF-4407-A3AF-B36D2C894FF3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30B-7D17-485B-8CBF-2AB9F107C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0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717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706B-C8FF-4407-A3AF-B36D2C894FF3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30B-7D17-485B-8CBF-2AB9F107C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2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2379"/>
            <a:ext cx="7886700" cy="758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706B-C8FF-4407-A3AF-B36D2C894FF3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30B-7D17-485B-8CBF-2AB9F107C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3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55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706B-C8FF-4407-A3AF-B36D2C894FF3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30B-7D17-485B-8CBF-2AB9F107C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4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706B-C8FF-4407-A3AF-B36D2C894FF3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30B-7D17-485B-8CBF-2AB9F107C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8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3706B-C8FF-4407-A3AF-B36D2C894FF3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E30B-7D17-485B-8CBF-2AB9F107CD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0">
            <a:gsLst>
              <a:gs pos="100000">
                <a:srgbClr val="E1CD00"/>
              </a:gs>
              <a:gs pos="0">
                <a:srgbClr val="00ADBB">
                  <a:lumMod val="100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 flip="none" rotWithShape="0">
            <a:gsLst>
              <a:gs pos="100000">
                <a:schemeClr val="bg1"/>
              </a:gs>
              <a:gs pos="0">
                <a:srgbClr val="00ADBB">
                  <a:lumMod val="100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700" y="6295288"/>
            <a:ext cx="2592033" cy="44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teachingsexualhealth.ca/teachers/grade/grade-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sexualhealth.ca/teachers/resource/using-a-vaginal-condom-video/" TargetMode="External"/><Relationship Id="rId2" Type="http://schemas.openxmlformats.org/officeDocument/2006/relationships/hyperlink" Target="https://teachingsexualhealth.ca/teachers/resource/using-a-condom-vide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achingsexualhealth.ca/teachers/resource/using-a-dental-da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Grade 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7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Effectiveness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2756" y="5784710"/>
            <a:ext cx="5715000" cy="388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sym typeface="Wingdings 2" panose="05020102010507070707" pitchFamily="18" charset="2"/>
              </a:rPr>
              <a:t>= None   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sym typeface="Wingdings 2" panose="05020102010507070707" pitchFamily="18" charset="2"/>
              </a:rPr>
              <a:t>= Fair    = Good      = Excellent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33102"/>
              </p:ext>
            </p:extLst>
          </p:nvPr>
        </p:nvGraphicFramePr>
        <p:xfrm>
          <a:off x="628650" y="804227"/>
          <a:ext cx="7886700" cy="4815521"/>
        </p:xfrm>
        <a:graphic>
          <a:graphicData uri="http://schemas.openxmlformats.org/drawingml/2006/table">
            <a:tbl>
              <a:tblPr firstRow="1" firstCol="1" bandRow="1"/>
              <a:tblGrid>
                <a:gridCol w="3560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5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 Protection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Pregnancy Prevention </a:t>
                      </a:r>
                      <a:b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(Typical use) *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Abstinence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Injection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Pill/ Patch/ Ring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Implant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Contraception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Vaginal Condom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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Withdrawal</a:t>
                      </a: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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0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Method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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4" marR="4075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962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021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Control Effectiveness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82075951"/>
              </p:ext>
            </p:extLst>
          </p:nvPr>
        </p:nvGraphicFramePr>
        <p:xfrm>
          <a:off x="229552" y="755009"/>
          <a:ext cx="8684895" cy="536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8455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Control Effectiveness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64283863"/>
              </p:ext>
            </p:extLst>
          </p:nvPr>
        </p:nvGraphicFramePr>
        <p:xfrm>
          <a:off x="160655" y="755009"/>
          <a:ext cx="8697595" cy="5398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361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Implantation</a:t>
            </a:r>
          </a:p>
        </p:txBody>
      </p:sp>
      <p:pic>
        <p:nvPicPr>
          <p:cNvPr id="3" name="Picture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1543471"/>
            <a:ext cx="5121133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9651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Sperm </a:t>
            </a:r>
            <a:r>
              <a:rPr lang="en-US" dirty="0" smtClean="0"/>
              <a:t>Production</a:t>
            </a:r>
            <a:endParaRPr lang="en-US" dirty="0"/>
          </a:p>
        </p:txBody>
      </p:sp>
      <p:pic>
        <p:nvPicPr>
          <p:cNvPr id="3" name="Picture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2200" y="1562006"/>
            <a:ext cx="460002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0868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2133600"/>
            <a:ext cx="6844748" cy="3737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CA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Looking for a motivated individual to bring a baby into this world. The candidate will raise the child and continue to put the child’s needs and requests before their own for at least 18 years. </a:t>
            </a:r>
            <a:endParaRPr lang="en-US" sz="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CA" b="1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Start date: </a:t>
            </a:r>
            <a:r>
              <a:rPr lang="en-CA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9 months from now</a:t>
            </a:r>
            <a:endParaRPr lang="en-US" sz="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CA" b="1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Salary:</a:t>
            </a:r>
            <a:r>
              <a:rPr lang="en-CA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 none</a:t>
            </a:r>
            <a:endParaRPr lang="en-US" sz="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CA" b="1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Vacation</a:t>
            </a:r>
            <a:r>
              <a:rPr lang="en-CA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: none</a:t>
            </a:r>
            <a:endParaRPr lang="en-US" sz="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CA" b="1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Working hours:</a:t>
            </a:r>
            <a:r>
              <a:rPr lang="en-CA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 24/7/365 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CA" dirty="0" smtClean="0">
                <a:solidFill>
                  <a:prstClr val="black"/>
                </a:solidFill>
                <a:latin typeface="Courier New" panose="02070309020205020404" pitchFamily="49" charset="0"/>
                <a:ea typeface="Lucida Handwriting" panose="03010101010101010101" pitchFamily="66" charset="0"/>
                <a:cs typeface="Times New Roman" panose="02020603050405020304" pitchFamily="18" charset="0"/>
              </a:rPr>
              <a:t>Please do not apply if you cannot work overtime or want a life of your own. </a:t>
            </a:r>
            <a:endParaRPr lang="en-US" sz="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85" y="301487"/>
            <a:ext cx="209058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840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Additional </a:t>
            </a:r>
            <a:r>
              <a:rPr lang="en-US" dirty="0" smtClean="0"/>
              <a:t>anatomy </a:t>
            </a:r>
            <a:r>
              <a:rPr lang="en-US" dirty="0"/>
              <a:t>diagrams are available on the </a:t>
            </a:r>
            <a:r>
              <a:rPr lang="en-US" dirty="0">
                <a:hlinkClick r:id="rId2"/>
              </a:rPr>
              <a:t>Grade 7</a:t>
            </a:r>
            <a:r>
              <a:rPr lang="en-US" dirty="0"/>
              <a:t> page.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771787"/>
          </a:xfrm>
        </p:spPr>
        <p:txBody>
          <a:bodyPr>
            <a:normAutofit/>
          </a:bodyPr>
          <a:lstStyle/>
          <a:p>
            <a:r>
              <a:rPr lang="en-US" dirty="0"/>
              <a:t>Types of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Assertive </a:t>
            </a:r>
          </a:p>
          <a:p>
            <a:pPr lvl="1"/>
            <a:r>
              <a:rPr lang="en-US" dirty="0" smtClean="0"/>
              <a:t>stand </a:t>
            </a:r>
            <a:r>
              <a:rPr lang="en-US" dirty="0"/>
              <a:t>up for their rights without denying other people theirs</a:t>
            </a:r>
          </a:p>
          <a:p>
            <a:pPr lvl="1"/>
            <a:r>
              <a:rPr lang="en-US" dirty="0"/>
              <a:t>respect themselves as well as others</a:t>
            </a:r>
          </a:p>
          <a:p>
            <a:pPr lvl="1"/>
            <a:r>
              <a:rPr lang="en-US" dirty="0"/>
              <a:t>ask for what they want in a straightforward manner</a:t>
            </a:r>
          </a:p>
          <a:p>
            <a:pPr lvl="1"/>
            <a:r>
              <a:rPr lang="en-US" dirty="0"/>
              <a:t>express their emotions (both positive and negative) in a healthy manner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6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771787"/>
          </a:xfrm>
        </p:spPr>
        <p:txBody>
          <a:bodyPr>
            <a:normAutofit/>
          </a:bodyPr>
          <a:lstStyle/>
          <a:p>
            <a:r>
              <a:rPr lang="en-US" dirty="0"/>
              <a:t>Types of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Passive </a:t>
            </a:r>
          </a:p>
          <a:p>
            <a:pPr lvl="1"/>
            <a:r>
              <a:rPr lang="en-US" dirty="0" smtClean="0"/>
              <a:t>give </a:t>
            </a:r>
            <a:r>
              <a:rPr lang="en-US" dirty="0"/>
              <a:t>in and say yes even when they don’t want to</a:t>
            </a:r>
          </a:p>
          <a:p>
            <a:pPr lvl="1"/>
            <a:r>
              <a:rPr lang="en-US" dirty="0"/>
              <a:t>put the feelings and concerns of others before their own</a:t>
            </a:r>
          </a:p>
          <a:p>
            <a:pPr lvl="1"/>
            <a:r>
              <a:rPr lang="en-US" dirty="0"/>
              <a:t>keep their concerns to themselves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5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771787"/>
          </a:xfrm>
        </p:spPr>
        <p:txBody>
          <a:bodyPr>
            <a:normAutofit/>
          </a:bodyPr>
          <a:lstStyle/>
          <a:p>
            <a:r>
              <a:rPr lang="en-US" dirty="0"/>
              <a:t>Types of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Aggressive </a:t>
            </a:r>
          </a:p>
          <a:p>
            <a:pPr lvl="1"/>
            <a:r>
              <a:rPr lang="en-US" dirty="0"/>
              <a:t>think of themselves first, at the expense of others</a:t>
            </a:r>
          </a:p>
          <a:p>
            <a:pPr lvl="1"/>
            <a:r>
              <a:rPr lang="en-US" dirty="0"/>
              <a:t>dominate others</a:t>
            </a:r>
          </a:p>
          <a:p>
            <a:pPr lvl="1"/>
            <a:r>
              <a:rPr lang="en-US" dirty="0"/>
              <a:t>use threats or </a:t>
            </a:r>
            <a:r>
              <a:rPr lang="en-US" dirty="0" smtClean="0"/>
              <a:t>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78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771787"/>
          </a:xfrm>
        </p:spPr>
        <p:txBody>
          <a:bodyPr>
            <a:normAutofit/>
          </a:bodyPr>
          <a:lstStyle/>
          <a:p>
            <a:r>
              <a:rPr lang="en-US" dirty="0"/>
              <a:t>Types of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Passive-Aggressive </a:t>
            </a:r>
          </a:p>
          <a:p>
            <a:pPr lvl="1"/>
            <a:r>
              <a:rPr lang="en-US" dirty="0"/>
              <a:t>may seem to agree to avoid confrontation (passive) but will manipulate others to say things for them, or say things behind someone’s back (aggressive)</a:t>
            </a:r>
          </a:p>
        </p:txBody>
      </p:sp>
    </p:spTree>
    <p:extLst>
      <p:ext uri="{BB962C8B-B14F-4D97-AF65-F5344CB8AC3E}">
        <p14:creationId xmlns:p14="http://schemas.microsoft.com/office/powerpoint/2010/main" val="425022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</a:t>
            </a:r>
            <a:r>
              <a:rPr lang="en-US" dirty="0" smtClean="0"/>
              <a:t>Styles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78669" y="1495936"/>
            <a:ext cx="7450931" cy="3623750"/>
            <a:chOff x="1038224" y="851581"/>
            <a:chExt cx="9934575" cy="4831666"/>
          </a:xfrm>
        </p:grpSpPr>
        <p:sp>
          <p:nvSpPr>
            <p:cNvPr id="4" name="Freeform 3"/>
            <p:cNvSpPr/>
            <p:nvPr/>
          </p:nvSpPr>
          <p:spPr>
            <a:xfrm>
              <a:off x="5187950" y="1657364"/>
              <a:ext cx="1726647" cy="3543267"/>
            </a:xfrm>
            <a:custGeom>
              <a:avLst/>
              <a:gdLst>
                <a:gd name="connsiteX0" fmla="*/ 863323 w 1726647"/>
                <a:gd name="connsiteY0" fmla="*/ 0 h 3543267"/>
                <a:gd name="connsiteX1" fmla="*/ 906309 w 1726647"/>
                <a:gd name="connsiteY1" fmla="*/ 32145 h 3543267"/>
                <a:gd name="connsiteX2" fmla="*/ 1726647 w 1726647"/>
                <a:gd name="connsiteY2" fmla="*/ 1771634 h 3543267"/>
                <a:gd name="connsiteX3" fmla="*/ 906309 w 1726647"/>
                <a:gd name="connsiteY3" fmla="*/ 3511123 h 3543267"/>
                <a:gd name="connsiteX4" fmla="*/ 863324 w 1726647"/>
                <a:gd name="connsiteY4" fmla="*/ 3543267 h 3543267"/>
                <a:gd name="connsiteX5" fmla="*/ 820338 w 1726647"/>
                <a:gd name="connsiteY5" fmla="*/ 3511122 h 3543267"/>
                <a:gd name="connsiteX6" fmla="*/ 0 w 1726647"/>
                <a:gd name="connsiteY6" fmla="*/ 1771633 h 3543267"/>
                <a:gd name="connsiteX7" fmla="*/ 820338 w 1726647"/>
                <a:gd name="connsiteY7" fmla="*/ 32144 h 3543267"/>
                <a:gd name="connsiteX8" fmla="*/ 863323 w 1726647"/>
                <a:gd name="connsiteY8" fmla="*/ 0 h 3543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26647" h="3543267">
                  <a:moveTo>
                    <a:pt x="863323" y="0"/>
                  </a:moveTo>
                  <a:lnTo>
                    <a:pt x="906309" y="32145"/>
                  </a:lnTo>
                  <a:cubicBezTo>
                    <a:pt x="1407310" y="445608"/>
                    <a:pt x="1726647" y="1071328"/>
                    <a:pt x="1726647" y="1771634"/>
                  </a:cubicBezTo>
                  <a:cubicBezTo>
                    <a:pt x="1726647" y="2471940"/>
                    <a:pt x="1407310" y="3097661"/>
                    <a:pt x="906309" y="3511123"/>
                  </a:cubicBezTo>
                  <a:lnTo>
                    <a:pt x="863324" y="3543267"/>
                  </a:lnTo>
                  <a:lnTo>
                    <a:pt x="820338" y="3511122"/>
                  </a:lnTo>
                  <a:cubicBezTo>
                    <a:pt x="319337" y="3097660"/>
                    <a:pt x="0" y="2471939"/>
                    <a:pt x="0" y="1771633"/>
                  </a:cubicBezTo>
                  <a:cubicBezTo>
                    <a:pt x="0" y="1071327"/>
                    <a:pt x="319337" y="445607"/>
                    <a:pt x="820338" y="32144"/>
                  </a:cubicBezTo>
                  <a:lnTo>
                    <a:pt x="863323" y="0"/>
                  </a:lnTo>
                  <a:close/>
                </a:path>
              </a:pathLst>
            </a:custGeom>
            <a:solidFill>
              <a:srgbClr val="80D8A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0" tIns="0" rIns="0" bIns="480060" numCol="1" spcCol="1270" anchor="ctr" anchorCtr="0">
              <a:noAutofit/>
            </a:bodyPr>
            <a:lstStyle/>
            <a:p>
              <a:pPr algn="ctr" defTabSz="16335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2100" dirty="0"/>
                <a:t>Assertive  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6051273" y="1174747"/>
              <a:ext cx="3645177" cy="4508500"/>
            </a:xfrm>
            <a:custGeom>
              <a:avLst/>
              <a:gdLst>
                <a:gd name="connsiteX0" fmla="*/ 1390927 w 3645177"/>
                <a:gd name="connsiteY0" fmla="*/ 0 h 4508500"/>
                <a:gd name="connsiteX1" fmla="*/ 3645177 w 3645177"/>
                <a:gd name="connsiteY1" fmla="*/ 2254250 h 4508500"/>
                <a:gd name="connsiteX2" fmla="*/ 1390927 w 3645177"/>
                <a:gd name="connsiteY2" fmla="*/ 4508500 h 4508500"/>
                <a:gd name="connsiteX3" fmla="*/ 130554 w 3645177"/>
                <a:gd name="connsiteY3" fmla="*/ 4123510 h 4508500"/>
                <a:gd name="connsiteX4" fmla="*/ 1 w 3645177"/>
                <a:gd name="connsiteY4" fmla="*/ 4025884 h 4508500"/>
                <a:gd name="connsiteX5" fmla="*/ 42986 w 3645177"/>
                <a:gd name="connsiteY5" fmla="*/ 3993740 h 4508500"/>
                <a:gd name="connsiteX6" fmla="*/ 863324 w 3645177"/>
                <a:gd name="connsiteY6" fmla="*/ 2254251 h 4508500"/>
                <a:gd name="connsiteX7" fmla="*/ 42986 w 3645177"/>
                <a:gd name="connsiteY7" fmla="*/ 514762 h 4508500"/>
                <a:gd name="connsiteX8" fmla="*/ 0 w 3645177"/>
                <a:gd name="connsiteY8" fmla="*/ 482617 h 4508500"/>
                <a:gd name="connsiteX9" fmla="*/ 130554 w 3645177"/>
                <a:gd name="connsiteY9" fmla="*/ 384990 h 4508500"/>
                <a:gd name="connsiteX10" fmla="*/ 1390927 w 3645177"/>
                <a:gd name="connsiteY10" fmla="*/ 0 h 450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45177" h="4508500">
                  <a:moveTo>
                    <a:pt x="1390927" y="0"/>
                  </a:moveTo>
                  <a:cubicBezTo>
                    <a:pt x="2635915" y="0"/>
                    <a:pt x="3645177" y="1009262"/>
                    <a:pt x="3645177" y="2254250"/>
                  </a:cubicBezTo>
                  <a:cubicBezTo>
                    <a:pt x="3645177" y="3499238"/>
                    <a:pt x="2635915" y="4508500"/>
                    <a:pt x="1390927" y="4508500"/>
                  </a:cubicBezTo>
                  <a:cubicBezTo>
                    <a:pt x="924057" y="4508500"/>
                    <a:pt x="490335" y="4366573"/>
                    <a:pt x="130554" y="4123510"/>
                  </a:cubicBezTo>
                  <a:lnTo>
                    <a:pt x="1" y="4025884"/>
                  </a:lnTo>
                  <a:lnTo>
                    <a:pt x="42986" y="3993740"/>
                  </a:lnTo>
                  <a:cubicBezTo>
                    <a:pt x="543987" y="3580278"/>
                    <a:pt x="863324" y="2954557"/>
                    <a:pt x="863324" y="2254251"/>
                  </a:cubicBezTo>
                  <a:cubicBezTo>
                    <a:pt x="863324" y="1553945"/>
                    <a:pt x="543987" y="928225"/>
                    <a:pt x="42986" y="514762"/>
                  </a:cubicBezTo>
                  <a:lnTo>
                    <a:pt x="0" y="482617"/>
                  </a:lnTo>
                  <a:lnTo>
                    <a:pt x="130554" y="384990"/>
                  </a:lnTo>
                  <a:cubicBezTo>
                    <a:pt x="490335" y="141928"/>
                    <a:pt x="924057" y="0"/>
                    <a:pt x="1390927" y="0"/>
                  </a:cubicBezTo>
                  <a:close/>
                </a:path>
              </a:pathLst>
            </a:custGeom>
            <a:solidFill>
              <a:srgbClr val="81B8D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0" tIns="0" rIns="0" bIns="541863" numCol="1" spcCol="1270" anchor="b" anchorCtr="0">
              <a:noAutofit/>
            </a:bodyPr>
            <a:lstStyle/>
            <a:p>
              <a:pPr algn="ctr" defTabSz="16335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2100" dirty="0"/>
                <a:t>Aggressive 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406097" y="1174747"/>
              <a:ext cx="3645177" cy="4508500"/>
            </a:xfrm>
            <a:custGeom>
              <a:avLst/>
              <a:gdLst>
                <a:gd name="connsiteX0" fmla="*/ 2254250 w 3645177"/>
                <a:gd name="connsiteY0" fmla="*/ 0 h 4508500"/>
                <a:gd name="connsiteX1" fmla="*/ 3514623 w 3645177"/>
                <a:gd name="connsiteY1" fmla="*/ 384990 h 4508500"/>
                <a:gd name="connsiteX2" fmla="*/ 3645176 w 3645177"/>
                <a:gd name="connsiteY2" fmla="*/ 482616 h 4508500"/>
                <a:gd name="connsiteX3" fmla="*/ 3602191 w 3645177"/>
                <a:gd name="connsiteY3" fmla="*/ 514760 h 4508500"/>
                <a:gd name="connsiteX4" fmla="*/ 2781853 w 3645177"/>
                <a:gd name="connsiteY4" fmla="*/ 2254249 h 4508500"/>
                <a:gd name="connsiteX5" fmla="*/ 3602191 w 3645177"/>
                <a:gd name="connsiteY5" fmla="*/ 3993738 h 4508500"/>
                <a:gd name="connsiteX6" fmla="*/ 3645177 w 3645177"/>
                <a:gd name="connsiteY6" fmla="*/ 4025883 h 4508500"/>
                <a:gd name="connsiteX7" fmla="*/ 3514623 w 3645177"/>
                <a:gd name="connsiteY7" fmla="*/ 4123510 h 4508500"/>
                <a:gd name="connsiteX8" fmla="*/ 2254250 w 3645177"/>
                <a:gd name="connsiteY8" fmla="*/ 4508500 h 4508500"/>
                <a:gd name="connsiteX9" fmla="*/ 0 w 3645177"/>
                <a:gd name="connsiteY9" fmla="*/ 2254250 h 4508500"/>
                <a:gd name="connsiteX10" fmla="*/ 2254250 w 3645177"/>
                <a:gd name="connsiteY10" fmla="*/ 0 h 450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45177" h="4508500">
                  <a:moveTo>
                    <a:pt x="2254250" y="0"/>
                  </a:moveTo>
                  <a:cubicBezTo>
                    <a:pt x="2721121" y="0"/>
                    <a:pt x="3154842" y="141928"/>
                    <a:pt x="3514623" y="384990"/>
                  </a:cubicBezTo>
                  <a:lnTo>
                    <a:pt x="3645176" y="482616"/>
                  </a:lnTo>
                  <a:lnTo>
                    <a:pt x="3602191" y="514760"/>
                  </a:lnTo>
                  <a:cubicBezTo>
                    <a:pt x="3101190" y="928223"/>
                    <a:pt x="2781853" y="1553943"/>
                    <a:pt x="2781853" y="2254249"/>
                  </a:cubicBezTo>
                  <a:cubicBezTo>
                    <a:pt x="2781853" y="2954555"/>
                    <a:pt x="3101190" y="3580276"/>
                    <a:pt x="3602191" y="3993738"/>
                  </a:cubicBezTo>
                  <a:lnTo>
                    <a:pt x="3645177" y="4025883"/>
                  </a:lnTo>
                  <a:lnTo>
                    <a:pt x="3514623" y="4123510"/>
                  </a:lnTo>
                  <a:cubicBezTo>
                    <a:pt x="3154842" y="4366573"/>
                    <a:pt x="2721121" y="4508500"/>
                    <a:pt x="2254250" y="4508500"/>
                  </a:cubicBezTo>
                  <a:cubicBezTo>
                    <a:pt x="1009262" y="4508500"/>
                    <a:pt x="0" y="3499238"/>
                    <a:pt x="0" y="2254250"/>
                  </a:cubicBezTo>
                  <a:cubicBezTo>
                    <a:pt x="0" y="1009262"/>
                    <a:pt x="1009262" y="0"/>
                    <a:pt x="2254250" y="0"/>
                  </a:cubicBezTo>
                  <a:close/>
                </a:path>
              </a:pathLst>
            </a:custGeom>
            <a:solidFill>
              <a:srgbClr val="FFFF8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0" tIns="548640" rIns="681279" bIns="541863" numCol="1" spcCol="1270" anchor="b" anchorCtr="0">
              <a:noAutofit/>
            </a:bodyPr>
            <a:lstStyle/>
            <a:p>
              <a:pPr algn="ctr" defTabSz="16335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2100" dirty="0"/>
                <a:t>Passive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38224" y="921580"/>
              <a:ext cx="319046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00" dirty="0"/>
                <a:t>Other’s wants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70574" y="851581"/>
              <a:ext cx="29022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00" dirty="0"/>
                <a:t>Your wants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8832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</a:t>
            </a:r>
          </a:p>
        </p:txBody>
      </p:sp>
      <p:pic>
        <p:nvPicPr>
          <p:cNvPr id="3" name="Picture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9" t="16696" r="41981" b="16696"/>
          <a:stretch/>
        </p:blipFill>
        <p:spPr>
          <a:xfrm>
            <a:off x="2362202" y="836712"/>
            <a:ext cx="4247123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78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Amounts of </a:t>
            </a:r>
            <a:r>
              <a:rPr lang="en-US" dirty="0" smtClean="0"/>
              <a:t>Alcohol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75487"/>
            <a:ext cx="8776681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3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Video Demonstration Links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hlinkClick r:id="rId2"/>
              </a:rPr>
              <a:t>Condom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hlinkClick r:id="rId3"/>
              </a:rPr>
              <a:t>Vaginal Condom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hlinkClick r:id="rId4"/>
              </a:rPr>
              <a:t>Dental Dam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671</Words>
  <Application>Microsoft Office PowerPoint</Application>
  <PresentationFormat>On-screen Show (4:3)</PresentationFormat>
  <Paragraphs>97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Courier New</vt:lpstr>
      <vt:lpstr>Garamond</vt:lpstr>
      <vt:lpstr>Lucida Handwriting</vt:lpstr>
      <vt:lpstr>Sukhumvit Set</vt:lpstr>
      <vt:lpstr>Times New Roman</vt:lpstr>
      <vt:lpstr>Wingdings 2</vt:lpstr>
      <vt:lpstr>Office Theme</vt:lpstr>
      <vt:lpstr>Grade 9</vt:lpstr>
      <vt:lpstr>Types of Communication</vt:lpstr>
      <vt:lpstr>Types of Communication</vt:lpstr>
      <vt:lpstr>Types of Communication</vt:lpstr>
      <vt:lpstr>Types of Communication</vt:lpstr>
      <vt:lpstr>Communication Styles</vt:lpstr>
      <vt:lpstr>Alcohol</vt:lpstr>
      <vt:lpstr>Amounts of Alcohol</vt:lpstr>
      <vt:lpstr>Video Demonstration Links </vt:lpstr>
      <vt:lpstr>Effectiveness</vt:lpstr>
      <vt:lpstr>Birth Control Effectiveness</vt:lpstr>
      <vt:lpstr>Birth Control Effectiveness</vt:lpstr>
      <vt:lpstr>Implantation</vt:lpstr>
      <vt:lpstr>Sperm Production</vt:lpstr>
      <vt:lpstr>PowerPoint Presentation</vt:lpstr>
      <vt:lpstr>Additional Resources</vt:lpstr>
    </vt:vector>
  </TitlesOfParts>
  <Company>Alberta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 Macdonald</dc:creator>
  <cp:lastModifiedBy>Nicole Inglis</cp:lastModifiedBy>
  <cp:revision>31</cp:revision>
  <cp:lastPrinted>2018-10-24T21:44:22Z</cp:lastPrinted>
  <dcterms:created xsi:type="dcterms:W3CDTF">2018-09-24T19:04:15Z</dcterms:created>
  <dcterms:modified xsi:type="dcterms:W3CDTF">2022-02-10T16:20:46Z</dcterms:modified>
</cp:coreProperties>
</file>