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76" r:id="rId7"/>
    <p:sldId id="280" r:id="rId8"/>
    <p:sldId id="281" r:id="rId9"/>
    <p:sldId id="278" r:id="rId10"/>
    <p:sldId id="262" r:id="rId11"/>
    <p:sldId id="283" r:id="rId12"/>
    <p:sldId id="284" r:id="rId13"/>
    <p:sldId id="285" r:id="rId14"/>
    <p:sldId id="271" r:id="rId15"/>
    <p:sldId id="274" r:id="rId16"/>
    <p:sldId id="275" r:id="rId17"/>
    <p:sldId id="266" r:id="rId18"/>
    <p:sldId id="263" r:id="rId19"/>
    <p:sldId id="272" r:id="rId20"/>
    <p:sldId id="286" r:id="rId21"/>
    <p:sldId id="287" r:id="rId22"/>
    <p:sldId id="273" r:id="rId23"/>
    <p:sldId id="269" r:id="rId24"/>
    <p:sldId id="267"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iller" initials="t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B7"/>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94614" autoAdjust="0"/>
  </p:normalViewPr>
  <p:slideViewPr>
    <p:cSldViewPr snapToGrid="0">
      <p:cViewPr varScale="1">
        <p:scale>
          <a:sx n="102" d="100"/>
          <a:sy n="102" d="100"/>
        </p:scale>
        <p:origin x="498"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2" d="100"/>
          <a:sy n="82" d="100"/>
        </p:scale>
        <p:origin x="-306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329DA20-832E-48F3-87A7-D86086E5B561}" type="datetimeFigureOut">
              <a:rPr lang="en-CA" smtClean="0"/>
              <a:t>2020-01-31</a:t>
            </a:fld>
            <a:endParaRPr lang="fr-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3FF102B-88FE-4857-BD74-A2CFB5FB8055}" type="slidenum">
              <a:rPr lang="en-CA" smtClean="0"/>
              <a:t>‹#›</a:t>
            </a:fld>
            <a:endParaRPr lang="fr-CA"/>
          </a:p>
        </p:txBody>
      </p:sp>
    </p:spTree>
    <p:extLst>
      <p:ext uri="{BB962C8B-B14F-4D97-AF65-F5344CB8AC3E}">
        <p14:creationId xmlns:p14="http://schemas.microsoft.com/office/powerpoint/2010/main" val="12132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E88A0A-856A-4365-BCDD-67FCFED03422}" type="datetimeFigureOut">
              <a:rPr lang="en-CA" smtClean="0"/>
              <a:t>2020-01-31</a:t>
            </a:fld>
            <a:endParaRPr lang="fr-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AF41878-4E40-41B2-9D43-CA4768C7F07E}" type="slidenum">
              <a:rPr lang="en-CA" smtClean="0"/>
              <a:t>‹#›</a:t>
            </a:fld>
            <a:endParaRPr lang="fr-CA"/>
          </a:p>
        </p:txBody>
      </p:sp>
    </p:spTree>
    <p:extLst>
      <p:ext uri="{BB962C8B-B14F-4D97-AF65-F5344CB8AC3E}">
        <p14:creationId xmlns:p14="http://schemas.microsoft.com/office/powerpoint/2010/main" val="3030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F41878-4E40-41B2-9D43-CA4768C7F07E}" type="slidenum">
              <a:rPr lang="en-CA" smtClean="0"/>
              <a:t>3</a:t>
            </a:fld>
            <a:endParaRPr lang="fr-CA"/>
          </a:p>
        </p:txBody>
      </p:sp>
    </p:spTree>
    <p:extLst>
      <p:ext uri="{BB962C8B-B14F-4D97-AF65-F5344CB8AC3E}">
        <p14:creationId xmlns:p14="http://schemas.microsoft.com/office/powerpoint/2010/main" val="266537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23</a:t>
            </a:fld>
            <a:endParaRPr lang="fr-CA"/>
          </a:p>
        </p:txBody>
      </p:sp>
    </p:spTree>
    <p:extLst>
      <p:ext uri="{BB962C8B-B14F-4D97-AF65-F5344CB8AC3E}">
        <p14:creationId xmlns:p14="http://schemas.microsoft.com/office/powerpoint/2010/main" val="133730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24</a:t>
            </a:fld>
            <a:endParaRPr lang="fr-CA"/>
          </a:p>
        </p:txBody>
      </p:sp>
    </p:spTree>
    <p:extLst>
      <p:ext uri="{BB962C8B-B14F-4D97-AF65-F5344CB8AC3E}">
        <p14:creationId xmlns:p14="http://schemas.microsoft.com/office/powerpoint/2010/main" val="232900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3DCBDA0-C9A9-401D-B8AF-E774D38FCB0E}"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60464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11D2B5-05CB-4998-A224-55137A2F10EF}"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7794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6C82C5-12FE-4A3D-8818-AC130FB360FB}"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68787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CD7830-A195-4B9E-B508-915AD0CC3BCD}"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5009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88D0C-59C5-4B3C-AD5C-FB465E0CA049}"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9776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DA4896-E650-425D-AEB0-2EAA0B9BF515}"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46271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6600C79-2874-49C0-B417-8BDEFC075E9D}" type="datetime1">
              <a:rPr lang="en-CA" smtClean="0"/>
              <a:t>2020-01-31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55069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B54A3A8-08B9-4B8E-B47C-F040F24F0193}" type="datetime1">
              <a:rPr lang="en-CA" smtClean="0"/>
              <a:t>2020-01-31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84364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59F9C-417A-49D1-A5AB-C1C641443F99}" type="datetime1">
              <a:rPr lang="en-CA" smtClean="0"/>
              <a:t>2020-01-31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94684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14878-61E1-430F-84B4-E6649301CCC9}"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28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16DBF-5B3E-4C59-8B79-EB489BDEE9F8}"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79916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AB24-F7E5-418D-A446-186945943035}" type="datetime1">
              <a:rPr lang="en-CA" smtClean="0"/>
              <a:t>2020-01-31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DCAF7-F0A1-4827-AF4D-434204B678E4}" type="slidenum">
              <a:rPr lang="en-CA" smtClean="0"/>
              <a:t>‹#›</a:t>
            </a:fld>
            <a:endParaRPr lang="en-CA"/>
          </a:p>
        </p:txBody>
      </p:sp>
    </p:spTree>
    <p:extLst>
      <p:ext uri="{BB962C8B-B14F-4D97-AF65-F5344CB8AC3E}">
        <p14:creationId xmlns:p14="http://schemas.microsoft.com/office/powerpoint/2010/main" val="271874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1.xml"/><Relationship Id="rId7" Type="http://schemas.openxmlformats.org/officeDocument/2006/relationships/slide" Target="slide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 Target="slide1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7.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jpe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40.xml"/><Relationship Id="rId7" Type="http://schemas.openxmlformats.org/officeDocument/2006/relationships/image" Target="../media/image16.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9.xml"/><Relationship Id="rId7"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52.xml"/><Relationship Id="rId7" Type="http://schemas.openxmlformats.org/officeDocument/2006/relationships/image" Target="../media/image19.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8.jpe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64.xml"/><Relationship Id="rId7" Type="http://schemas.openxmlformats.org/officeDocument/2006/relationships/image" Target="../media/image12.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67.xml"/><Relationship Id="rId7" Type="http://schemas.openxmlformats.org/officeDocument/2006/relationships/image" Target="../media/image1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70.xml"/><Relationship Id="rId7" Type="http://schemas.openxmlformats.org/officeDocument/2006/relationships/image" Target="../media/image22.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 Target="slide24.xml"/><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24.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 Target="slide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xml"/><Relationship Id="rId7" Type="http://schemas.openxmlformats.org/officeDocument/2006/relationships/image" Target="../media/image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 Target="slide4.xml"/><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5.xml"/><Relationship Id="rId5" Type="http://schemas.openxmlformats.org/officeDocument/2006/relationships/slide" Target="slide1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8.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14.xml"/><Relationship Id="rId5" Type="http://schemas.openxmlformats.org/officeDocument/2006/relationships/slide" Target="slide6.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 Target="slide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2.xml"/><Relationship Id="rId7" Type="http://schemas.openxmlformats.org/officeDocument/2006/relationships/image" Target="../media/image10.jp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jpe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5.xml"/><Relationship Id="rId7"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8.xml"/><Relationship Id="rId7"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jpg"/><Relationship Id="rId5" Type="http://schemas.openxmlformats.org/officeDocument/2006/relationships/slide" Target="slide2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b="1" dirty="0" smtClean="0">
                <a:solidFill>
                  <a:srgbClr val="00AEB7"/>
                </a:solidFill>
              </a:rPr>
              <a:t>LE CONSENTEMENT</a:t>
            </a:r>
            <a:endParaRPr lang="fr-CA" b="1" dirty="0">
              <a:solidFill>
                <a:srgbClr val="00AEB7"/>
              </a:solidFill>
            </a:endParaRPr>
          </a:p>
        </p:txBody>
      </p:sp>
      <p:sp>
        <p:nvSpPr>
          <p:cNvPr id="3" name="Subtitle 2"/>
          <p:cNvSpPr>
            <a:spLocks noGrp="1"/>
          </p:cNvSpPr>
          <p:nvPr>
            <p:ph type="subTitle" idx="1"/>
            <p:custDataLst>
              <p:tags r:id="rId2"/>
            </p:custDataLst>
          </p:nvPr>
        </p:nvSpPr>
        <p:spPr/>
        <p:txBody>
          <a:bodyPr/>
          <a:lstStyle/>
          <a:p>
            <a:r>
              <a:rPr lang="fr-CA" dirty="0" smtClean="0"/>
              <a:t>Quelle voie choisiriez-VOUS?</a:t>
            </a:r>
            <a:endParaRPr lang="fr-CA" dirty="0"/>
          </a:p>
        </p:txBody>
      </p:sp>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41855" y="5257800"/>
            <a:ext cx="2743200" cy="789432"/>
          </a:xfrm>
          <a:prstGeom prst="rect">
            <a:avLst/>
          </a:prstGeom>
        </p:spPr>
      </p:pic>
      <p:pic>
        <p:nvPicPr>
          <p:cNvPr id="6" name="Picture 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8086395" y="5321331"/>
            <a:ext cx="3200400" cy="725901"/>
          </a:xfrm>
          <a:prstGeom prst="rect">
            <a:avLst/>
          </a:prstGeom>
        </p:spPr>
      </p:pic>
      <p:sp>
        <p:nvSpPr>
          <p:cNvPr id="4" name="Rectangle 3"/>
          <p:cNvSpPr/>
          <p:nvPr/>
        </p:nvSpPr>
        <p:spPr>
          <a:xfrm>
            <a:off x="5673448" y="5684281"/>
            <a:ext cx="845103" cy="369332"/>
          </a:xfrm>
          <a:prstGeom prst="rect">
            <a:avLst/>
          </a:prstGeom>
        </p:spPr>
        <p:txBody>
          <a:bodyPr wrap="none">
            <a:spAutoFit/>
          </a:bodyPr>
          <a:lstStyle/>
          <a:p>
            <a:r>
              <a:rPr lang="en-CA" dirty="0"/>
              <a:t>©2020</a:t>
            </a:r>
          </a:p>
        </p:txBody>
      </p:sp>
    </p:spTree>
    <p:extLst>
      <p:ext uri="{BB962C8B-B14F-4D97-AF65-F5344CB8AC3E}">
        <p14:creationId xmlns:p14="http://schemas.microsoft.com/office/powerpoint/2010/main" val="373224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38810"/>
            <a:ext cx="10515600" cy="1325563"/>
          </a:xfrm>
        </p:spPr>
        <p:txBody>
          <a:bodyPr/>
          <a:lstStyle/>
          <a:p>
            <a:r>
              <a:rPr lang="fr-CA" b="1" dirty="0" smtClean="0">
                <a:solidFill>
                  <a:srgbClr val="7030A0"/>
                </a:solidFill>
              </a:rPr>
              <a:t>Rina:</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1464373"/>
            <a:ext cx="10515600" cy="4351338"/>
          </a:xfrm>
        </p:spPr>
        <p:txBody>
          <a:bodyPr>
            <a:normAutofit/>
          </a:bodyPr>
          <a:lstStyle/>
          <a:p>
            <a:pPr marL="514350" indent="-514350">
              <a:buAutoNum type="alphaLcParenR"/>
            </a:pPr>
            <a:r>
              <a:rPr lang="fr-CA" dirty="0" smtClean="0">
                <a:hlinkClick r:id="rId5" action="ppaction://hlinksldjump"/>
              </a:rPr>
              <a:t>est ravie et veut aussi embrasser Alex. Mais d’abord, Rina dit: «Hé! Tu devrais d’abord demander la permission avant d’embrasser quelqu’un. Je veux t’embrasser. D’accord?» Rina acquiesce, puis Alex et Rina s’embrassent.</a:t>
            </a:r>
            <a:endParaRPr lang="fr-CA" dirty="0" smtClean="0"/>
          </a:p>
          <a:p>
            <a:pPr marL="0" indent="0">
              <a:buNone/>
            </a:pPr>
            <a:endParaRPr lang="fr-CA" dirty="0" smtClean="0"/>
          </a:p>
          <a:p>
            <a:pPr marL="514800" indent="-514800">
              <a:buNone/>
            </a:pPr>
            <a:r>
              <a:rPr lang="fr-CA" dirty="0" smtClean="0"/>
              <a:t>b)	</a:t>
            </a:r>
            <a:r>
              <a:rPr lang="fr-CA" dirty="0" smtClean="0">
                <a:hlinkClick r:id="rId6" action="ppaction://hlinksldjump"/>
              </a:rPr>
              <a:t>dit: «Arrête s’il te plait! Je ne suis pas prête».</a:t>
            </a:r>
            <a:r>
              <a:rPr lang="fr-CA" dirty="0" smtClean="0"/>
              <a:t/>
            </a:r>
            <a:br>
              <a:rPr lang="fr-CA" dirty="0" smtClean="0"/>
            </a:br>
            <a:endParaRPr lang="fr-CA" dirty="0" smtClean="0"/>
          </a:p>
          <a:p>
            <a:pPr marL="0" indent="0">
              <a:buNone/>
            </a:pPr>
            <a:endParaRPr lang="fr-CA" dirty="0" smtClean="0"/>
          </a:p>
          <a:p>
            <a:pPr marL="0" indent="-514800">
              <a:buNone/>
            </a:pPr>
            <a:r>
              <a:rPr lang="fr-CA" dirty="0"/>
              <a:t>c</a:t>
            </a:r>
            <a:r>
              <a:rPr lang="fr-CA" dirty="0" smtClean="0"/>
              <a:t>)   </a:t>
            </a:r>
            <a:r>
              <a:rPr lang="fr-CA" dirty="0" smtClean="0">
                <a:hlinkClick r:id="rId7" action="ppaction://hlinksldjump"/>
              </a:rPr>
              <a:t>fige</a:t>
            </a:r>
            <a:r>
              <a:rPr lang="fr-CA" dirty="0">
                <a:hlinkClick r:id="rId7" action="ppaction://hlinksldjump"/>
              </a:rPr>
              <a:t>, ne sachant pas quoi faire ou dire</a:t>
            </a:r>
            <a:r>
              <a:rPr lang="fr-CA" dirty="0" smtClean="0">
                <a:hlinkClick r:id="rId7" action="ppaction://hlinksldjump"/>
              </a:rPr>
              <a:t>.</a:t>
            </a:r>
            <a:endParaRPr lang="fr-CA" dirty="0"/>
          </a:p>
        </p:txBody>
      </p:sp>
      <p:sp>
        <p:nvSpPr>
          <p:cNvPr id="7" name="Slide Number Placeholder 6"/>
          <p:cNvSpPr>
            <a:spLocks noGrp="1"/>
          </p:cNvSpPr>
          <p:nvPr>
            <p:ph type="sldNum" sz="quarter" idx="12"/>
            <p:custDataLst>
              <p:tags r:id="rId3"/>
            </p:custDataLst>
          </p:nvPr>
        </p:nvSpPr>
        <p:spPr>
          <a:xfrm>
            <a:off x="8563304" y="6372116"/>
            <a:ext cx="2743200" cy="365125"/>
          </a:xfrm>
        </p:spPr>
        <p:txBody>
          <a:bodyPr/>
          <a:lstStyle/>
          <a:p>
            <a:fld id="{2DDDCAF7-F0A1-4827-AF4D-434204B678E4}" type="slidenum">
              <a:rPr lang="fr-CA" sz="1800" smtClean="0"/>
              <a:t>10</a:t>
            </a:fld>
            <a:endParaRPr lang="fr-CA" sz="1800"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3740" y="2853558"/>
            <a:ext cx="2403550" cy="2128344"/>
          </a:xfrm>
          <a:prstGeom prst="rect">
            <a:avLst/>
          </a:prstGeom>
        </p:spPr>
      </p:pic>
    </p:spTree>
    <p:extLst>
      <p:ext uri="{BB962C8B-B14F-4D97-AF65-F5344CB8AC3E}">
        <p14:creationId xmlns:p14="http://schemas.microsoft.com/office/powerpoint/2010/main" val="2957910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99037"/>
            <a:ext cx="10515600" cy="1325563"/>
          </a:xfrm>
        </p:spPr>
        <p:txBody>
          <a:bodyPr>
            <a:normAutofit fontScale="90000"/>
          </a:bodyPr>
          <a:lstStyle/>
          <a:p>
            <a:r>
              <a:rPr lang="fr-CA" b="1" dirty="0" smtClean="0">
                <a:solidFill>
                  <a:srgbClr val="7030A0"/>
                </a:solidFill>
              </a:rPr>
              <a:t>Parce que Rina accepte de l’embrasser, Alex pense qu’il a le feu vert pour caresser les fesses de Rina. Rina répond…</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793364"/>
            <a:ext cx="10515600" cy="4351338"/>
          </a:xfrm>
        </p:spPr>
        <p:txBody>
          <a:bodyPr/>
          <a:lstStyle/>
          <a:p>
            <a:pPr marL="514350" indent="-514350">
              <a:buAutoNum type="alphaLcParenR"/>
            </a:pPr>
            <a:r>
              <a:rPr lang="fr-CA" dirty="0" smtClean="0">
                <a:hlinkClick r:id="rId5" action="ppaction://hlinksldjump"/>
              </a:rPr>
              <a:t>«C’est agréable», puis elle se met à caresser les fesses d’Alex.</a:t>
            </a:r>
            <a:endParaRPr lang="fr-CA" dirty="0" smtClean="0"/>
          </a:p>
          <a:p>
            <a:pPr marL="0" indent="0">
              <a:buNone/>
            </a:pPr>
            <a:r>
              <a:rPr lang="fr-CA" dirty="0" smtClean="0"/>
              <a:t/>
            </a:r>
            <a:br>
              <a:rPr lang="fr-CA" dirty="0" smtClean="0"/>
            </a:br>
            <a:endParaRPr lang="fr-CA" dirty="0" smtClean="0"/>
          </a:p>
          <a:p>
            <a:pPr marL="0" indent="0">
              <a:buNone/>
            </a:pPr>
            <a:r>
              <a:rPr lang="fr-CA" dirty="0" smtClean="0"/>
              <a:t>b)   </a:t>
            </a:r>
            <a:r>
              <a:rPr lang="fr-CA" dirty="0" smtClean="0">
                <a:hlinkClick r:id="rId6" action="ppaction://hlinksldjump"/>
              </a:rPr>
              <a:t>en retirant la main d’Alex.</a:t>
            </a:r>
            <a:r>
              <a:rPr lang="fr-CA" dirty="0" smtClean="0"/>
              <a:t> </a:t>
            </a:r>
            <a:br>
              <a:rPr lang="fr-CA" dirty="0" smtClean="0"/>
            </a:br>
            <a:r>
              <a:rPr lang="fr-CA" dirty="0" smtClean="0"/>
              <a:t/>
            </a:r>
            <a:br>
              <a:rPr lang="fr-CA" dirty="0" smtClean="0"/>
            </a:br>
            <a:endParaRPr lang="fr-CA" dirty="0" smtClean="0"/>
          </a:p>
          <a:p>
            <a:pPr marL="0" indent="0">
              <a:buNone/>
            </a:pPr>
            <a:r>
              <a:rPr lang="fr-CA" dirty="0" smtClean="0"/>
              <a:t>c)   </a:t>
            </a:r>
            <a:r>
              <a:rPr lang="fr-CA" dirty="0" smtClean="0">
                <a:hlinkClick r:id="rId7" action="ppaction://hlinksldjump"/>
              </a:rPr>
              <a:t>en figeant, ne sachant pas quoi faire ou dire.</a:t>
            </a:r>
            <a:r>
              <a:rPr lang="fr-CA" dirty="0" smtClean="0"/>
              <a:t> </a:t>
            </a:r>
            <a:endParaRPr lang="fr-CA" dirty="0"/>
          </a:p>
        </p:txBody>
      </p:sp>
      <p:sp>
        <p:nvSpPr>
          <p:cNvPr id="7" name="Slide Number Placeholder 6"/>
          <p:cNvSpPr>
            <a:spLocks noGrp="1"/>
          </p:cNvSpPr>
          <p:nvPr>
            <p:ph type="sldNum" sz="quarter" idx="12"/>
            <p:custDataLst>
              <p:tags r:id="rId3"/>
            </p:custDataLst>
          </p:nvPr>
        </p:nvSpPr>
        <p:spPr/>
        <p:txBody>
          <a:bodyPr/>
          <a:lstStyle/>
          <a:p>
            <a:fld id="{2DDDCAF7-F0A1-4827-AF4D-434204B678E4}" type="slidenum">
              <a:rPr lang="fr-CA" sz="1800" smtClean="0"/>
              <a:t>11</a:t>
            </a:fld>
            <a:endParaRPr lang="fr-CA" sz="1800" dirty="0"/>
          </a:p>
        </p:txBody>
      </p:sp>
    </p:spTree>
    <p:extLst>
      <p:ext uri="{BB962C8B-B14F-4D97-AF65-F5344CB8AC3E}">
        <p14:creationId xmlns:p14="http://schemas.microsoft.com/office/powerpoint/2010/main" val="71465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917282"/>
            <a:ext cx="10515600" cy="1325563"/>
          </a:xfrm>
        </p:spPr>
        <p:txBody>
          <a:bodyPr>
            <a:noAutofit/>
          </a:bodyPr>
          <a:lstStyle/>
          <a:p>
            <a:r>
              <a:rPr lang="fr-CA" sz="3600" b="1" dirty="0" smtClean="0">
                <a:solidFill>
                  <a:srgbClr val="7030A0"/>
                </a:solidFill>
              </a:rPr>
              <a:t>Alex se rend compte qu’il n’a pas reçu le consentement de Rina pour lui caresser les fesses. Il sait qu’il doit arrêter de l’embrasser et de la caresser. Alex demande à Rina: «Alors, que veux-tu faire maintenant?»</a:t>
            </a:r>
            <a:endParaRPr lang="fr-CA" sz="3600" b="1" dirty="0">
              <a:solidFill>
                <a:srgbClr val="7030A0"/>
              </a:solidFill>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2822468014"/>
              </p:ext>
            </p:extLst>
          </p:nvPr>
        </p:nvGraphicFramePr>
        <p:xfrm>
          <a:off x="753794" y="3276599"/>
          <a:ext cx="10255347" cy="2983983"/>
        </p:xfrm>
        <a:graphic>
          <a:graphicData uri="http://schemas.openxmlformats.org/drawingml/2006/table">
            <a:tbl>
              <a:tblPr firstRow="1" bandRow="1">
                <a:tableStyleId>{5C22544A-7EE6-4342-B048-85BDC9FD1C3A}</a:tableStyleId>
              </a:tblPr>
              <a:tblGrid>
                <a:gridCol w="3418449"/>
                <a:gridCol w="3418449"/>
                <a:gridCol w="3418449"/>
              </a:tblGrid>
              <a:tr h="2983983">
                <a:tc>
                  <a:txBody>
                    <a:bodyPr/>
                    <a:lstStyle/>
                    <a:p>
                      <a:pPr marL="457200" indent="-457200" algn="ctr">
                        <a:buAutoNum type="alphaLcParenR"/>
                      </a:pPr>
                      <a:r>
                        <a:rPr lang="en-CA" sz="2400" b="0" dirty="0" smtClean="0">
                          <a:solidFill>
                            <a:schemeClr val="tx1"/>
                          </a:solidFill>
                          <a:hlinkClick r:id="rId5" action="ppaction://hlinksldjump"/>
                        </a:rPr>
                        <a:t>Manger de la pizza?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au cinéma?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Aller faire du vélo?</a:t>
                      </a:r>
                      <a:endParaRPr lang="fr-CA" sz="24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12</a:t>
            </a:fld>
            <a:endParaRPr lang="fr-CA" sz="1800" dirty="0"/>
          </a:p>
        </p:txBody>
      </p:sp>
      <p:grpSp>
        <p:nvGrpSpPr>
          <p:cNvPr id="5" name="Group 4"/>
          <p:cNvGrpSpPr/>
          <p:nvPr/>
        </p:nvGrpSpPr>
        <p:grpSpPr>
          <a:xfrm>
            <a:off x="1130731" y="4019617"/>
            <a:ext cx="9878410" cy="2288850"/>
            <a:chOff x="1079938" y="3706636"/>
            <a:chExt cx="9878410" cy="228885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0004" y="3852720"/>
              <a:ext cx="3423610" cy="214276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938" y="3706636"/>
              <a:ext cx="2554013" cy="2130777"/>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b="29390"/>
            <a:stretch/>
          </p:blipFill>
          <p:spPr>
            <a:xfrm>
              <a:off x="7997058" y="3904533"/>
              <a:ext cx="2961290" cy="2090953"/>
            </a:xfrm>
            <a:prstGeom prst="rect">
              <a:avLst/>
            </a:prstGeom>
          </p:spPr>
        </p:pic>
      </p:grpSp>
    </p:spTree>
    <p:extLst>
      <p:ext uri="{BB962C8B-B14F-4D97-AF65-F5344CB8AC3E}">
        <p14:creationId xmlns:p14="http://schemas.microsoft.com/office/powerpoint/2010/main" val="420682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64809" y="1232586"/>
            <a:ext cx="10531865" cy="1323290"/>
          </a:xfrm>
        </p:spPr>
        <p:txBody>
          <a:bodyPr>
            <a:normAutofit fontScale="90000"/>
          </a:bodyPr>
          <a:lstStyle/>
          <a:p>
            <a:r>
              <a:rPr lang="fr-CA" sz="4000" b="1" dirty="0" smtClean="0">
                <a:solidFill>
                  <a:srgbClr val="7030A0"/>
                </a:solidFill>
              </a:rPr>
              <a:t>Alex voit que quelque chose ne va pas et dit: «Tu n’as pas l’air d’en avoir envie. Veux-tu qu’on arrête?» </a:t>
            </a:r>
            <a:br>
              <a:rPr lang="fr-CA" sz="4000" b="1" dirty="0" smtClean="0">
                <a:solidFill>
                  <a:srgbClr val="7030A0"/>
                </a:solidFill>
              </a:rPr>
            </a:br>
            <a:r>
              <a:rPr lang="fr-CA" sz="4000" b="1" dirty="0" smtClean="0">
                <a:solidFill>
                  <a:srgbClr val="7030A0"/>
                </a:solidFill>
              </a:rPr>
              <a:t>Riley dit: «Je ne suis pas prête à aller plus loin». </a:t>
            </a:r>
            <a:br>
              <a:rPr lang="fr-CA" sz="4000" b="1" dirty="0" smtClean="0">
                <a:solidFill>
                  <a:srgbClr val="7030A0"/>
                </a:solidFill>
              </a:rPr>
            </a:br>
            <a:r>
              <a:rPr lang="fr-CA" sz="4000" b="1" dirty="0" smtClean="0">
                <a:solidFill>
                  <a:srgbClr val="7030A0"/>
                </a:solidFill>
              </a:rPr>
              <a:t>Alex dit: «Que veux-tu faire maintenant?»</a:t>
            </a:r>
            <a:r>
              <a:rPr lang="fr-CA" dirty="0" smtClean="0"/>
              <a:t/>
            </a:r>
            <a:br>
              <a:rPr lang="fr-CA" dirty="0" smtClean="0"/>
            </a:br>
            <a:endParaRPr lang="fr-CA" b="1" dirty="0">
              <a:solidFill>
                <a:srgbClr val="7030A0"/>
              </a:solidFill>
            </a:endParaRPr>
          </a:p>
        </p:txBody>
      </p:sp>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4186227220"/>
              </p:ext>
            </p:extLst>
          </p:nvPr>
        </p:nvGraphicFramePr>
        <p:xfrm>
          <a:off x="795997" y="3213100"/>
          <a:ext cx="10255347" cy="2888572"/>
        </p:xfrm>
        <a:graphic>
          <a:graphicData uri="http://schemas.openxmlformats.org/drawingml/2006/table">
            <a:tbl>
              <a:tblPr firstRow="1" bandRow="1">
                <a:tableStyleId>{5C22544A-7EE6-4342-B048-85BDC9FD1C3A}</a:tableStyleId>
              </a:tblPr>
              <a:tblGrid>
                <a:gridCol w="3418449"/>
                <a:gridCol w="3418449"/>
                <a:gridCol w="3418449"/>
              </a:tblGrid>
              <a:tr h="2888572">
                <a:tc>
                  <a:txBody>
                    <a:bodyPr/>
                    <a:lstStyle/>
                    <a:p>
                      <a:pPr marL="457200" indent="-457200" algn="ctr">
                        <a:buAutoNum type="alphaLcParenR"/>
                      </a:pPr>
                      <a:r>
                        <a:rPr lang="en-CA" sz="2400" b="0" baseline="0" dirty="0" smtClean="0">
                          <a:solidFill>
                            <a:schemeClr val="tx1"/>
                          </a:solidFill>
                          <a:hlinkClick r:id="rId5" action="ppaction://hlinksldjump"/>
                        </a:rPr>
                        <a:t>Faire de la planche à roulettes?</a:t>
                      </a:r>
                      <a:endParaRPr lang="fr-CA" sz="2400" b="0" baseline="0" dirty="0" smtClean="0">
                        <a:solidFill>
                          <a:schemeClr val="tx1"/>
                        </a:solidFill>
                      </a:endParaRPr>
                    </a:p>
                    <a:p>
                      <a:pPr marL="0" indent="0" algn="ctr">
                        <a:buNone/>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au</a:t>
                      </a:r>
                      <a:r>
                        <a:rPr dirty="0" smtClean="0"/>
                        <a:t> </a:t>
                      </a:r>
                      <a:r>
                        <a:rPr lang="en-CA" sz="2400" b="0" baseline="0" dirty="0" smtClean="0">
                          <a:solidFill>
                            <a:schemeClr val="tx1"/>
                          </a:solidFill>
                          <a:hlinkClick r:id="rId5" action="ppaction://hlinksldjump"/>
                        </a:rPr>
                        <a:t>cinéma?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Aller manger une crème glacée?</a:t>
                      </a:r>
                      <a:endParaRPr lang="fr-CA" sz="24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13</a:t>
            </a:fld>
            <a:endParaRPr lang="fr-CA" sz="1800" dirty="0"/>
          </a:p>
        </p:txBody>
      </p:sp>
      <p:grpSp>
        <p:nvGrpSpPr>
          <p:cNvPr id="4" name="Group 3"/>
          <p:cNvGrpSpPr/>
          <p:nvPr/>
        </p:nvGrpSpPr>
        <p:grpSpPr>
          <a:xfrm>
            <a:off x="1064935" y="4090732"/>
            <a:ext cx="9717470" cy="2265618"/>
            <a:chOff x="1055305" y="3666047"/>
            <a:chExt cx="9717470" cy="2265618"/>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7815" y="3666047"/>
              <a:ext cx="2955348" cy="185108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305" y="3866601"/>
              <a:ext cx="3097596" cy="206506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0456" y="3957825"/>
              <a:ext cx="2432319" cy="1882615"/>
            </a:xfrm>
            <a:prstGeom prst="rect">
              <a:avLst/>
            </a:prstGeom>
          </p:spPr>
        </p:pic>
      </p:grpSp>
    </p:spTree>
    <p:extLst>
      <p:ext uri="{BB962C8B-B14F-4D97-AF65-F5344CB8AC3E}">
        <p14:creationId xmlns:p14="http://schemas.microsoft.com/office/powerpoint/2010/main" val="320142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64810" y="266652"/>
            <a:ext cx="10515600" cy="1325563"/>
          </a:xfrm>
        </p:spPr>
        <p:txBody>
          <a:bodyPr/>
          <a:lstStyle/>
          <a:p>
            <a:r>
              <a:rPr lang="fr-CA" b="1" dirty="0" smtClean="0">
                <a:solidFill>
                  <a:srgbClr val="7030A0"/>
                </a:solidFill>
              </a:rPr>
              <a:t>Alex dit:</a:t>
            </a:r>
            <a:endParaRPr lang="fr-CA" b="1" dirty="0">
              <a:solidFill>
                <a:srgbClr val="7030A0"/>
              </a:solidFill>
            </a:endParaRPr>
          </a:p>
        </p:txBody>
      </p:sp>
      <p:sp>
        <p:nvSpPr>
          <p:cNvPr id="4" name="Content Placeholder 3"/>
          <p:cNvSpPr>
            <a:spLocks noGrp="1"/>
          </p:cNvSpPr>
          <p:nvPr>
            <p:ph idx="1"/>
            <p:custDataLst>
              <p:tags r:id="rId2"/>
            </p:custDataLst>
          </p:nvPr>
        </p:nvSpPr>
        <p:spPr/>
        <p:txBody>
          <a:bodyPr/>
          <a:lstStyle/>
          <a:p>
            <a:pPr marL="514350" indent="-514350">
              <a:buAutoNum type="alphaLcParenR"/>
            </a:pPr>
            <a:r>
              <a:rPr lang="fr-CA" dirty="0" smtClean="0">
                <a:hlinkClick r:id="rId5" action="ppaction://hlinksldjump"/>
              </a:rPr>
              <a:t>«S’il te plait, est-ce qu’on peut s’embrasser? Allez! J’aimerais vraiment avoir une relation plus intime avec toi.»</a:t>
            </a:r>
            <a:r>
              <a:rPr lang="fr-CA" dirty="0" smtClean="0"/>
              <a:t/>
            </a:r>
            <a:br>
              <a:rPr lang="fr-CA" dirty="0" smtClean="0"/>
            </a:br>
            <a:r>
              <a:rPr lang="fr-CA" dirty="0" smtClean="0"/>
              <a:t/>
            </a:r>
            <a:br>
              <a:rPr lang="fr-CA" dirty="0" smtClean="0"/>
            </a:br>
            <a:endParaRPr lang="fr-CA" dirty="0" smtClean="0"/>
          </a:p>
          <a:p>
            <a:pPr marL="514350" indent="-514350">
              <a:buAutoNum type="alphaLcParenR"/>
            </a:pPr>
            <a:r>
              <a:rPr lang="fr-CA" dirty="0" smtClean="0">
                <a:hlinkClick r:id="rId6" action="ppaction://hlinksldjump"/>
              </a:rPr>
              <a:t>«Ok, je comprends, mais est-ce qu’on peut en reparler plus tard?»</a:t>
            </a:r>
            <a:endParaRPr lang="fr-CA" dirty="0"/>
          </a:p>
        </p:txBody>
      </p:sp>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14</a:t>
            </a:fld>
            <a:endParaRPr lang="fr-CA" sz="1800" dirty="0"/>
          </a:p>
        </p:txBody>
      </p:sp>
    </p:spTree>
    <p:extLst>
      <p:ext uri="{BB962C8B-B14F-4D97-AF65-F5344CB8AC3E}">
        <p14:creationId xmlns:p14="http://schemas.microsoft.com/office/powerpoint/2010/main" val="86226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Encore une fois, Rina dit «Non.» Alex répond:</a:t>
            </a:r>
            <a:endParaRPr lang="fr-CA" b="1" dirty="0">
              <a:solidFill>
                <a:srgbClr val="7030A0"/>
              </a:solidFill>
            </a:endParaRPr>
          </a:p>
        </p:txBody>
      </p:sp>
      <p:sp>
        <p:nvSpPr>
          <p:cNvPr id="3" name="Content Placeholder 2"/>
          <p:cNvSpPr>
            <a:spLocks noGrp="1"/>
          </p:cNvSpPr>
          <p:nvPr>
            <p:ph idx="1"/>
            <p:custDataLst>
              <p:tags r:id="rId2"/>
            </p:custDataLst>
          </p:nvPr>
        </p:nvSpPr>
        <p:spPr/>
        <p:txBody>
          <a:bodyPr/>
          <a:lstStyle/>
          <a:p>
            <a:pPr marL="514350" indent="-514350">
              <a:buAutoNum type="alphaLcParenR"/>
            </a:pPr>
            <a:r>
              <a:rPr lang="fr-CA" dirty="0" smtClean="0">
                <a:hlinkClick r:id="rId5" action="ppaction://hlinksldjump"/>
              </a:rPr>
              <a:t>«Allez! Ça fait longtemps qu’on se fréquente. Et tu flirtes beaucoup. Tu me fais tout le temps des câlins, alors ça veut dire qu’on devrait s’embrasser et se caresser.»</a:t>
            </a:r>
            <a:r>
              <a:rPr lang="fr-CA" dirty="0" smtClean="0"/>
              <a:t/>
            </a:r>
            <a:br>
              <a:rPr lang="fr-CA" dirty="0" smtClean="0"/>
            </a:br>
            <a:r>
              <a:rPr lang="fr-CA" dirty="0" smtClean="0"/>
              <a:t/>
            </a:r>
            <a:br>
              <a:rPr lang="fr-CA" dirty="0" smtClean="0"/>
            </a:br>
            <a:endParaRPr lang="fr-CA" dirty="0" smtClean="0"/>
          </a:p>
          <a:p>
            <a:pPr marL="514350" indent="-514350">
              <a:buAutoNum type="alphaLcParenR"/>
            </a:pPr>
            <a:r>
              <a:rPr lang="fr-CA" dirty="0" smtClean="0">
                <a:hlinkClick r:id="rId6" action="ppaction://hlinksldjump"/>
              </a:rPr>
              <a:t>«Ok. Excuse-moi si je mettais de la pression sur toi. C’est juste que je t’aime beaucoup. Peut-on en reparler quand tu seras prête?»</a:t>
            </a:r>
            <a:endParaRPr lang="fr-CA" dirty="0"/>
          </a:p>
        </p:txBody>
      </p:sp>
      <p:sp>
        <p:nvSpPr>
          <p:cNvPr id="4" name="Slide Number Placeholder 3"/>
          <p:cNvSpPr>
            <a:spLocks noGrp="1"/>
          </p:cNvSpPr>
          <p:nvPr>
            <p:ph type="sldNum" sz="quarter" idx="12"/>
            <p:custDataLst>
              <p:tags r:id="rId3"/>
            </p:custDataLst>
          </p:nvPr>
        </p:nvSpPr>
        <p:spPr>
          <a:xfrm>
            <a:off x="8610600" y="6311900"/>
            <a:ext cx="2743200" cy="365125"/>
          </a:xfrm>
        </p:spPr>
        <p:txBody>
          <a:bodyPr/>
          <a:lstStyle/>
          <a:p>
            <a:fld id="{2DDDCAF7-F0A1-4827-AF4D-434204B678E4}" type="slidenum">
              <a:rPr lang="fr-CA" sz="1800" smtClean="0"/>
              <a:t>15</a:t>
            </a:fld>
            <a:endParaRPr lang="fr-CA" sz="1800" dirty="0"/>
          </a:p>
        </p:txBody>
      </p:sp>
    </p:spTree>
    <p:extLst>
      <p:ext uri="{BB962C8B-B14F-4D97-AF65-F5344CB8AC3E}">
        <p14:creationId xmlns:p14="http://schemas.microsoft.com/office/powerpoint/2010/main" val="270497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82625"/>
            <a:ext cx="10515600" cy="1325563"/>
          </a:xfrm>
        </p:spPr>
        <p:txBody>
          <a:bodyPr>
            <a:normAutofit fontScale="90000"/>
          </a:bodyPr>
          <a:lstStyle/>
          <a:p>
            <a:r>
              <a:rPr lang="fr-CA" dirty="0" smtClean="0"/>
              <a:t/>
            </a:r>
            <a:br>
              <a:rPr lang="fr-CA" dirty="0" smtClean="0"/>
            </a:br>
            <a:r>
              <a:rPr lang="fr-CA" dirty="0" smtClean="0"/>
              <a:t/>
            </a:r>
            <a:br>
              <a:rPr lang="fr-CA" dirty="0" smtClean="0"/>
            </a:br>
            <a:r>
              <a:rPr lang="fr-CA" dirty="0" smtClean="0"/>
              <a:t/>
            </a:r>
            <a:br>
              <a:rPr lang="fr-CA" dirty="0" smtClean="0"/>
            </a:br>
            <a:r>
              <a:rPr lang="fr-CA" sz="4000" b="1" dirty="0" smtClean="0">
                <a:solidFill>
                  <a:srgbClr val="7030A0"/>
                </a:solidFill>
              </a:rPr>
              <a:t>Rina dit: «Non, je ne suis pas prête». Alex répond: «C’est évident que tu ne m’aimes pas autant que je t’aime. On devrait peut-être se séparer». </a:t>
            </a:r>
            <a:br>
              <a:rPr lang="fr-CA" sz="4000" b="1" dirty="0" smtClean="0">
                <a:solidFill>
                  <a:srgbClr val="7030A0"/>
                </a:solidFill>
              </a:rPr>
            </a:br>
            <a:r>
              <a:rPr lang="fr-CA" sz="4000" b="1" dirty="0" smtClean="0">
                <a:solidFill>
                  <a:srgbClr val="7030A0"/>
                </a:solidFill>
              </a:rPr>
              <a:t>Rina dit: «OK, nous ne sortons plus ensemble. Je m’en vais ________ avec mes amis.» </a:t>
            </a:r>
            <a:r>
              <a:rPr lang="fr-CA" dirty="0" smtClean="0"/>
              <a:t/>
            </a:r>
            <a:br>
              <a:rPr lang="fr-CA" dirty="0" smtClean="0"/>
            </a:br>
            <a:r>
              <a:rPr lang="fr-CA" dirty="0" smtClean="0"/>
              <a:t> </a:t>
            </a:r>
            <a:br>
              <a:rPr lang="fr-CA" dirty="0" smtClean="0"/>
            </a:br>
            <a:endParaRPr lang="fr-CA"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1160009908"/>
              </p:ext>
            </p:extLst>
          </p:nvPr>
        </p:nvGraphicFramePr>
        <p:xfrm>
          <a:off x="838200" y="3187699"/>
          <a:ext cx="10255347" cy="2956175"/>
        </p:xfrm>
        <a:graphic>
          <a:graphicData uri="http://schemas.openxmlformats.org/drawingml/2006/table">
            <a:tbl>
              <a:tblPr firstRow="1" bandRow="1">
                <a:tableStyleId>{5C22544A-7EE6-4342-B048-85BDC9FD1C3A}</a:tableStyleId>
              </a:tblPr>
              <a:tblGrid>
                <a:gridCol w="3418449"/>
                <a:gridCol w="3418449"/>
                <a:gridCol w="3418449"/>
              </a:tblGrid>
              <a:tr h="2956175">
                <a:tc>
                  <a:txBody>
                    <a:bodyPr/>
                    <a:lstStyle/>
                    <a:p>
                      <a:pPr marL="457200" indent="-457200" algn="ctr">
                        <a:buAutoNum type="alphaLcParenR"/>
                      </a:pPr>
                      <a:r>
                        <a:rPr lang="en-CA" sz="2400" b="0" dirty="0" smtClean="0">
                          <a:solidFill>
                            <a:schemeClr val="tx1"/>
                          </a:solidFill>
                          <a:hlinkClick r:id="rId5" action="ppaction://hlinksldjump"/>
                        </a:rPr>
                        <a:t>manger de la pizza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marL="0" indent="0" algn="ctr">
                        <a:buNone/>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au cinéma</a:t>
                      </a:r>
                      <a:endParaRPr lang="fr-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faire du vélo</a:t>
                      </a:r>
                      <a:endParaRPr lang="fr-CA" sz="2400" b="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16</a:t>
            </a:fld>
            <a:endParaRPr lang="fr-CA" sz="1800" dirty="0"/>
          </a:p>
        </p:txBody>
      </p:sp>
      <p:grpSp>
        <p:nvGrpSpPr>
          <p:cNvPr id="5" name="Group 4"/>
          <p:cNvGrpSpPr/>
          <p:nvPr/>
        </p:nvGrpSpPr>
        <p:grpSpPr>
          <a:xfrm>
            <a:off x="1119887" y="4213584"/>
            <a:ext cx="9973660" cy="2142766"/>
            <a:chOff x="1165663" y="3658339"/>
            <a:chExt cx="9973660" cy="2142766"/>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291" y="3658339"/>
              <a:ext cx="3421036" cy="214276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663" y="3658339"/>
              <a:ext cx="2554013" cy="2130777"/>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b="29390"/>
            <a:stretch/>
          </p:blipFill>
          <p:spPr>
            <a:xfrm>
              <a:off x="8178033" y="3658339"/>
              <a:ext cx="2961290" cy="2090953"/>
            </a:xfrm>
            <a:prstGeom prst="rect">
              <a:avLst/>
            </a:prstGeom>
          </p:spPr>
        </p:pic>
      </p:grpSp>
    </p:spTree>
    <p:extLst>
      <p:ext uri="{BB962C8B-B14F-4D97-AF65-F5344CB8AC3E}">
        <p14:creationId xmlns:p14="http://schemas.microsoft.com/office/powerpoint/2010/main" val="3932198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810095"/>
            <a:ext cx="10515600" cy="1325563"/>
          </a:xfrm>
        </p:spPr>
        <p:txBody>
          <a:bodyPr>
            <a:normAutofit fontScale="90000"/>
          </a:bodyPr>
          <a:lstStyle/>
          <a:p>
            <a:r>
              <a:rPr lang="fr-CA" b="1" dirty="0" smtClean="0">
                <a:solidFill>
                  <a:srgbClr val="7030A0"/>
                </a:solidFill>
              </a:rPr>
              <a:t>Rina dit: «Merci d’être si compréhensif. On en reparlera plus tard. D’accord? Que veux-tu faire maintenant?» </a:t>
            </a:r>
            <a:r>
              <a:rPr lang="fr-CA" dirty="0" smtClean="0"/>
              <a:t/>
            </a:r>
            <a:br>
              <a:rPr lang="fr-CA" dirty="0" smtClean="0"/>
            </a:br>
            <a:endParaRPr lang="fr-CA"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1615287007"/>
              </p:ext>
            </p:extLst>
          </p:nvPr>
        </p:nvGraphicFramePr>
        <p:xfrm>
          <a:off x="968326" y="227238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en-CA" sz="2400" b="0" dirty="0" smtClean="0">
                          <a:solidFill>
                            <a:schemeClr val="tx1"/>
                          </a:solidFill>
                          <a:hlinkClick r:id="rId5" action="ppaction://hlinksldjump"/>
                        </a:rPr>
                        <a:t>Aller à la répétition de musique?</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Jouer au basketball?</a:t>
                      </a:r>
                      <a:endParaRPr lang="fr-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Écouter de la musique?</a:t>
                      </a:r>
                      <a:endParaRPr lang="fr-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17</a:t>
            </a:fld>
            <a:endParaRPr lang="fr-CA" sz="18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484" y="3606575"/>
            <a:ext cx="2642874" cy="224820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5494" y="3320686"/>
            <a:ext cx="2498087" cy="247022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8604" y="3486149"/>
            <a:ext cx="3486806" cy="2025731"/>
          </a:xfrm>
          <a:prstGeom prst="rect">
            <a:avLst/>
          </a:prstGeom>
        </p:spPr>
      </p:pic>
    </p:spTree>
    <p:extLst>
      <p:ext uri="{BB962C8B-B14F-4D97-AF65-F5344CB8AC3E}">
        <p14:creationId xmlns:p14="http://schemas.microsoft.com/office/powerpoint/2010/main" val="338835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Alex:</a:t>
            </a:r>
            <a:endParaRPr lang="fr-CA" b="1" dirty="0">
              <a:solidFill>
                <a:srgbClr val="7030A0"/>
              </a:solidFill>
            </a:endParaRPr>
          </a:p>
        </p:txBody>
      </p:sp>
      <p:sp>
        <p:nvSpPr>
          <p:cNvPr id="3" name="Content Placeholder 2"/>
          <p:cNvSpPr>
            <a:spLocks noGrp="1"/>
          </p:cNvSpPr>
          <p:nvPr>
            <p:ph idx="1"/>
            <p:custDataLst>
              <p:tags r:id="rId2"/>
            </p:custDataLst>
          </p:nvPr>
        </p:nvSpPr>
        <p:spPr/>
        <p:txBody>
          <a:bodyPr/>
          <a:lstStyle/>
          <a:p>
            <a:pPr marL="514350" indent="-514350">
              <a:buAutoNum type="alphaLcParenR"/>
            </a:pPr>
            <a:r>
              <a:rPr lang="fr-CA" dirty="0" smtClean="0">
                <a:hlinkClick r:id="rId5" action="ppaction://hlinksldjump"/>
              </a:rPr>
              <a:t>voit que quelque chose ne va pas et dit: «Tu n’as pas l’air d’en avoir envie.»</a:t>
            </a:r>
            <a:r>
              <a:rPr lang="fr-CA" dirty="0" smtClean="0"/>
              <a:t/>
            </a:r>
            <a:br>
              <a:rPr lang="fr-CA" dirty="0" smtClean="0"/>
            </a:br>
            <a:r>
              <a:rPr lang="fr-CA" dirty="0" smtClean="0"/>
              <a:t/>
            </a:r>
            <a:br>
              <a:rPr lang="fr-CA" dirty="0" smtClean="0"/>
            </a:br>
            <a:endParaRPr lang="fr-CA" dirty="0" smtClean="0"/>
          </a:p>
          <a:p>
            <a:pPr marL="514350" indent="-514350">
              <a:buAutoNum type="alphaLcParenR"/>
            </a:pPr>
            <a:r>
              <a:rPr lang="fr-CA" dirty="0" smtClean="0">
                <a:hlinkClick r:id="rId6" action="ppaction://hlinksldjump"/>
              </a:rPr>
              <a:t>continue d’embrasser Rina qui </a:t>
            </a:r>
            <a:r>
              <a:rPr lang="fr-CA" b="1" dirty="0" smtClean="0">
                <a:hlinkClick r:id="rId6" action="ppaction://hlinksldjump"/>
              </a:rPr>
              <a:t>doit </a:t>
            </a:r>
            <a:r>
              <a:rPr lang="fr-CA" dirty="0" smtClean="0">
                <a:hlinkClick r:id="rId6" action="ppaction://hlinksldjump"/>
              </a:rPr>
              <a:t>être d’accord puisqu’elle n’a pas dit «arrête» ou elle n’a pas repoussé Alex.</a:t>
            </a:r>
            <a:r>
              <a:rPr lang="fr-CA" dirty="0" smtClean="0"/>
              <a:t> </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z="1800" smtClean="0"/>
              <a:t>18</a:t>
            </a:fld>
            <a:endParaRPr lang="fr-CA" sz="1800" dirty="0"/>
          </a:p>
        </p:txBody>
      </p:sp>
    </p:spTree>
    <p:extLst>
      <p:ext uri="{BB962C8B-B14F-4D97-AF65-F5344CB8AC3E}">
        <p14:creationId xmlns:p14="http://schemas.microsoft.com/office/powerpoint/2010/main" val="3151619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b="1" dirty="0" smtClean="0">
                <a:solidFill>
                  <a:srgbClr val="7030A0"/>
                </a:solidFill>
              </a:rPr>
              <a:t>Rina dit: «Je ne suis pas prête». Alex répond:</a:t>
            </a:r>
            <a:endParaRPr lang="fr-CA" sz="4000" b="1" dirty="0">
              <a:solidFill>
                <a:srgbClr val="7030A0"/>
              </a:solidFill>
            </a:endParaRPr>
          </a:p>
        </p:txBody>
      </p:sp>
      <p:sp>
        <p:nvSpPr>
          <p:cNvPr id="3" name="Content Placeholder 2"/>
          <p:cNvSpPr>
            <a:spLocks noGrp="1"/>
          </p:cNvSpPr>
          <p:nvPr>
            <p:ph idx="1"/>
            <p:custDataLst>
              <p:tags r:id="rId2"/>
            </p:custDataLst>
          </p:nvPr>
        </p:nvSpPr>
        <p:spPr/>
        <p:txBody>
          <a:bodyPr/>
          <a:lstStyle/>
          <a:p>
            <a:pPr marL="514350" indent="-514350">
              <a:buAutoNum type="alphaLcParenR"/>
            </a:pPr>
            <a:r>
              <a:rPr lang="fr-CA" dirty="0" smtClean="0">
                <a:hlinkClick r:id="rId5" action="ppaction://hlinksldjump"/>
              </a:rPr>
              <a:t>«Allez! Ça fait longtemps qu’on se fréquente. Et tu flirtes beaucoup. Tu me fais tout le temps des câlins, alors ça veut dire que tu devrais m’embrasser. Si tu ne veux pas m’embrasser, alors c’est fini entre nous.»</a:t>
            </a:r>
            <a:r>
              <a:rPr lang="fr-CA" dirty="0" smtClean="0"/>
              <a:t/>
            </a:r>
            <a:br>
              <a:rPr lang="fr-CA" dirty="0" smtClean="0"/>
            </a:br>
            <a:r>
              <a:rPr lang="fr-CA" dirty="0" smtClean="0"/>
              <a:t/>
            </a:r>
            <a:br>
              <a:rPr lang="fr-CA" dirty="0" smtClean="0"/>
            </a:br>
            <a:endParaRPr lang="fr-CA" dirty="0" smtClean="0"/>
          </a:p>
          <a:p>
            <a:pPr marL="514350" indent="-514350">
              <a:buAutoNum type="alphaLcParenR"/>
            </a:pPr>
            <a:r>
              <a:rPr lang="fr-CA" dirty="0" smtClean="0">
                <a:hlinkClick r:id="rId6" action="ppaction://hlinksldjump"/>
              </a:rPr>
              <a:t>«Je suis désolé. J’aurais dû te demander la permission avant d’essayer de t’embrasser.»</a:t>
            </a:r>
            <a:r>
              <a:rPr lang="fr-CA" dirty="0" smtClean="0"/>
              <a:t> </a:t>
            </a:r>
          </a:p>
          <a:p>
            <a:pPr marL="0" indent="0">
              <a:buNone/>
            </a:pPr>
            <a:endParaRPr lang="fr-CA" dirty="0"/>
          </a:p>
        </p:txBody>
      </p:sp>
      <p:sp>
        <p:nvSpPr>
          <p:cNvPr id="4" name="Slide Number Placeholder 3"/>
          <p:cNvSpPr>
            <a:spLocks noGrp="1"/>
          </p:cNvSpPr>
          <p:nvPr>
            <p:ph type="sldNum" sz="quarter" idx="12"/>
            <p:custDataLst>
              <p:tags r:id="rId3"/>
            </p:custDataLst>
          </p:nvPr>
        </p:nvSpPr>
        <p:spPr>
          <a:xfrm>
            <a:off x="8610600" y="6311900"/>
            <a:ext cx="2743200" cy="365125"/>
          </a:xfrm>
        </p:spPr>
        <p:txBody>
          <a:bodyPr/>
          <a:lstStyle/>
          <a:p>
            <a:fld id="{2DDDCAF7-F0A1-4827-AF4D-434204B678E4}" type="slidenum">
              <a:rPr lang="fr-CA" sz="1800" smtClean="0"/>
              <a:t>19</a:t>
            </a:fld>
            <a:endParaRPr lang="fr-CA" sz="1800" dirty="0"/>
          </a:p>
        </p:txBody>
      </p:sp>
    </p:spTree>
    <p:extLst>
      <p:ext uri="{BB962C8B-B14F-4D97-AF65-F5344CB8AC3E}">
        <p14:creationId xmlns:p14="http://schemas.microsoft.com/office/powerpoint/2010/main" val="373753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838200" y="500062"/>
            <a:ext cx="10515600" cy="1325563"/>
          </a:xfrm>
        </p:spPr>
        <p:txBody>
          <a:bodyPr>
            <a:normAutofit/>
          </a:bodyPr>
          <a:lstStyle/>
          <a:p>
            <a:r>
              <a:rPr lang="fr-CA" b="1" dirty="0" smtClean="0">
                <a:solidFill>
                  <a:srgbClr val="7030A0"/>
                </a:solidFill>
              </a:rPr>
              <a:t>Voici Alex et Rina. Ils sont en 9</a:t>
            </a:r>
            <a:r>
              <a:rPr lang="fr-CA" b="1" baseline="30000" dirty="0" smtClean="0">
                <a:solidFill>
                  <a:srgbClr val="7030A0"/>
                </a:solidFill>
              </a:rPr>
              <a:t>e</a:t>
            </a:r>
            <a:r>
              <a:rPr lang="fr-CA" b="1" dirty="0" smtClean="0">
                <a:solidFill>
                  <a:srgbClr val="7030A0"/>
                </a:solidFill>
              </a:rPr>
              <a:t> année et ils sortent ensemble depuis presque 6 semaines.  </a:t>
            </a:r>
            <a:endParaRPr lang="fr-CA" b="1" dirty="0">
              <a:solidFill>
                <a:srgbClr val="7030A0"/>
              </a:solidFill>
            </a:endParaRPr>
          </a:p>
        </p:txBody>
      </p:sp>
      <p:sp>
        <p:nvSpPr>
          <p:cNvPr id="3" name="Content Placeholder 2"/>
          <p:cNvSpPr>
            <a:spLocks noGrp="1"/>
          </p:cNvSpPr>
          <p:nvPr>
            <p:ph idx="1"/>
            <p:custDataLst>
              <p:tags r:id="rId2"/>
            </p:custDataLst>
          </p:nvPr>
        </p:nvSpPr>
        <p:spPr/>
        <p:txBody>
          <a:bodyPr/>
          <a:lstStyle/>
          <a:p>
            <a:pPr marL="0" indent="0">
              <a:buNone/>
            </a:pPr>
            <a:endParaRPr lang="fr-CA" dirty="0" smtClean="0"/>
          </a:p>
          <a:p>
            <a:pPr marL="514350" indent="-514350">
              <a:buAutoNum type="alphaLcParenR"/>
            </a:pPr>
            <a:endParaRPr lang="fr-CA" dirty="0"/>
          </a:p>
        </p:txBody>
      </p:sp>
      <p:sp>
        <p:nvSpPr>
          <p:cNvPr id="2" name="Slide Number Placeholder 1"/>
          <p:cNvSpPr>
            <a:spLocks noGrp="1"/>
          </p:cNvSpPr>
          <p:nvPr>
            <p:ph type="sldNum" sz="quarter" idx="12"/>
            <p:custDataLst>
              <p:tags r:id="rId3"/>
            </p:custDataLst>
          </p:nvPr>
        </p:nvSpPr>
        <p:spPr/>
        <p:txBody>
          <a:bodyPr/>
          <a:lstStyle/>
          <a:p>
            <a:fld id="{2DDDCAF7-F0A1-4827-AF4D-434204B678E4}" type="slidenum">
              <a:rPr lang="fr-CA" sz="1800" smtClean="0"/>
              <a:t>2</a:t>
            </a:fld>
            <a:endParaRPr lang="fr-CA" sz="1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4552" y="2171372"/>
            <a:ext cx="3644882" cy="3866715"/>
          </a:xfrm>
          <a:prstGeom prst="rect">
            <a:avLst/>
          </a:prstGeom>
        </p:spPr>
      </p:pic>
    </p:spTree>
    <p:extLst>
      <p:ext uri="{BB962C8B-B14F-4D97-AF65-F5344CB8AC3E}">
        <p14:creationId xmlns:p14="http://schemas.microsoft.com/office/powerpoint/2010/main" val="2646466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20725"/>
            <a:ext cx="10515600" cy="1325563"/>
          </a:xfrm>
        </p:spPr>
        <p:txBody>
          <a:bodyPr/>
          <a:lstStyle/>
          <a:p>
            <a:r>
              <a:rPr lang="fr-CA" b="1" dirty="0" smtClean="0">
                <a:solidFill>
                  <a:srgbClr val="7030A0"/>
                </a:solidFill>
              </a:rPr>
              <a:t>Rina devient encore plus distante et ne répond pas. Alex dit :</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922905"/>
            <a:ext cx="10515600" cy="3198495"/>
          </a:xfrm>
        </p:spPr>
        <p:txBody>
          <a:bodyPr/>
          <a:lstStyle/>
          <a:p>
            <a:pPr marL="514350" indent="-514350">
              <a:buAutoNum type="alphaLcParenR"/>
            </a:pPr>
            <a:r>
              <a:rPr lang="fr-CA" dirty="0" smtClean="0">
                <a:hlinkClick r:id="rId5" action="ppaction://hlinksldjump"/>
              </a:rPr>
              <a:t>«Pourquoi ne m’embrasses-tu pas? On dirait que tu ne m’aimes pas autant que je t’aime. On devrait peut-être se séparer.»</a:t>
            </a:r>
            <a:r>
              <a:rPr lang="fr-CA" dirty="0" smtClean="0"/>
              <a:t/>
            </a:r>
            <a:br>
              <a:rPr lang="fr-CA" dirty="0" smtClean="0"/>
            </a:br>
            <a:r>
              <a:rPr lang="fr-CA" dirty="0" smtClean="0"/>
              <a:t/>
            </a:r>
            <a:br>
              <a:rPr lang="fr-CA" dirty="0" smtClean="0"/>
            </a:br>
            <a:endParaRPr lang="fr-CA" dirty="0" smtClean="0"/>
          </a:p>
          <a:p>
            <a:pPr marL="514350" indent="-514350">
              <a:buAutoNum type="alphaLcParenR"/>
            </a:pPr>
            <a:r>
              <a:rPr lang="fr-CA" dirty="0" smtClean="0">
                <a:hlinkClick r:id="rId6" action="ppaction://hlinksldjump"/>
              </a:rPr>
              <a:t>«Est-ce que tu es d’accord pour qu’on s’embrasse et qu’on se caresse?»</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z="1800" smtClean="0"/>
              <a:t>20</a:t>
            </a:fld>
            <a:endParaRPr lang="fr-CA" sz="1800" dirty="0"/>
          </a:p>
        </p:txBody>
      </p:sp>
    </p:spTree>
    <p:extLst>
      <p:ext uri="{BB962C8B-B14F-4D97-AF65-F5344CB8AC3E}">
        <p14:creationId xmlns:p14="http://schemas.microsoft.com/office/powerpoint/2010/main" val="316905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54258" y="408353"/>
            <a:ext cx="10255347" cy="1448973"/>
          </a:xfrm>
        </p:spPr>
        <p:txBody>
          <a:bodyPr>
            <a:normAutofit fontScale="90000"/>
          </a:bodyPr>
          <a:lstStyle/>
          <a:p>
            <a:pPr>
              <a:lnSpc>
                <a:spcPct val="100000"/>
              </a:lnSpc>
            </a:pPr>
            <a:r>
              <a:rPr lang="fr-CA" dirty="0" smtClean="0"/>
              <a:t/>
            </a:r>
            <a:br>
              <a:rPr lang="fr-CA" dirty="0" smtClean="0"/>
            </a:br>
            <a:r>
              <a:rPr lang="fr-CA" dirty="0" smtClean="0"/>
              <a:t/>
            </a:r>
            <a:br>
              <a:rPr lang="fr-CA" dirty="0" smtClean="0"/>
            </a:br>
            <a:r>
              <a:rPr lang="fr-CA" sz="3600" b="1" dirty="0" smtClean="0">
                <a:solidFill>
                  <a:srgbClr val="7030A0"/>
                </a:solidFill>
              </a:rPr>
              <a:t>Rina dit: «Je ne suis pas prête. J’espère que tu</a:t>
            </a:r>
            <a:r>
              <a:rPr lang="fr-CA" dirty="0" smtClean="0"/>
              <a:t> </a:t>
            </a:r>
            <a:r>
              <a:rPr lang="fr-CA" sz="3600" b="1" dirty="0" smtClean="0">
                <a:solidFill>
                  <a:srgbClr val="7030A0"/>
                </a:solidFill>
              </a:rPr>
              <a:t>comprendras». Alex répond: «Bien sûr. Mais</a:t>
            </a:r>
            <a:r>
              <a:rPr lang="fr-CA" dirty="0" smtClean="0"/>
              <a:t> </a:t>
            </a:r>
            <a:r>
              <a:rPr lang="fr-CA" sz="3600" b="1" dirty="0" smtClean="0">
                <a:solidFill>
                  <a:srgbClr val="7030A0"/>
                </a:solidFill>
              </a:rPr>
              <a:t>peut-on en</a:t>
            </a:r>
            <a:r>
              <a:rPr lang="fr-CA" dirty="0" smtClean="0"/>
              <a:t> </a:t>
            </a:r>
            <a:r>
              <a:rPr lang="fr-CA" sz="3600" b="1" dirty="0" smtClean="0">
                <a:solidFill>
                  <a:srgbClr val="7030A0"/>
                </a:solidFill>
              </a:rPr>
              <a:t>reparler</a:t>
            </a:r>
            <a:r>
              <a:rPr lang="fr-CA" dirty="0" smtClean="0"/>
              <a:t> </a:t>
            </a:r>
            <a:r>
              <a:rPr lang="fr-CA" sz="3600" b="1" dirty="0" smtClean="0">
                <a:solidFill>
                  <a:srgbClr val="7030A0"/>
                </a:solidFill>
              </a:rPr>
              <a:t>quand</a:t>
            </a:r>
            <a:r>
              <a:rPr lang="fr-CA" dirty="0" smtClean="0"/>
              <a:t> </a:t>
            </a:r>
            <a:r>
              <a:rPr lang="fr-CA" sz="3600" b="1" dirty="0" smtClean="0">
                <a:solidFill>
                  <a:srgbClr val="7030A0"/>
                </a:solidFill>
              </a:rPr>
              <a:t>tu</a:t>
            </a:r>
            <a:r>
              <a:rPr lang="fr-CA" dirty="0" smtClean="0"/>
              <a:t> </a:t>
            </a:r>
            <a:r>
              <a:rPr lang="fr-CA" sz="3600" b="1" dirty="0" smtClean="0">
                <a:solidFill>
                  <a:srgbClr val="7030A0"/>
                </a:solidFill>
              </a:rPr>
              <a:t>seras prête?» </a:t>
            </a:r>
            <a:br>
              <a:rPr lang="fr-CA" sz="3600" b="1" dirty="0" smtClean="0">
                <a:solidFill>
                  <a:srgbClr val="7030A0"/>
                </a:solidFill>
              </a:rPr>
            </a:br>
            <a:r>
              <a:rPr lang="fr-CA" sz="3600" b="1" dirty="0" smtClean="0">
                <a:solidFill>
                  <a:srgbClr val="7030A0"/>
                </a:solidFill>
              </a:rPr>
              <a:t>Rina dit: «Bien sur. Que veux-tu faire maintenant?» </a:t>
            </a:r>
            <a:r>
              <a:rPr lang="fr-CA" dirty="0" smtClean="0"/>
              <a:t/>
            </a:r>
            <a:br>
              <a:rPr lang="fr-CA" dirty="0" smtClean="0"/>
            </a:br>
            <a:endParaRPr lang="fr-CA" sz="3600" b="1" dirty="0">
              <a:solidFill>
                <a:srgbClr val="7030A0"/>
              </a:solidFill>
            </a:endParaRPr>
          </a:p>
        </p:txBody>
      </p:sp>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2036467120"/>
              </p:ext>
            </p:extLst>
          </p:nvPr>
        </p:nvGraphicFramePr>
        <p:xfrm>
          <a:off x="954258" y="2984499"/>
          <a:ext cx="10255347" cy="2906157"/>
        </p:xfrm>
        <a:graphic>
          <a:graphicData uri="http://schemas.openxmlformats.org/drawingml/2006/table">
            <a:tbl>
              <a:tblPr firstRow="1" bandRow="1">
                <a:tableStyleId>{5C22544A-7EE6-4342-B048-85BDC9FD1C3A}</a:tableStyleId>
              </a:tblPr>
              <a:tblGrid>
                <a:gridCol w="3418449"/>
                <a:gridCol w="3418449"/>
                <a:gridCol w="3418449"/>
              </a:tblGrid>
              <a:tr h="2906157">
                <a:tc>
                  <a:txBody>
                    <a:bodyPr/>
                    <a:lstStyle/>
                    <a:p>
                      <a:pPr marL="457200" indent="-457200" algn="ctr">
                        <a:buAutoNum type="alphaLcParenR"/>
                      </a:pPr>
                      <a:r>
                        <a:rPr lang="en-CA" sz="2400" b="0" dirty="0" smtClean="0">
                          <a:solidFill>
                            <a:schemeClr val="tx1"/>
                          </a:solidFill>
                          <a:hlinkClick r:id="rId5" action="ppaction://hlinksldjump"/>
                        </a:rPr>
                        <a:t>Manger de la pizza?</a:t>
                      </a:r>
                      <a:endParaRPr lang="fr-CA" sz="2400" b="0" baseline="0" dirty="0" smtClean="0">
                        <a:solidFill>
                          <a:schemeClr val="tx1"/>
                        </a:solidFill>
                      </a:endParaRPr>
                    </a:p>
                    <a:p>
                      <a:pPr marL="457200" indent="-457200" algn="ctr">
                        <a:buAutoNum type="alphaLcParenR"/>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au cinéma?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Aller faire de la planche à roulettes?</a:t>
                      </a:r>
                      <a:r>
                        <a:rPr dirty="0" smtClean="0"/>
                        <a:t> </a:t>
                      </a:r>
                      <a:endParaRPr lang="fr-CA" sz="24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21</a:t>
            </a:fld>
            <a:endParaRPr lang="fr-CA" sz="1800" dirty="0"/>
          </a:p>
        </p:txBody>
      </p:sp>
      <p:grpSp>
        <p:nvGrpSpPr>
          <p:cNvPr id="4" name="Group 3"/>
          <p:cNvGrpSpPr/>
          <p:nvPr/>
        </p:nvGrpSpPr>
        <p:grpSpPr>
          <a:xfrm>
            <a:off x="1135445" y="3788620"/>
            <a:ext cx="10218355" cy="2567730"/>
            <a:chOff x="1089463" y="3453381"/>
            <a:chExt cx="10218355" cy="2567730"/>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473" y="3453381"/>
              <a:ext cx="3240883" cy="202992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463" y="3527453"/>
              <a:ext cx="2554013" cy="213077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879" y="3777152"/>
              <a:ext cx="3365939" cy="2243959"/>
            </a:xfrm>
            <a:prstGeom prst="rect">
              <a:avLst/>
            </a:prstGeom>
          </p:spPr>
        </p:pic>
      </p:grpSp>
    </p:spTree>
    <p:extLst>
      <p:ext uri="{BB962C8B-B14F-4D97-AF65-F5344CB8AC3E}">
        <p14:creationId xmlns:p14="http://schemas.microsoft.com/office/powerpoint/2010/main" val="3485257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06425"/>
            <a:ext cx="10515600" cy="1325563"/>
          </a:xfrm>
        </p:spPr>
        <p:txBody>
          <a:bodyPr>
            <a:normAutofit fontScale="90000"/>
          </a:bodyPr>
          <a:lstStyle/>
          <a:p>
            <a:r>
              <a:rPr lang="fr-CA" b="1" dirty="0" smtClean="0">
                <a:solidFill>
                  <a:srgbClr val="7030A0"/>
                </a:solidFill>
              </a:rPr>
              <a:t>Rina dit: «C’est beau. Tout va bien. Oui. On devrait en discuter avant d’aller plus loin. Que veux-tu faire maintenant?» </a:t>
            </a:r>
            <a:endParaRPr lang="fr-CA" b="1" dirty="0">
              <a:solidFill>
                <a:srgbClr val="7030A0"/>
              </a:solidFill>
            </a:endParaRPr>
          </a:p>
        </p:txBody>
      </p:sp>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3708834665"/>
              </p:ext>
            </p:extLst>
          </p:nvPr>
        </p:nvGraphicFramePr>
        <p:xfrm>
          <a:off x="838200" y="245526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en-CA" sz="2400" b="0" dirty="0" smtClean="0">
                          <a:solidFill>
                            <a:schemeClr val="tx1"/>
                          </a:solidFill>
                          <a:hlinkClick r:id="rId5" action="ppaction://hlinksldjump"/>
                        </a:rPr>
                        <a:t>Manger de la pizza?</a:t>
                      </a:r>
                      <a:endParaRPr lang="fr-CA" sz="2400" b="0" baseline="0" dirty="0" smtClean="0">
                        <a:solidFill>
                          <a:schemeClr val="tx1"/>
                        </a:solidFill>
                      </a:endParaRPr>
                    </a:p>
                    <a:p>
                      <a:pPr marL="457200" indent="-457200" algn="ctr">
                        <a:buAutoNum type="alphaLcParenR"/>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au cinéna?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Aller faire de la planche à roulettes? </a:t>
                      </a:r>
                      <a:endParaRPr lang="fr-CA" sz="24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22</a:t>
            </a:fld>
            <a:endParaRPr lang="fr-CA" sz="1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0737" y="3505333"/>
            <a:ext cx="3079079" cy="192858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563" y="3505333"/>
            <a:ext cx="2554013" cy="213077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5704" y="3910503"/>
            <a:ext cx="3365939" cy="2243959"/>
          </a:xfrm>
          <a:prstGeom prst="rect">
            <a:avLst/>
          </a:prstGeom>
        </p:spPr>
      </p:pic>
    </p:spTree>
    <p:extLst>
      <p:ext uri="{BB962C8B-B14F-4D97-AF65-F5344CB8AC3E}">
        <p14:creationId xmlns:p14="http://schemas.microsoft.com/office/powerpoint/2010/main" val="205223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1" dirty="0" smtClean="0">
                <a:solidFill>
                  <a:srgbClr val="7030A0"/>
                </a:solidFill>
              </a:rPr>
              <a:t>Rina dit: «D’accord, c’est fini entre nous. Je m’en vais ________ avec mes amis.» </a:t>
            </a:r>
            <a:endParaRPr lang="fr-CA"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4017765729"/>
              </p:ext>
            </p:extLst>
          </p:nvPr>
        </p:nvGraphicFramePr>
        <p:xfrm>
          <a:off x="1036319" y="203323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en-CA" sz="2400" b="0" dirty="0" smtClean="0">
                          <a:solidFill>
                            <a:schemeClr val="tx1"/>
                          </a:solidFill>
                          <a:hlinkClick r:id="rId6" action="ppaction://hlinksldjump"/>
                        </a:rPr>
                        <a:t>marcher</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6" action="ppaction://hlinksldjump"/>
                        </a:rPr>
                        <a:t>jouer au basketball</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6" action="ppaction://hlinksldjump"/>
                        </a:rPr>
                        <a:t>écouter de la musique</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FD1093CB-EC1B-4C80-AFFD-918776BBAB4C}" type="slidenum">
              <a:rPr lang="fr-CA" sz="1800" smtClean="0"/>
              <a:t>23</a:t>
            </a:fld>
            <a:endParaRPr lang="fr-CA" sz="18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3808" y="3018086"/>
            <a:ext cx="2895798" cy="289579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872059" y="3334407"/>
            <a:ext cx="2375559" cy="234906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8604" y="3657738"/>
            <a:ext cx="3486806" cy="2025731"/>
          </a:xfrm>
          <a:prstGeom prst="rect">
            <a:avLst/>
          </a:prstGeom>
        </p:spPr>
      </p:pic>
    </p:spTree>
    <p:extLst>
      <p:ext uri="{BB962C8B-B14F-4D97-AF65-F5344CB8AC3E}">
        <p14:creationId xmlns:p14="http://schemas.microsoft.com/office/powerpoint/2010/main" val="391821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7523" y="1588005"/>
            <a:ext cx="10515600" cy="1325563"/>
          </a:xfrm>
        </p:spPr>
        <p:txBody>
          <a:bodyPr>
            <a:normAutofit fontScale="90000"/>
          </a:bodyPr>
          <a:lstStyle/>
          <a:p>
            <a:pPr lvl="0" algn="ctr">
              <a:spcBef>
                <a:spcPts val="1000"/>
              </a:spcBef>
            </a:pPr>
            <a:r>
              <a:rPr lang="en-CA" sz="18500" dirty="0" smtClean="0">
                <a:solidFill>
                  <a:srgbClr val="7030A0"/>
                </a:solidFill>
                <a:latin typeface="Freestyle Script" panose="030804020302050B0404" pitchFamily="66" charset="0"/>
              </a:rPr>
              <a:t>Fin</a:t>
            </a:r>
            <a:r>
              <a:t/>
            </a:r>
            <a:br/>
            <a:endParaRPr lang="fr-CA" dirty="0"/>
          </a:p>
        </p:txBody>
      </p:sp>
      <p:sp>
        <p:nvSpPr>
          <p:cNvPr id="3" name="Content Placeholder 2"/>
          <p:cNvSpPr>
            <a:spLocks noGrp="1"/>
          </p:cNvSpPr>
          <p:nvPr>
            <p:ph idx="1"/>
            <p:custDataLst>
              <p:tags r:id="rId2"/>
            </p:custDataLst>
          </p:nvPr>
        </p:nvSpPr>
        <p:spPr/>
        <p:txBody>
          <a:bodyPr>
            <a:normAutofit/>
          </a:bodyPr>
          <a:lstStyle/>
          <a:p>
            <a:pPr marL="0" indent="0">
              <a:buNone/>
            </a:pPr>
            <a:endParaRPr lang="fr-CA" dirty="0"/>
          </a:p>
          <a:p>
            <a:pPr marL="0" indent="0">
              <a:buNone/>
            </a:pPr>
            <a:endParaRPr lang="fr-CA" dirty="0" smtClean="0"/>
          </a:p>
          <a:p>
            <a:pPr marL="0" indent="0" algn="ctr">
              <a:buNone/>
            </a:pPr>
            <a:r>
              <a:rPr lang="en-CA" dirty="0" smtClean="0">
                <a:hlinkClick r:id="rId6" action="ppaction://hlinksldjump"/>
              </a:rPr>
              <a:t>Retour au début</a:t>
            </a:r>
            <a:endParaRPr lang="fr-CA" dirty="0"/>
          </a:p>
        </p:txBody>
      </p:sp>
      <p:sp>
        <p:nvSpPr>
          <p:cNvPr id="5" name="Slide Number Placeholder 4"/>
          <p:cNvSpPr>
            <a:spLocks noGrp="1"/>
          </p:cNvSpPr>
          <p:nvPr>
            <p:ph type="sldNum" sz="quarter" idx="12"/>
            <p:custDataLst>
              <p:tags r:id="rId3"/>
            </p:custDataLst>
          </p:nvPr>
        </p:nvSpPr>
        <p:spPr/>
        <p:txBody>
          <a:bodyPr/>
          <a:lstStyle/>
          <a:p>
            <a:fld id="{2DDDCAF7-F0A1-4827-AF4D-434204B678E4}" type="slidenum">
              <a:rPr lang="en-CA" sz="1800" smtClean="0"/>
              <a:t>24</a:t>
            </a:fld>
            <a:endParaRPr lang="fr-CA" sz="1800"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8344" y="3594536"/>
            <a:ext cx="1448324" cy="2695905"/>
          </a:xfrm>
          <a:prstGeom prst="rect">
            <a:avLst/>
          </a:prstGeom>
        </p:spPr>
      </p:pic>
    </p:spTree>
    <p:extLst>
      <p:ext uri="{BB962C8B-B14F-4D97-AF65-F5344CB8AC3E}">
        <p14:creationId xmlns:p14="http://schemas.microsoft.com/office/powerpoint/2010/main" val="190035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Ils se sont rencontrés _________</a:t>
            </a:r>
            <a:endParaRPr lang="fr-CA" b="1" dirty="0">
              <a:solidFill>
                <a:srgbClr val="7030A0"/>
              </a:solidFill>
            </a:endParaRPr>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1568378300"/>
              </p:ext>
            </p:extLst>
          </p:nvPr>
        </p:nvGraphicFramePr>
        <p:xfrm>
          <a:off x="968326" y="1926688"/>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fr-CA" sz="2400" b="0" baseline="0" noProof="0" dirty="0" smtClean="0">
                          <a:solidFill>
                            <a:schemeClr val="tx1"/>
                          </a:solidFill>
                          <a:hlinkClick r:id="rId6" action="ppaction://hlinksldjump"/>
                        </a:rPr>
                        <a:t>chez un ami</a:t>
                      </a:r>
                      <a:endParaRPr lang="fr-CA" sz="2400" b="0" baseline="0" noProof="0" dirty="0" smtClean="0">
                        <a:solidFill>
                          <a:schemeClr val="tx1"/>
                        </a:solidFill>
                      </a:endParaRPr>
                    </a:p>
                    <a:p>
                      <a:pPr marL="0" indent="0" algn="ctr">
                        <a:buNone/>
                      </a:pPr>
                      <a:endParaRPr lang="fr-CA" sz="2400" b="0" baseline="0" noProof="0" dirty="0" smtClean="0">
                        <a:solidFill>
                          <a:schemeClr val="tx1"/>
                        </a:solidFill>
                      </a:endParaRPr>
                    </a:p>
                  </a:txBody>
                  <a:tcPr>
                    <a:noFill/>
                  </a:tcPr>
                </a:tc>
                <a:tc>
                  <a:txBody>
                    <a:bodyPr/>
                    <a:lstStyle/>
                    <a:p>
                      <a:pPr algn="ctr"/>
                      <a:r>
                        <a:rPr lang="fr-CA" sz="2400" b="0" noProof="0" dirty="0" smtClean="0">
                          <a:solidFill>
                            <a:schemeClr val="tx1"/>
                          </a:solidFill>
                        </a:rPr>
                        <a:t>b) </a:t>
                      </a:r>
                      <a:r>
                        <a:rPr lang="fr-CA" sz="2400" b="0" baseline="0" noProof="0" dirty="0" smtClean="0">
                          <a:solidFill>
                            <a:schemeClr val="tx1"/>
                          </a:solidFill>
                          <a:hlinkClick r:id="rId6" action="ppaction://hlinksldjump"/>
                        </a:rPr>
                        <a:t> à un match de soccer</a:t>
                      </a:r>
                      <a:endParaRPr lang="fr-CA" sz="2400" b="0" noProof="0" dirty="0" smtClean="0">
                        <a:solidFill>
                          <a:schemeClr val="tx1"/>
                        </a:solidFill>
                      </a:endParaRPr>
                    </a:p>
                    <a:p>
                      <a:pPr algn="ctr"/>
                      <a:endParaRPr lang="fr-CA" sz="2400" b="0" noProof="0" dirty="0">
                        <a:solidFill>
                          <a:schemeClr val="tx1"/>
                        </a:solidFill>
                      </a:endParaRPr>
                    </a:p>
                  </a:txBody>
                  <a:tcPr>
                    <a:noFill/>
                  </a:tcPr>
                </a:tc>
                <a:tc>
                  <a:txBody>
                    <a:bodyPr/>
                    <a:lstStyle/>
                    <a:p>
                      <a:pPr algn="ctr"/>
                      <a:r>
                        <a:rPr lang="fr-CA" sz="2400" b="0" noProof="0" dirty="0" smtClean="0">
                          <a:solidFill>
                            <a:schemeClr val="tx1"/>
                          </a:solidFill>
                        </a:rPr>
                        <a:t>c) </a:t>
                      </a:r>
                      <a:r>
                        <a:rPr lang="fr-CA" sz="2400" b="0" noProof="0" dirty="0" smtClean="0">
                          <a:solidFill>
                            <a:schemeClr val="tx1"/>
                          </a:solidFill>
                          <a:hlinkClick r:id="rId6" action="ppaction://hlinksldjump"/>
                        </a:rPr>
                        <a:t>à l’école</a:t>
                      </a:r>
                      <a:endParaRPr lang="fr-CA" sz="2400" b="0" noProof="0" dirty="0" smtClean="0">
                        <a:solidFill>
                          <a:schemeClr val="tx1"/>
                        </a:solidFill>
                      </a:endParaRPr>
                    </a:p>
                    <a:p>
                      <a:pPr algn="ctr"/>
                      <a:endParaRPr lang="fr-CA" sz="2400" b="0" noProof="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3</a:t>
            </a:fld>
            <a:endParaRPr lang="fr-CA" sz="18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223" y="2783021"/>
            <a:ext cx="3241701" cy="2763060"/>
          </a:xfrm>
          <a:prstGeom prst="rect">
            <a:avLst/>
          </a:prstGeom>
        </p:spPr>
      </p:pic>
      <p:pic>
        <p:nvPicPr>
          <p:cNvPr id="10" name="Content Placeholder 9"/>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5125705" y="3286480"/>
            <a:ext cx="2330172" cy="2190363"/>
          </a:xfr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8532" y="3157107"/>
            <a:ext cx="2943921" cy="2264979"/>
          </a:xfrm>
          <a:prstGeom prst="rect">
            <a:avLst/>
          </a:prstGeom>
        </p:spPr>
      </p:pic>
    </p:spTree>
    <p:extLst>
      <p:ext uri="{BB962C8B-B14F-4D97-AF65-F5344CB8AC3E}">
        <p14:creationId xmlns:p14="http://schemas.microsoft.com/office/powerpoint/2010/main" val="291114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365125"/>
            <a:ext cx="10515600" cy="1913841"/>
          </a:xfrm>
        </p:spPr>
        <p:txBody>
          <a:bodyPr>
            <a:normAutofit/>
          </a:bodyPr>
          <a:lstStyle/>
          <a:p>
            <a:r>
              <a:rPr lang="fr-CA" sz="3200" b="1" dirty="0" smtClean="0">
                <a:solidFill>
                  <a:srgbClr val="7030A0"/>
                </a:solidFill>
              </a:rPr>
              <a:t>Alex et Rina passent beaucoup de temps ensemble. Ils aiment se tenir la main et se faire des câlins.</a:t>
            </a:r>
            <a:r>
              <a:rPr lang="fr-CA" dirty="0" smtClean="0"/>
              <a:t> </a:t>
            </a:r>
            <a:r>
              <a:rPr lang="fr-CA" sz="3200" b="1" dirty="0" smtClean="0">
                <a:solidFill>
                  <a:srgbClr val="7030A0"/>
                </a:solidFill>
              </a:rPr>
              <a:t>Mais Alex aimerait vraiment embrasser Rina. Donc Alex… </a:t>
            </a:r>
            <a:endParaRPr lang="fr-CA" sz="3200" b="1" dirty="0">
              <a:solidFill>
                <a:srgbClr val="7030A0"/>
              </a:solidFill>
            </a:endParaRPr>
          </a:p>
        </p:txBody>
      </p:sp>
      <p:sp>
        <p:nvSpPr>
          <p:cNvPr id="3" name="Content Placeholder 2"/>
          <p:cNvSpPr>
            <a:spLocks noGrp="1"/>
          </p:cNvSpPr>
          <p:nvPr>
            <p:ph idx="1"/>
            <p:custDataLst>
              <p:tags r:id="rId2"/>
            </p:custDataLst>
          </p:nvPr>
        </p:nvSpPr>
        <p:spPr>
          <a:xfrm>
            <a:off x="4083270" y="2574387"/>
            <a:ext cx="7270530" cy="3602575"/>
          </a:xfrm>
        </p:spPr>
        <p:txBody>
          <a:bodyPr/>
          <a:lstStyle/>
          <a:p>
            <a:pPr marL="514350" indent="-514350">
              <a:buAutoNum type="alphaLcParenR"/>
            </a:pPr>
            <a:r>
              <a:rPr lang="fr-CA" dirty="0" smtClean="0">
                <a:hlinkClick r:id="rId5" action="ppaction://hlinksldjump"/>
              </a:rPr>
              <a:t>se lance et embrasse Rina.</a:t>
            </a:r>
            <a:r>
              <a:rPr lang="fr-CA" dirty="0" smtClean="0"/>
              <a:t> </a:t>
            </a:r>
            <a:br>
              <a:rPr lang="fr-CA" dirty="0" smtClean="0"/>
            </a:br>
            <a:endParaRPr lang="fr-CA" dirty="0" smtClean="0"/>
          </a:p>
          <a:p>
            <a:pPr marL="514350" indent="-514350">
              <a:buAutoNum type="alphaLcParenR"/>
            </a:pPr>
            <a:r>
              <a:rPr lang="fr-CA" dirty="0" smtClean="0">
                <a:hlinkClick r:id="rId6" action="ppaction://hlinksldjump"/>
              </a:rPr>
              <a:t>demande à Rina: «Est-ce que je peux t’embrasser?»</a:t>
            </a:r>
            <a:r>
              <a:rPr lang="fr-CA" dirty="0" smtClean="0"/>
              <a:t/>
            </a:r>
            <a:br>
              <a:rPr lang="fr-CA" dirty="0" smtClean="0"/>
            </a:br>
            <a:endParaRPr lang="fr-CA" dirty="0" smtClean="0"/>
          </a:p>
          <a:p>
            <a:pPr marL="514350" indent="-514350">
              <a:buAutoNum type="alphaLcParenR"/>
            </a:pPr>
            <a:r>
              <a:rPr lang="fr-CA" u="sng" dirty="0" smtClean="0">
                <a:solidFill>
                  <a:srgbClr val="0070C0"/>
                </a:solidFill>
              </a:rPr>
              <a:t>dit: «J’aimerais vraiment t’embrasser.»</a:t>
            </a: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z="1800" smtClean="0"/>
              <a:t>4</a:t>
            </a:fld>
            <a:endParaRPr lang="fr-CA" sz="18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669" y="2317530"/>
            <a:ext cx="3719663" cy="3148295"/>
          </a:xfrm>
          <a:prstGeom prst="rect">
            <a:avLst/>
          </a:prstGeom>
        </p:spPr>
      </p:pic>
    </p:spTree>
    <p:extLst>
      <p:ext uri="{BB962C8B-B14F-4D97-AF65-F5344CB8AC3E}">
        <p14:creationId xmlns:p14="http://schemas.microsoft.com/office/powerpoint/2010/main" val="69736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solidFill>
                  <a:srgbClr val="7030A0"/>
                </a:solidFill>
              </a:rPr>
              <a:t>Rina répond:</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703307"/>
            <a:ext cx="10515600" cy="3473655"/>
          </a:xfrm>
        </p:spPr>
        <p:txBody>
          <a:bodyPr/>
          <a:lstStyle/>
          <a:p>
            <a:pPr marL="514350" indent="-514350">
              <a:buAutoNum type="alphaLcParenR"/>
            </a:pPr>
            <a:r>
              <a:rPr lang="fr-CA" dirty="0" smtClean="0">
                <a:hlinkClick r:id="rId5" action="ppaction://hlinksldjump"/>
              </a:rPr>
              <a:t>en embrassant Alex.</a:t>
            </a:r>
            <a:endParaRPr lang="fr-CA" dirty="0" smtClean="0"/>
          </a:p>
          <a:p>
            <a:pPr marL="514350" indent="-514350">
              <a:buAutoNum type="alphaLcParenR"/>
            </a:pPr>
            <a:endParaRPr lang="fr-CA" dirty="0" smtClean="0"/>
          </a:p>
          <a:p>
            <a:pPr marL="514350" indent="-514350">
              <a:buAutoNum type="alphaLcParenR"/>
            </a:pPr>
            <a:r>
              <a:rPr lang="fr-CA" dirty="0" smtClean="0">
                <a:hlinkClick r:id="rId5" action="ppaction://hlinksldjump"/>
              </a:rPr>
              <a:t>«J’aimerais t’embrasser aussi!» Alors ils s’embrassent.</a:t>
            </a:r>
            <a:r>
              <a:rPr lang="fr-CA" dirty="0" smtClean="0"/>
              <a:t> </a:t>
            </a:r>
          </a:p>
          <a:p>
            <a:pPr marL="514350" indent="-514350">
              <a:buAutoNum type="alphaLcParenR"/>
            </a:pPr>
            <a:endParaRPr lang="fr-CA" dirty="0" smtClean="0"/>
          </a:p>
          <a:p>
            <a:pPr marL="514350" indent="-514350">
              <a:buFont typeface="Arial" panose="020B0604020202020204" pitchFamily="34" charset="0"/>
              <a:buAutoNum type="alphaLcParenR"/>
            </a:pPr>
            <a:r>
              <a:rPr lang="fr-CA" dirty="0" smtClean="0">
                <a:hlinkClick r:id="rId6" action="ppaction://hlinksldjump"/>
              </a:rPr>
              <a:t>«Non. Je ne suis pas prête à t’embrasser.»</a:t>
            </a:r>
            <a:endParaRPr lang="fr-CA" dirty="0" smtClean="0"/>
          </a:p>
          <a:p>
            <a:pPr marL="514350" indent="-514350">
              <a:buAutoNum type="alphaLcParenR"/>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z="1800" smtClean="0"/>
              <a:t>5</a:t>
            </a:fld>
            <a:endParaRPr lang="fr-CA" sz="18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7304" y="646385"/>
            <a:ext cx="2996842" cy="2978343"/>
          </a:xfrm>
          <a:prstGeom prst="rect">
            <a:avLst/>
          </a:prstGeom>
        </p:spPr>
      </p:pic>
    </p:spTree>
    <p:extLst>
      <p:ext uri="{BB962C8B-B14F-4D97-AF65-F5344CB8AC3E}">
        <p14:creationId xmlns:p14="http://schemas.microsoft.com/office/powerpoint/2010/main" val="32895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533937"/>
            <a:ext cx="10515600" cy="1325563"/>
          </a:xfrm>
        </p:spPr>
        <p:txBody>
          <a:bodyPr>
            <a:normAutofit fontScale="90000"/>
          </a:bodyPr>
          <a:lstStyle/>
          <a:p>
            <a:r>
              <a:rPr lang="fr-CA" b="1" dirty="0" smtClean="0">
                <a:solidFill>
                  <a:srgbClr val="7030A0"/>
                </a:solidFill>
              </a:rPr>
              <a:t>Parce que Rina accepte de l’embrasser, Alex pense qu’il a le feu vert pour caresser les fesses de Rina. Rina répond…</a:t>
            </a:r>
            <a:endParaRPr lang="fr-CA" b="1" dirty="0">
              <a:solidFill>
                <a:srgbClr val="7030A0"/>
              </a:solidFill>
            </a:endParaRPr>
          </a:p>
        </p:txBody>
      </p:sp>
      <p:sp>
        <p:nvSpPr>
          <p:cNvPr id="3" name="Content Placeholder 2"/>
          <p:cNvSpPr>
            <a:spLocks noGrp="1"/>
          </p:cNvSpPr>
          <p:nvPr>
            <p:ph idx="1"/>
            <p:custDataLst>
              <p:tags r:id="rId2"/>
            </p:custDataLst>
          </p:nvPr>
        </p:nvSpPr>
        <p:spPr>
          <a:xfrm>
            <a:off x="838200" y="2374264"/>
            <a:ext cx="10515600" cy="4351338"/>
          </a:xfrm>
        </p:spPr>
        <p:txBody>
          <a:bodyPr/>
          <a:lstStyle/>
          <a:p>
            <a:pPr marL="514350" indent="-514350">
              <a:buAutoNum type="alphaLcParenR"/>
            </a:pPr>
            <a:r>
              <a:rPr lang="fr-CA" dirty="0" smtClean="0">
                <a:hlinkClick r:id="rId5" action="ppaction://hlinksldjump"/>
              </a:rPr>
              <a:t>«C’est agréable», puis elle se met à caresser les fesses d’Alex.</a:t>
            </a:r>
            <a:r>
              <a:rPr lang="fr-CA" dirty="0" smtClean="0"/>
              <a:t/>
            </a:r>
            <a:br>
              <a:rPr lang="fr-CA" dirty="0" smtClean="0"/>
            </a:br>
            <a:endParaRPr lang="fr-CA" dirty="0" smtClean="0"/>
          </a:p>
          <a:p>
            <a:pPr marL="514350" indent="-514350">
              <a:buAutoNum type="alphaLcParenR"/>
            </a:pPr>
            <a:r>
              <a:rPr lang="fr-CA" dirty="0" smtClean="0">
                <a:hlinkClick r:id="rId6" action="ppaction://hlinksldjump"/>
              </a:rPr>
              <a:t>en retirant la main d’Alex.</a:t>
            </a:r>
            <a:r>
              <a:rPr lang="fr-CA" dirty="0" smtClean="0"/>
              <a:t> </a:t>
            </a:r>
            <a:br>
              <a:rPr lang="fr-CA" dirty="0" smtClean="0"/>
            </a:br>
            <a:endParaRPr lang="fr-CA" dirty="0" smtClean="0"/>
          </a:p>
          <a:p>
            <a:pPr marL="514350" indent="-514350">
              <a:buAutoNum type="alphaLcParenR"/>
            </a:pPr>
            <a:r>
              <a:rPr lang="fr-CA" dirty="0" smtClean="0">
                <a:hlinkClick r:id="rId7" action="ppaction://hlinksldjump"/>
              </a:rPr>
              <a:t>en figeant, ne sachant pas quoi faire ou dire.</a:t>
            </a:r>
            <a:endParaRPr lang="fr-CA" dirty="0" smtClean="0"/>
          </a:p>
          <a:p>
            <a:pPr marL="514350" indent="-514350">
              <a:buAutoNum type="alphaLcParenR"/>
            </a:pPr>
            <a:endParaRPr lang="fr-CA" dirty="0"/>
          </a:p>
        </p:txBody>
      </p:sp>
      <p:sp>
        <p:nvSpPr>
          <p:cNvPr id="4" name="Slide Number Placeholder 3"/>
          <p:cNvSpPr>
            <a:spLocks noGrp="1"/>
          </p:cNvSpPr>
          <p:nvPr>
            <p:ph type="sldNum" sz="quarter" idx="12"/>
            <p:custDataLst>
              <p:tags r:id="rId3"/>
            </p:custDataLst>
          </p:nvPr>
        </p:nvSpPr>
        <p:spPr/>
        <p:txBody>
          <a:bodyPr/>
          <a:lstStyle/>
          <a:p>
            <a:fld id="{2DDDCAF7-F0A1-4827-AF4D-434204B678E4}" type="slidenum">
              <a:rPr lang="fr-CA" sz="1800" smtClean="0"/>
              <a:t>6</a:t>
            </a:fld>
            <a:endParaRPr lang="fr-CA" sz="1800" dirty="0"/>
          </a:p>
        </p:txBody>
      </p:sp>
    </p:spTree>
    <p:extLst>
      <p:ext uri="{BB962C8B-B14F-4D97-AF65-F5344CB8AC3E}">
        <p14:creationId xmlns:p14="http://schemas.microsoft.com/office/powerpoint/2010/main" val="186335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50741" y="846667"/>
            <a:ext cx="10623191" cy="1167578"/>
          </a:xfrm>
        </p:spPr>
        <p:txBody>
          <a:bodyPr>
            <a:noAutofit/>
          </a:bodyPr>
          <a:lstStyle/>
          <a:p>
            <a:r>
              <a:rPr lang="fr-CA" sz="3600" b="1" dirty="0" smtClean="0">
                <a:solidFill>
                  <a:srgbClr val="7030A0"/>
                </a:solidFill>
              </a:rPr>
              <a:t>Alex se rend compte qu’il n’a pas reçu le consentement de Rina pour lui caresser les fesses. Il sait qu’il doit arrêter de l’embrasser et de la caresser. Alex demande à Rina: «Qu’est-ce qu’on fait maintenant?» </a:t>
            </a:r>
            <a:endParaRPr lang="fr-CA" sz="3600" b="1" dirty="0">
              <a:solidFill>
                <a:srgbClr val="7030A0"/>
              </a:solidFill>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1250300209"/>
              </p:ext>
            </p:extLst>
          </p:nvPr>
        </p:nvGraphicFramePr>
        <p:xfrm>
          <a:off x="753794" y="3327400"/>
          <a:ext cx="10255347" cy="2848530"/>
        </p:xfrm>
        <a:graphic>
          <a:graphicData uri="http://schemas.openxmlformats.org/drawingml/2006/table">
            <a:tbl>
              <a:tblPr firstRow="1" bandRow="1">
                <a:tableStyleId>{5C22544A-7EE6-4342-B048-85BDC9FD1C3A}</a:tableStyleId>
              </a:tblPr>
              <a:tblGrid>
                <a:gridCol w="3418449"/>
                <a:gridCol w="3418449"/>
                <a:gridCol w="3418449"/>
              </a:tblGrid>
              <a:tr h="2848530">
                <a:tc>
                  <a:txBody>
                    <a:bodyPr/>
                    <a:lstStyle/>
                    <a:p>
                      <a:pPr marL="457200" indent="-457200" algn="ctr">
                        <a:buAutoNum type="alphaLcParenR"/>
                      </a:pPr>
                      <a:r>
                        <a:rPr lang="en-CA" sz="2400" b="0" baseline="0" dirty="0" smtClean="0">
                          <a:solidFill>
                            <a:schemeClr val="tx1"/>
                          </a:solidFill>
                          <a:hlinkClick r:id="rId5" action="ppaction://hlinksldjump"/>
                        </a:rPr>
                        <a:t>Aller manger une crème glacée </a:t>
                      </a: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au cinéma</a:t>
                      </a:r>
                      <a:endParaRPr lang="fr-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err="1" smtClean="0">
                          <a:solidFill>
                            <a:schemeClr val="tx1"/>
                          </a:solidFill>
                          <a:hlinkClick r:id="rId5" action="ppaction://hlinksldjump"/>
                        </a:rPr>
                        <a:t>Finir</a:t>
                      </a:r>
                      <a:r>
                        <a:rPr dirty="0" smtClean="0"/>
                        <a:t> </a:t>
                      </a:r>
                      <a:r>
                        <a:rPr lang="en-CA" sz="2400" b="0" dirty="0" err="1" smtClean="0">
                          <a:solidFill>
                            <a:schemeClr val="tx1"/>
                          </a:solidFill>
                          <a:hlinkClick r:id="rId5" action="ppaction://hlinksldjump"/>
                        </a:rPr>
                        <a:t>ses</a:t>
                      </a:r>
                      <a:r>
                        <a:rPr lang="en-CA" sz="2400" b="0" dirty="0" smtClean="0">
                          <a:solidFill>
                            <a:schemeClr val="tx1"/>
                          </a:solidFill>
                          <a:hlinkClick r:id="rId5" action="ppaction://hlinksldjump"/>
                        </a:rPr>
                        <a:t> devoirs</a:t>
                      </a:r>
                      <a:r>
                        <a:rPr dirty="0" smtClean="0"/>
                        <a:t> </a:t>
                      </a:r>
                      <a:endParaRPr lang="fr-CA" sz="2400" b="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7</a:t>
            </a:fld>
            <a:endParaRPr lang="fr-CA" sz="1800" dirty="0"/>
          </a:p>
        </p:txBody>
      </p:sp>
      <p:grpSp>
        <p:nvGrpSpPr>
          <p:cNvPr id="6" name="Group 5"/>
          <p:cNvGrpSpPr/>
          <p:nvPr/>
        </p:nvGrpSpPr>
        <p:grpSpPr>
          <a:xfrm>
            <a:off x="1136367" y="3924061"/>
            <a:ext cx="9490199" cy="2432289"/>
            <a:chOff x="1048977" y="3716890"/>
            <a:chExt cx="9490199" cy="2432289"/>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977" y="3990314"/>
              <a:ext cx="2691575" cy="20832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1291" y="3861652"/>
              <a:ext cx="3421036" cy="214276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0698" y="3716890"/>
              <a:ext cx="1848478" cy="2432289"/>
            </a:xfrm>
            <a:prstGeom prst="rect">
              <a:avLst/>
            </a:prstGeom>
          </p:spPr>
        </p:pic>
      </p:grpSp>
    </p:spTree>
    <p:extLst>
      <p:ext uri="{BB962C8B-B14F-4D97-AF65-F5344CB8AC3E}">
        <p14:creationId xmlns:p14="http://schemas.microsoft.com/office/powerpoint/2010/main" val="205731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64810" y="800785"/>
            <a:ext cx="10515600" cy="1325563"/>
          </a:xfrm>
        </p:spPr>
        <p:txBody>
          <a:bodyPr>
            <a:normAutofit fontScale="90000"/>
          </a:bodyPr>
          <a:lstStyle/>
          <a:p>
            <a:r>
              <a:rPr lang="fr-CA" sz="4000" b="1" dirty="0" smtClean="0">
                <a:solidFill>
                  <a:srgbClr val="7030A0"/>
                </a:solidFill>
              </a:rPr>
              <a:t>Alex voit que quelque chose ne va pas et dit: «Tu n’as pas l’air d’en avoir envie. Veux-tu qu’on arrête?» Rina dit: «Je ne suis pas prête à aller plus loin.» Alex dit: «D’accord, que veux-tu faire maintenant?»</a:t>
            </a:r>
            <a:endParaRPr lang="fr-CA" sz="4000" b="1" dirty="0">
              <a:solidFill>
                <a:srgbClr val="7030A0"/>
              </a:solidFill>
            </a:endParaRPr>
          </a:p>
        </p:txBody>
      </p:sp>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4106278792"/>
              </p:ext>
            </p:extLst>
          </p:nvPr>
        </p:nvGraphicFramePr>
        <p:xfrm>
          <a:off x="795997" y="2984500"/>
          <a:ext cx="10255347" cy="3117172"/>
        </p:xfrm>
        <a:graphic>
          <a:graphicData uri="http://schemas.openxmlformats.org/drawingml/2006/table">
            <a:tbl>
              <a:tblPr firstRow="1" bandRow="1">
                <a:tableStyleId>{5C22544A-7EE6-4342-B048-85BDC9FD1C3A}</a:tableStyleId>
              </a:tblPr>
              <a:tblGrid>
                <a:gridCol w="3418449"/>
                <a:gridCol w="3418449"/>
                <a:gridCol w="3418449"/>
              </a:tblGrid>
              <a:tr h="3117172">
                <a:tc>
                  <a:txBody>
                    <a:bodyPr/>
                    <a:lstStyle/>
                    <a:p>
                      <a:pPr marL="457200" indent="-457200" algn="ctr">
                        <a:buAutoNum type="alphaLcParenR"/>
                      </a:pPr>
                      <a:r>
                        <a:rPr lang="en-CA" sz="2400" b="0" baseline="0" dirty="0" smtClean="0">
                          <a:solidFill>
                            <a:schemeClr val="tx1"/>
                          </a:solidFill>
                          <a:hlinkClick r:id="rId5" action="ppaction://hlinksldjump"/>
                        </a:rPr>
                        <a:t>Aller manger de la pizza?</a:t>
                      </a:r>
                      <a:endParaRPr lang="fr-CA" sz="24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baseline="0" dirty="0" smtClean="0">
                        <a:solidFill>
                          <a:schemeClr val="tx1"/>
                        </a:solidFill>
                      </a:endParaRPr>
                    </a:p>
                    <a:p>
                      <a:pPr marL="0" indent="0" algn="ctr">
                        <a:buNone/>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Aller faire du vélo?</a:t>
                      </a:r>
                      <a:endParaRPr lang="fr-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Aller au</a:t>
                      </a:r>
                      <a:r>
                        <a:rPr dirty="0" smtClean="0"/>
                        <a:t> </a:t>
                      </a:r>
                      <a:r>
                        <a:rPr lang="en-CA" sz="2400" b="0" baseline="0" dirty="0" smtClean="0">
                          <a:solidFill>
                            <a:schemeClr val="tx1"/>
                          </a:solidFill>
                          <a:hlinkClick r:id="rId5" action="ppaction://hlinksldjump"/>
                        </a:rPr>
                        <a:t>cinéma</a:t>
                      </a:r>
                      <a:r>
                        <a:rPr lang="en-CA" sz="2400" b="0" dirty="0" smtClean="0">
                          <a:solidFill>
                            <a:schemeClr val="tx1"/>
                          </a:solidFill>
                          <a:hlinkClick r:id="rId5" action="ppaction://hlinksldjump"/>
                        </a:rPr>
                        <a:t>?</a:t>
                      </a:r>
                      <a:endParaRPr lang="fr-CA" sz="2400" b="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8</a:t>
            </a:fld>
            <a:endParaRPr lang="fr-CA" sz="18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6541" y="3578829"/>
            <a:ext cx="3421036" cy="214276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538" y="3892238"/>
            <a:ext cx="2554013" cy="2130777"/>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b="29390"/>
          <a:stretch/>
        </p:blipFill>
        <p:spPr>
          <a:xfrm>
            <a:off x="4606158" y="3630642"/>
            <a:ext cx="2961290" cy="2090953"/>
          </a:xfrm>
          <a:prstGeom prst="rect">
            <a:avLst/>
          </a:prstGeom>
        </p:spPr>
      </p:pic>
    </p:spTree>
    <p:extLst>
      <p:ext uri="{BB962C8B-B14F-4D97-AF65-F5344CB8AC3E}">
        <p14:creationId xmlns:p14="http://schemas.microsoft.com/office/powerpoint/2010/main" val="320238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82625"/>
            <a:ext cx="10515600" cy="1325563"/>
          </a:xfrm>
        </p:spPr>
        <p:txBody>
          <a:bodyPr>
            <a:normAutofit fontScale="90000"/>
          </a:bodyPr>
          <a:lstStyle/>
          <a:p>
            <a:r>
              <a:rPr lang="fr-CA" b="1" dirty="0" smtClean="0">
                <a:solidFill>
                  <a:srgbClr val="7030A0"/>
                </a:solidFill>
              </a:rPr>
              <a:t>Alex et Rina s’embrassent et se caressent pendant un moment, puis décident d’arrêter. Il est temps de faire autre chose, alors ils…</a:t>
            </a:r>
            <a:endParaRPr lang="fr-CA" b="1" dirty="0">
              <a:solidFill>
                <a:srgbClr val="7030A0"/>
              </a:solidFill>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2541683"/>
              </p:ext>
            </p:extLst>
          </p:nvPr>
        </p:nvGraphicFramePr>
        <p:xfrm>
          <a:off x="838200" y="2908299"/>
          <a:ext cx="10255347" cy="2785409"/>
        </p:xfrm>
        <a:graphic>
          <a:graphicData uri="http://schemas.openxmlformats.org/drawingml/2006/table">
            <a:tbl>
              <a:tblPr firstRow="1" bandRow="1">
                <a:tableStyleId>{5C22544A-7EE6-4342-B048-85BDC9FD1C3A}</a:tableStyleId>
              </a:tblPr>
              <a:tblGrid>
                <a:gridCol w="3418449"/>
                <a:gridCol w="3418449"/>
                <a:gridCol w="3418449"/>
              </a:tblGrid>
              <a:tr h="2785409">
                <a:tc>
                  <a:txBody>
                    <a:bodyPr/>
                    <a:lstStyle/>
                    <a:p>
                      <a:pPr marL="457200" indent="-457200" algn="ctr">
                        <a:buAutoNum type="alphaLcParenR"/>
                      </a:pPr>
                      <a:r>
                        <a:rPr lang="en-CA" sz="2400" b="0" dirty="0" smtClean="0">
                          <a:solidFill>
                            <a:schemeClr val="tx1"/>
                          </a:solidFill>
                          <a:hlinkClick r:id="rId5" action="ppaction://hlinksldjump"/>
                        </a:rPr>
                        <a:t>mangent de la pizza</a:t>
                      </a:r>
                      <a:endParaRPr lang="fr-CA" sz="2400" b="0" baseline="0" dirty="0" smtClean="0">
                        <a:solidFill>
                          <a:schemeClr val="tx1"/>
                        </a:solidFill>
                      </a:endParaRPr>
                    </a:p>
                    <a:p>
                      <a:pPr marL="0" indent="0" algn="ctr">
                        <a:buNone/>
                      </a:pPr>
                      <a:endParaRPr lang="fr-CA" sz="2400" b="0" baseline="0" dirty="0" smtClean="0">
                        <a:solidFill>
                          <a:schemeClr val="tx1"/>
                        </a:solidFill>
                      </a:endParaRPr>
                    </a:p>
                    <a:p>
                      <a:pPr marL="0" indent="0" algn="ctr">
                        <a:buNone/>
                      </a:pPr>
                      <a:endParaRPr lang="fr-CA" sz="2400" b="0" dirty="0">
                        <a:solidFill>
                          <a:schemeClr val="tx1"/>
                        </a:solidFill>
                      </a:endParaRPr>
                    </a:p>
                  </a:txBody>
                  <a:tcPr>
                    <a:noFill/>
                  </a:tcPr>
                </a:tc>
                <a:tc>
                  <a:txBody>
                    <a:bodyPr/>
                    <a:lstStyle/>
                    <a:p>
                      <a:pPr algn="ctr"/>
                      <a:r>
                        <a:rPr lang="en-CA" sz="2400" b="0" dirty="0" smtClean="0">
                          <a:solidFill>
                            <a:schemeClr val="tx1"/>
                          </a:solidFill>
                        </a:rPr>
                        <a:t>b) </a:t>
                      </a:r>
                      <a:r>
                        <a:rPr lang="en-CA" sz="2400" b="0" dirty="0" smtClean="0">
                          <a:solidFill>
                            <a:schemeClr val="tx1"/>
                          </a:solidFill>
                          <a:hlinkClick r:id="rId5" action="ppaction://hlinksldjump"/>
                        </a:rPr>
                        <a:t>vont au cinéma</a:t>
                      </a:r>
                      <a:endParaRPr lang="fr-CA" sz="2400" b="0" baseline="0" dirty="0" smtClean="0">
                        <a:solidFill>
                          <a:schemeClr val="tx1"/>
                        </a:solidFill>
                      </a:endParaRPr>
                    </a:p>
                    <a:p>
                      <a:pPr algn="ctr"/>
                      <a:endParaRPr lang="fr-CA" sz="2400" b="0" dirty="0">
                        <a:solidFill>
                          <a:schemeClr val="tx1"/>
                        </a:solidFill>
                      </a:endParaRPr>
                    </a:p>
                  </a:txBody>
                  <a:tcPr>
                    <a:noFill/>
                  </a:tcPr>
                </a:tc>
                <a:tc>
                  <a:txBody>
                    <a:bodyPr/>
                    <a:lstStyle/>
                    <a:p>
                      <a:pPr algn="ctr"/>
                      <a:r>
                        <a:rPr lang="en-CA" sz="2400" b="0" dirty="0" smtClean="0">
                          <a:solidFill>
                            <a:schemeClr val="tx1"/>
                          </a:solidFill>
                        </a:rPr>
                        <a:t>c) </a:t>
                      </a:r>
                      <a:r>
                        <a:rPr lang="en-CA" sz="2400" b="0" dirty="0" smtClean="0">
                          <a:solidFill>
                            <a:schemeClr val="tx1"/>
                          </a:solidFill>
                          <a:hlinkClick r:id="rId5" action="ppaction://hlinksldjump"/>
                        </a:rPr>
                        <a:t>vont faire du vélo </a:t>
                      </a:r>
                      <a:endParaRPr lang="fr-CA" sz="2400" b="0" dirty="0" smtClean="0">
                        <a:solidFill>
                          <a:schemeClr val="tx1"/>
                        </a:solidFill>
                      </a:endParaRPr>
                    </a:p>
                    <a:p>
                      <a:pPr algn="ctr"/>
                      <a:endParaRPr lang="fr-CA" sz="2400" b="0" dirty="0">
                        <a:solidFill>
                          <a:schemeClr val="tx1"/>
                        </a:solidFill>
                      </a:endParaRPr>
                    </a:p>
                  </a:txBody>
                  <a:tcPr>
                    <a:noFill/>
                  </a:tcPr>
                </a:tc>
              </a:tr>
            </a:tbl>
          </a:graphicData>
        </a:graphic>
      </p:graphicFrame>
      <p:sp>
        <p:nvSpPr>
          <p:cNvPr id="3" name="Slide Number Placeholder 2"/>
          <p:cNvSpPr>
            <a:spLocks noGrp="1"/>
          </p:cNvSpPr>
          <p:nvPr>
            <p:ph type="sldNum" sz="quarter" idx="12"/>
            <p:custDataLst>
              <p:tags r:id="rId3"/>
            </p:custDataLst>
          </p:nvPr>
        </p:nvSpPr>
        <p:spPr/>
        <p:txBody>
          <a:bodyPr/>
          <a:lstStyle/>
          <a:p>
            <a:fld id="{2DDDCAF7-F0A1-4827-AF4D-434204B678E4}" type="slidenum">
              <a:rPr lang="fr-CA" sz="1800" smtClean="0"/>
              <a:t>9</a:t>
            </a:fld>
            <a:endParaRPr lang="fr-CA" sz="1800" dirty="0"/>
          </a:p>
        </p:txBody>
      </p:sp>
      <p:grpSp>
        <p:nvGrpSpPr>
          <p:cNvPr id="5" name="Group 4"/>
          <p:cNvGrpSpPr/>
          <p:nvPr/>
        </p:nvGrpSpPr>
        <p:grpSpPr>
          <a:xfrm>
            <a:off x="1069530" y="3882264"/>
            <a:ext cx="9792685" cy="2142766"/>
            <a:chOff x="1165663" y="3340544"/>
            <a:chExt cx="9792685" cy="2142766"/>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291" y="3340544"/>
              <a:ext cx="3421036" cy="214276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663" y="3352533"/>
              <a:ext cx="2554013" cy="2130777"/>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b="29390"/>
            <a:stretch/>
          </p:blipFill>
          <p:spPr>
            <a:xfrm>
              <a:off x="7997058" y="3340544"/>
              <a:ext cx="2961290" cy="2090953"/>
            </a:xfrm>
            <a:prstGeom prst="rect">
              <a:avLst/>
            </a:prstGeom>
          </p:spPr>
        </p:pic>
      </p:grpSp>
    </p:spTree>
    <p:extLst>
      <p:ext uri="{BB962C8B-B14F-4D97-AF65-F5344CB8AC3E}">
        <p14:creationId xmlns:p14="http://schemas.microsoft.com/office/powerpoint/2010/main" val="106819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TotalTime>
  <Words>876</Words>
  <Application>Microsoft Office PowerPoint</Application>
  <PresentationFormat>Widescreen</PresentationFormat>
  <Paragraphs>120</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Freestyle Script</vt:lpstr>
      <vt:lpstr>Office Theme</vt:lpstr>
      <vt:lpstr>LE CONSENTEMENT</vt:lpstr>
      <vt:lpstr>Voici Alex et Rina. Ils sont en 9e année et ils sortent ensemble depuis presque 6 semaines.  </vt:lpstr>
      <vt:lpstr>Ils se sont rencontrés _________</vt:lpstr>
      <vt:lpstr>Alex et Rina passent beaucoup de temps ensemble. Ils aiment se tenir la main et se faire des câlins. Mais Alex aimerait vraiment embrasser Rina. Donc Alex… </vt:lpstr>
      <vt:lpstr>Rina répond:</vt:lpstr>
      <vt:lpstr>Parce que Rina accepte de l’embrasser, Alex pense qu’il a le feu vert pour caresser les fesses de Rina. Rina répond…</vt:lpstr>
      <vt:lpstr>Alex se rend compte qu’il n’a pas reçu le consentement de Rina pour lui caresser les fesses. Il sait qu’il doit arrêter de l’embrasser et de la caresser. Alex demande à Rina: «Qu’est-ce qu’on fait maintenant?» </vt:lpstr>
      <vt:lpstr>Alex voit que quelque chose ne va pas et dit: «Tu n’as pas l’air d’en avoir envie. Veux-tu qu’on arrête?» Rina dit: «Je ne suis pas prête à aller plus loin.» Alex dit: «D’accord, que veux-tu faire maintenant?»</vt:lpstr>
      <vt:lpstr>Alex et Rina s’embrassent et se caressent pendant un moment, puis décident d’arrêter. Il est temps de faire autre chose, alors ils…</vt:lpstr>
      <vt:lpstr>Rina:</vt:lpstr>
      <vt:lpstr>Parce que Rina accepte de l’embrasser, Alex pense qu’il a le feu vert pour caresser les fesses de Rina. Rina répond…</vt:lpstr>
      <vt:lpstr>Alex se rend compte qu’il n’a pas reçu le consentement de Rina pour lui caresser les fesses. Il sait qu’il doit arrêter de l’embrasser et de la caresser. Alex demande à Rina: «Alors, que veux-tu faire maintenant?»</vt:lpstr>
      <vt:lpstr>Alex voit que quelque chose ne va pas et dit: «Tu n’as pas l’air d’en avoir envie. Veux-tu qu’on arrête?»  Riley dit: «Je ne suis pas prête à aller plus loin».  Alex dit: «Que veux-tu faire maintenant?» </vt:lpstr>
      <vt:lpstr>Alex dit:</vt:lpstr>
      <vt:lpstr>Encore une fois, Rina dit «Non.» Alex répond:</vt:lpstr>
      <vt:lpstr>   Rina dit: «Non, je ne suis pas prête». Alex répond: «C’est évident que tu ne m’aimes pas autant que je t’aime. On devrait peut-être se séparer».  Rina dit: «OK, nous ne sortons plus ensemble. Je m’en vais ________ avec mes amis.»    </vt:lpstr>
      <vt:lpstr>Rina dit: «Merci d’être si compréhensif. On en reparlera plus tard. D’accord? Que veux-tu faire maintenant?»  </vt:lpstr>
      <vt:lpstr>Alex:</vt:lpstr>
      <vt:lpstr>Rina dit: «Je ne suis pas prête». Alex répond:</vt:lpstr>
      <vt:lpstr>Rina devient encore plus distante et ne répond pas. Alex dit :</vt:lpstr>
      <vt:lpstr>  Rina dit: «Je ne suis pas prête. J’espère que tu comprendras». Alex répond: «Bien sûr. Mais peut-on en reparler quand tu seras prête?»  Rina dit: «Bien sur. Que veux-tu faire maintenant?»  </vt:lpstr>
      <vt:lpstr>Rina dit: «C’est beau. Tout va bien. Oui. On devrait en discuter avant d’aller plus loin. Que veux-tu faire maintenant?» </vt:lpstr>
      <vt:lpstr>Rina dit: «D’accord, c’est fini entre nous. Je m’en vais ________ avec mes amis.» </vt:lpstr>
      <vt:lpstr>Fin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dc:title>
  <dc:creator>Wendi Lokanc-Diluzio</dc:creator>
  <cp:lastModifiedBy>Nicole Inglis</cp:lastModifiedBy>
  <cp:revision>132</cp:revision>
  <cp:lastPrinted>2016-10-03T18:44:33Z</cp:lastPrinted>
  <dcterms:created xsi:type="dcterms:W3CDTF">2016-09-20T21:47:30Z</dcterms:created>
  <dcterms:modified xsi:type="dcterms:W3CDTF">2020-01-31T15:52:21Z</dcterms:modified>
</cp:coreProperties>
</file>