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4"/>
  </p:notesMasterIdLst>
  <p:sldIdLst>
    <p:sldId id="256" r:id="rId2"/>
    <p:sldId id="323" r:id="rId3"/>
    <p:sldId id="335" r:id="rId4"/>
    <p:sldId id="334" r:id="rId5"/>
    <p:sldId id="324" r:id="rId6"/>
    <p:sldId id="279" r:id="rId7"/>
    <p:sldId id="297" r:id="rId8"/>
    <p:sldId id="325" r:id="rId9"/>
    <p:sldId id="326" r:id="rId10"/>
    <p:sldId id="327" r:id="rId11"/>
    <p:sldId id="328" r:id="rId12"/>
    <p:sldId id="329" r:id="rId13"/>
    <p:sldId id="313" r:id="rId14"/>
    <p:sldId id="330" r:id="rId15"/>
    <p:sldId id="315" r:id="rId16"/>
    <p:sldId id="316" r:id="rId17"/>
    <p:sldId id="331" r:id="rId18"/>
    <p:sldId id="332" r:id="rId19"/>
    <p:sldId id="333" r:id="rId20"/>
    <p:sldId id="320" r:id="rId21"/>
    <p:sldId id="322" r:id="rId22"/>
    <p:sldId id="31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56237" autoAdjust="0"/>
  </p:normalViewPr>
  <p:slideViewPr>
    <p:cSldViewPr snapToGrid="0">
      <p:cViewPr varScale="1">
        <p:scale>
          <a:sx n="32" d="100"/>
          <a:sy n="32" d="100"/>
        </p:scale>
        <p:origin x="135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Data!$B$1:$B$1</c:f>
              <c:strCache>
                <c:ptCount val="1"/>
                <c:pt idx="0">
                  <c:v>Perfect Use</c:v>
                </c:pt>
              </c:strCache>
            </c:strRef>
          </c:tx>
          <c:spPr>
            <a:solidFill>
              <a:srgbClr val="E4C82F"/>
            </a:solidFill>
            <a:ln>
              <a:noFill/>
            </a:ln>
            <a:effectLst/>
          </c:spPr>
          <c:invertIfNegative val="0"/>
          <c:dLbls>
            <c:spPr>
              <a:noFill/>
              <a:ln>
                <a:noFill/>
              </a:ln>
              <a:effectLst/>
            </c:spPr>
            <c:txPr>
              <a:bodyPr rot="0" spcFirstLastPara="1" vertOverflow="ellipsis" vert="horz" wrap="square" lIns="91440" tIns="18288" rIns="36576" bIns="19050" anchor="b"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Data!$A$2:$A$15</c:f>
              <c:strCache>
                <c:ptCount val="14"/>
                <c:pt idx="0">
                  <c:v>Chance </c:v>
                </c:pt>
                <c:pt idx="1">
                  <c:v>Spermicides</c:v>
                </c:pt>
                <c:pt idx="2">
                  <c:v>Fertility Awareness Based</c:v>
                </c:pt>
                <c:pt idx="3">
                  <c:v>Withdrawal</c:v>
                </c:pt>
                <c:pt idx="4">
                  <c:v>Vaginal Condom </c:v>
                </c:pt>
                <c:pt idx="5">
                  <c:v>Condom </c:v>
                </c:pt>
                <c:pt idx="6">
                  <c:v>Pill/Patch/Ring</c:v>
                </c:pt>
                <c:pt idx="7">
                  <c:v>Birth Control Injection</c:v>
                </c:pt>
                <c:pt idx="8">
                  <c:v>IUD - Copper</c:v>
                </c:pt>
                <c:pt idx="9">
                  <c:v>Tubal Ligation</c:v>
                </c:pt>
                <c:pt idx="10">
                  <c:v>IUD - Hormonal</c:v>
                </c:pt>
                <c:pt idx="11">
                  <c:v>Vasectomy</c:v>
                </c:pt>
                <c:pt idx="12">
                  <c:v>Implant </c:v>
                </c:pt>
                <c:pt idx="13">
                  <c:v>Abstinence</c:v>
                </c:pt>
              </c:strCache>
            </c:strRef>
          </c:cat>
          <c:val>
            <c:numRef>
              <c:f>Data!$B$2:$B$15</c:f>
              <c:numCache>
                <c:formatCode>0.0</c:formatCode>
                <c:ptCount val="14"/>
                <c:pt idx="0">
                  <c:v>15</c:v>
                </c:pt>
                <c:pt idx="1">
                  <c:v>82</c:v>
                </c:pt>
                <c:pt idx="2">
                  <c:v>95</c:v>
                </c:pt>
                <c:pt idx="3">
                  <c:v>96</c:v>
                </c:pt>
                <c:pt idx="4">
                  <c:v>95</c:v>
                </c:pt>
                <c:pt idx="5">
                  <c:v>98</c:v>
                </c:pt>
                <c:pt idx="6">
                  <c:v>99.7</c:v>
                </c:pt>
                <c:pt idx="7">
                  <c:v>99.8</c:v>
                </c:pt>
                <c:pt idx="8">
                  <c:v>99.2</c:v>
                </c:pt>
                <c:pt idx="9">
                  <c:v>99.5</c:v>
                </c:pt>
                <c:pt idx="10">
                  <c:v>99.8</c:v>
                </c:pt>
                <c:pt idx="11" formatCode="0.00">
                  <c:v>99.95</c:v>
                </c:pt>
                <c:pt idx="12" formatCode="0.00">
                  <c:v>99.95</c:v>
                </c:pt>
                <c:pt idx="13" formatCode="0">
                  <c:v>100</c:v>
                </c:pt>
              </c:numCache>
            </c:numRef>
          </c:val>
          <c:extLst>
            <c:ext xmlns:c16="http://schemas.microsoft.com/office/drawing/2014/chart" uri="{C3380CC4-5D6E-409C-BE32-E72D297353CC}">
              <c16:uniqueId val="{00000000-B18E-4282-9268-90C3EA966950}"/>
            </c:ext>
          </c:extLst>
        </c:ser>
        <c:ser>
          <c:idx val="1"/>
          <c:order val="1"/>
          <c:tx>
            <c:strRef>
              <c:f>Data!$C$1:$C$1</c:f>
              <c:strCache>
                <c:ptCount val="1"/>
                <c:pt idx="0">
                  <c:v>Typical Use</c:v>
                </c:pt>
              </c:strCache>
            </c:strRef>
          </c:tx>
          <c:spPr>
            <a:solidFill>
              <a:srgbClr val="16ADBC"/>
            </a:solidFill>
            <a:ln>
              <a:noFill/>
            </a:ln>
            <a:effectLst/>
          </c:spPr>
          <c:invertIfNegative val="0"/>
          <c:dLbls>
            <c:spPr>
              <a:noFill/>
              <a:ln>
                <a:noFill/>
              </a:ln>
              <a:effectLst/>
            </c:spPr>
            <c:txPr>
              <a:bodyPr rot="0" spcFirstLastPara="1" vertOverflow="ellipsis" vert="horz" wrap="square" lIns="36576" tIns="19050" rIns="91440" bIns="274320" anchor="t"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Data!$A$2:$A$15</c:f>
              <c:strCache>
                <c:ptCount val="14"/>
                <c:pt idx="0">
                  <c:v>Chance </c:v>
                </c:pt>
                <c:pt idx="1">
                  <c:v>Spermicides</c:v>
                </c:pt>
                <c:pt idx="2">
                  <c:v>Fertility Awareness Based</c:v>
                </c:pt>
                <c:pt idx="3">
                  <c:v>Withdrawal</c:v>
                </c:pt>
                <c:pt idx="4">
                  <c:v>Vaginal Condom </c:v>
                </c:pt>
                <c:pt idx="5">
                  <c:v>Condom </c:v>
                </c:pt>
                <c:pt idx="6">
                  <c:v>Pill/Patch/Ring</c:v>
                </c:pt>
                <c:pt idx="7">
                  <c:v>Birth Control Injection</c:v>
                </c:pt>
                <c:pt idx="8">
                  <c:v>IUD - Copper</c:v>
                </c:pt>
                <c:pt idx="9">
                  <c:v>Tubal Ligation</c:v>
                </c:pt>
                <c:pt idx="10">
                  <c:v>IUD - Hormonal</c:v>
                </c:pt>
                <c:pt idx="11">
                  <c:v>Vasectomy</c:v>
                </c:pt>
                <c:pt idx="12">
                  <c:v>Implant </c:v>
                </c:pt>
                <c:pt idx="13">
                  <c:v>Abstinence</c:v>
                </c:pt>
              </c:strCache>
            </c:strRef>
          </c:cat>
          <c:val>
            <c:numRef>
              <c:f>Data!$C$2:$C$15</c:f>
              <c:numCache>
                <c:formatCode>0.0</c:formatCode>
                <c:ptCount val="14"/>
                <c:pt idx="0">
                  <c:v>15</c:v>
                </c:pt>
                <c:pt idx="1">
                  <c:v>72</c:v>
                </c:pt>
                <c:pt idx="2">
                  <c:v>76</c:v>
                </c:pt>
                <c:pt idx="3">
                  <c:v>78</c:v>
                </c:pt>
                <c:pt idx="4">
                  <c:v>79</c:v>
                </c:pt>
                <c:pt idx="5">
                  <c:v>82</c:v>
                </c:pt>
                <c:pt idx="6">
                  <c:v>91</c:v>
                </c:pt>
                <c:pt idx="7">
                  <c:v>94</c:v>
                </c:pt>
                <c:pt idx="8">
                  <c:v>99.2</c:v>
                </c:pt>
                <c:pt idx="9">
                  <c:v>99.5</c:v>
                </c:pt>
                <c:pt idx="10">
                  <c:v>99.8</c:v>
                </c:pt>
                <c:pt idx="11" formatCode="0.00">
                  <c:v>99.85</c:v>
                </c:pt>
                <c:pt idx="12" formatCode="0.00">
                  <c:v>99.95</c:v>
                </c:pt>
                <c:pt idx="13" formatCode="0">
                  <c:v>100</c:v>
                </c:pt>
              </c:numCache>
            </c:numRef>
          </c:val>
          <c:extLst>
            <c:ext xmlns:c16="http://schemas.microsoft.com/office/drawing/2014/chart" uri="{C3380CC4-5D6E-409C-BE32-E72D297353CC}">
              <c16:uniqueId val="{00000001-B18E-4282-9268-90C3EA966950}"/>
            </c:ext>
          </c:extLst>
        </c:ser>
        <c:dLbls>
          <c:dLblPos val="outEnd"/>
          <c:showLegendKey val="0"/>
          <c:showVal val="1"/>
          <c:showCatName val="0"/>
          <c:showSerName val="0"/>
          <c:showPercent val="0"/>
          <c:showBubbleSize val="0"/>
        </c:dLbls>
        <c:gapWidth val="169"/>
        <c:axId val="464994760"/>
        <c:axId val="464995416"/>
      </c:barChart>
      <c:catAx>
        <c:axId val="4649947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err="1" smtClean="0">
                    <a:latin typeface="+mn-lt"/>
                    <a:cs typeface="Sukhumvit Set" panose="02000506000000020004" pitchFamily="2" charset="-34"/>
                  </a:rPr>
                  <a:t>Methodes</a:t>
                </a:r>
                <a:endParaRPr lang="en-US" sz="1800" b="1" dirty="0">
                  <a:latin typeface="+mn-lt"/>
                  <a:cs typeface="Sukhumvit Set" panose="02000506000000020004" pitchFamily="2" charset="-34"/>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995416"/>
        <c:crosses val="autoZero"/>
        <c:auto val="1"/>
        <c:lblAlgn val="ctr"/>
        <c:lblOffset val="100"/>
        <c:noMultiLvlLbl val="0"/>
      </c:catAx>
      <c:valAx>
        <c:axId val="464995416"/>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Sukhumvit Set" panose="02000506000000020004" pitchFamily="2" charset="-34"/>
                    <a:ea typeface="+mn-ea"/>
                    <a:cs typeface="Sukhumvit Set" panose="02000506000000020004" pitchFamily="2" charset="-34"/>
                  </a:defRPr>
                </a:pPr>
                <a:r>
                  <a:rPr lang="fr-CA" sz="1800" b="0" i="0" baseline="0" dirty="0" smtClean="0">
                    <a:effectLst/>
                    <a:latin typeface="+mn-lt"/>
                  </a:rPr>
                  <a:t>% d'efficacité des méthodes de contraception</a:t>
                </a:r>
                <a:r>
                  <a:rPr lang="en-US" sz="1800" baseline="0" dirty="0" smtClean="0">
                    <a:latin typeface="+mn-lt"/>
                    <a:cs typeface="Sukhumvit Set" panose="02000506000000020004" pitchFamily="2" charset="-34"/>
                  </a:rPr>
                  <a:t> </a:t>
                </a:r>
                <a:endParaRPr lang="en-US" sz="1800" dirty="0">
                  <a:latin typeface="+mn-lt"/>
                  <a:cs typeface="Sukhumvit Set" panose="02000506000000020004" pitchFamily="2" charset="-34"/>
                </a:endParaRPr>
              </a:p>
            </c:rich>
          </c:tx>
          <c:layout>
            <c:manualLayout>
              <c:xMode val="edge"/>
              <c:yMode val="edge"/>
              <c:x val="0.21111192231875595"/>
              <c:y val="0.8585344473217724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994760"/>
        <c:crosses val="autoZero"/>
        <c:crossBetween val="between"/>
        <c:majorUnit val="10"/>
      </c:valAx>
      <c:spPr>
        <a:noFill/>
        <a:ln>
          <a:noFill/>
        </a:ln>
        <a:effectLst/>
      </c:spPr>
    </c:plotArea>
    <c:legend>
      <c:legendPos val="b"/>
      <c:layout>
        <c:manualLayout>
          <c:xMode val="edge"/>
          <c:yMode val="edge"/>
          <c:x val="0.3199098141497736"/>
          <c:y val="0.92605750757529293"/>
          <c:w val="0.35953966420672151"/>
          <c:h val="3.14981205977344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Sukhumvit Set" panose="02000506000000020004" pitchFamily="2" charset="-34"/>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Data!$B$30</c:f>
              <c:strCache>
                <c:ptCount val="1"/>
                <c:pt idx="0">
                  <c:v>Typical Use % Effectiveness</c:v>
                </c:pt>
              </c:strCache>
            </c:strRef>
          </c:tx>
          <c:spPr>
            <a:solidFill>
              <a:srgbClr val="16AD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Data!$A$31:$A$40</c:f>
              <c:strCache>
                <c:ptCount val="10"/>
                <c:pt idx="0">
                  <c:v>Chance </c:v>
                </c:pt>
                <c:pt idx="1">
                  <c:v>Withdrawal</c:v>
                </c:pt>
                <c:pt idx="2">
                  <c:v>Vaginal Condom </c:v>
                </c:pt>
                <c:pt idx="3">
                  <c:v>Condom </c:v>
                </c:pt>
                <c:pt idx="4">
                  <c:v>Pill/Patch/Ring</c:v>
                </c:pt>
                <c:pt idx="5">
                  <c:v>Injection</c:v>
                </c:pt>
                <c:pt idx="6">
                  <c:v>IUD - Copper</c:v>
                </c:pt>
                <c:pt idx="7">
                  <c:v>IUD - Hormonal</c:v>
                </c:pt>
                <c:pt idx="8">
                  <c:v>Implant </c:v>
                </c:pt>
                <c:pt idx="9">
                  <c:v>Abstinence</c:v>
                </c:pt>
              </c:strCache>
            </c:strRef>
          </c:cat>
          <c:val>
            <c:numRef>
              <c:f>Data!$B$31:$B$40</c:f>
              <c:numCache>
                <c:formatCode>0.0</c:formatCode>
                <c:ptCount val="10"/>
                <c:pt idx="0">
                  <c:v>15</c:v>
                </c:pt>
                <c:pt idx="1">
                  <c:v>78</c:v>
                </c:pt>
                <c:pt idx="2">
                  <c:v>79</c:v>
                </c:pt>
                <c:pt idx="3">
                  <c:v>82</c:v>
                </c:pt>
                <c:pt idx="4">
                  <c:v>91</c:v>
                </c:pt>
                <c:pt idx="5">
                  <c:v>94</c:v>
                </c:pt>
                <c:pt idx="6">
                  <c:v>99.2</c:v>
                </c:pt>
                <c:pt idx="7">
                  <c:v>99.8</c:v>
                </c:pt>
                <c:pt idx="8" formatCode="0.00">
                  <c:v>99.95</c:v>
                </c:pt>
                <c:pt idx="9" formatCode="0">
                  <c:v>100</c:v>
                </c:pt>
              </c:numCache>
            </c:numRef>
          </c:val>
          <c:extLst>
            <c:ext xmlns:c16="http://schemas.microsoft.com/office/drawing/2014/chart" uri="{C3380CC4-5D6E-409C-BE32-E72D297353CC}">
              <c16:uniqueId val="{00000000-9889-4674-9F73-B1E8A2998480}"/>
            </c:ext>
          </c:extLst>
        </c:ser>
        <c:dLbls>
          <c:showLegendKey val="0"/>
          <c:showVal val="0"/>
          <c:showCatName val="0"/>
          <c:showSerName val="0"/>
          <c:showPercent val="0"/>
          <c:showBubbleSize val="0"/>
        </c:dLbls>
        <c:gapWidth val="182"/>
        <c:axId val="350202880"/>
        <c:axId val="350203208"/>
      </c:barChart>
      <c:catAx>
        <c:axId val="350202880"/>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Sukhumvit Set" panose="02000506000000020004" pitchFamily="2" charset="-34"/>
                  </a:defRPr>
                </a:pPr>
                <a:r>
                  <a:rPr lang="en-US" sz="1800" b="1" dirty="0" err="1" smtClean="0">
                    <a:latin typeface="+mn-lt"/>
                    <a:cs typeface="Sukhumvit Set" panose="02000506000000020004" pitchFamily="2" charset="-34"/>
                  </a:rPr>
                  <a:t>Methodes</a:t>
                </a:r>
                <a:endParaRPr lang="en-US" sz="1800" b="1" dirty="0">
                  <a:latin typeface="+mn-lt"/>
                  <a:cs typeface="Sukhumvit Set" panose="02000506000000020004" pitchFamily="2" charset="-34"/>
                </a:endParaRP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Sukhumvit Set" panose="02000506000000020004" pitchFamily="2" charset="-34"/>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03208"/>
        <c:crosses val="autoZero"/>
        <c:auto val="1"/>
        <c:lblAlgn val="ctr"/>
        <c:lblOffset val="100"/>
        <c:noMultiLvlLbl val="0"/>
      </c:catAx>
      <c:valAx>
        <c:axId val="350203208"/>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r>
                  <a:rPr lang="fr-CA" sz="1800" b="0" i="0" u="none" strike="noStrike" baseline="0" dirty="0" smtClean="0">
                    <a:effectLst/>
                  </a:rPr>
                  <a:t>% d'efficacité </a:t>
                </a:r>
                <a:r>
                  <a:rPr lang="en-US" sz="1800" b="1" i="0" u="none" strike="noStrike" baseline="0" dirty="0" smtClean="0">
                    <a:effectLst/>
                  </a:rPr>
                  <a:t> </a:t>
                </a:r>
                <a:endParaRPr lang="en-US" sz="1800" b="1" dirty="0">
                  <a:latin typeface="Sukhumvit Set" panose="02000506000000020004" pitchFamily="2" charset="-34"/>
                  <a:cs typeface="Sukhumvit Set" panose="02000506000000020004" pitchFamily="2" charset="-34"/>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202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F47F1-70B3-4836-9B58-6E0107EA6FB1}" type="datetimeFigureOut">
              <a:rPr lang="en-US" smtClean="0"/>
              <a:t>2/9/2022</a:t>
            </a:fld>
            <a:endParaRPr lang="fr-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E1B6A-4431-4231-B5A8-6A8C9B8B634C}" type="slidenum">
              <a:rPr lang="en-US" smtClean="0"/>
              <a:t>‹#›</a:t>
            </a:fld>
            <a:endParaRPr lang="fr-CA"/>
          </a:p>
        </p:txBody>
      </p:sp>
    </p:spTree>
    <p:extLst>
      <p:ext uri="{BB962C8B-B14F-4D97-AF65-F5344CB8AC3E}">
        <p14:creationId xmlns:p14="http://schemas.microsoft.com/office/powerpoint/2010/main" val="130629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chingsexualhealth.ca/teachers/resource/birth-control-effectiveness-graph/"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teachingsexualhealth.ca/teachers/resource/birth-control-health-information-shee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Les plans de leçons utilisent les termes « mâle » et « femelle » pour parler du sexe biologique (assigné à la naissance), par exemple quand on parle d’anatomie reproductive. </a:t>
            </a:r>
          </a:p>
          <a:p>
            <a:r>
              <a:rPr lang="fr-CA" noProof="0" dirty="0" smtClean="0"/>
              <a:t> </a:t>
            </a:r>
          </a:p>
          <a:p>
            <a:r>
              <a:rPr lang="fr-CA" noProof="0" dirty="0" smtClean="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endParaRPr lang="fr-CA" noProof="0" dirty="0"/>
          </a:p>
        </p:txBody>
      </p:sp>
      <p:sp>
        <p:nvSpPr>
          <p:cNvPr id="4" name="Slide Number Placeholder 3"/>
          <p:cNvSpPr>
            <a:spLocks noGrp="1"/>
          </p:cNvSpPr>
          <p:nvPr>
            <p:ph type="sldNum" sz="quarter" idx="10"/>
          </p:nvPr>
        </p:nvSpPr>
        <p:spPr/>
        <p:txBody>
          <a:bodyPr/>
          <a:lstStyle/>
          <a:p>
            <a:fld id="{9D5E1B6A-4431-4231-B5A8-6A8C9B8B634C}" type="slidenum">
              <a:rPr lang="en-US" smtClean="0"/>
              <a:t>1</a:t>
            </a:fld>
            <a:endParaRPr lang="fr-CA"/>
          </a:p>
        </p:txBody>
      </p:sp>
    </p:spTree>
    <p:extLst>
      <p:ext uri="{BB962C8B-B14F-4D97-AF65-F5344CB8AC3E}">
        <p14:creationId xmlns:p14="http://schemas.microsoft.com/office/powerpoint/2010/main" val="25655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fr-CA" sz="1200" kern="1200" dirty="0" smtClean="0">
                <a:solidFill>
                  <a:schemeClr val="tx1"/>
                </a:solidFill>
                <a:effectLst/>
                <a:latin typeface="+mn-lt"/>
                <a:ea typeface="+mn-ea"/>
                <a:cs typeface="+mn-cs"/>
              </a:rPr>
              <a:t>Certaines méthodes de contraception ont un taux d’efficacité beaucoup plus élevé avec des « conditions parfaites d’utilisation ». Pour une comparaison de la différence du taux d’efficacité entre des conditions d’utilisation normales et parfaites, consultez le </a:t>
            </a:r>
            <a:r>
              <a:rPr lang="fr-CA" sz="1200" u="sng" kern="1200" dirty="0" smtClean="0">
                <a:solidFill>
                  <a:schemeClr val="tx1"/>
                </a:solidFill>
                <a:effectLst/>
                <a:latin typeface="+mn-lt"/>
                <a:ea typeface="+mn-ea"/>
                <a:cs typeface="+mn-cs"/>
                <a:hlinkClick r:id="rId3"/>
              </a:rPr>
              <a:t>Tableau sur l’efficacité des méthodes de contraception</a:t>
            </a:r>
            <a:r>
              <a:rPr lang="fr-CA" sz="1200" kern="1200" dirty="0" smtClean="0">
                <a:solidFill>
                  <a:schemeClr val="tx1"/>
                </a:solidFill>
                <a:effectLst/>
                <a:latin typeface="+mn-lt"/>
                <a:ea typeface="+mn-ea"/>
                <a:cs typeface="+mn-cs"/>
              </a:rPr>
              <a:t>. </a:t>
            </a:r>
            <a:br>
              <a:rPr lang="fr-CA" sz="1200" kern="1200" dirty="0" smtClean="0">
                <a:solidFill>
                  <a:schemeClr val="tx1"/>
                </a:solidFill>
                <a:effectLst/>
                <a:latin typeface="+mn-lt"/>
                <a:ea typeface="+mn-ea"/>
                <a:cs typeface="+mn-cs"/>
              </a:rPr>
            </a:b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taux d’efficacité des méthodes de contraception d’urgence dépend du type de contraception choisi et de la rapidité avec laquelle on les utilise après la relation sexuelle non protégée. Pour obtenir de plus amples renseignements, veuillez consulter la </a:t>
            </a:r>
            <a:r>
              <a:rPr lang="fr-CA" sz="1200" u="sng" kern="1200" dirty="0" smtClean="0">
                <a:solidFill>
                  <a:schemeClr val="tx1"/>
                </a:solidFill>
                <a:effectLst/>
                <a:latin typeface="+mn-lt"/>
                <a:ea typeface="+mn-ea"/>
                <a:cs typeface="+mn-cs"/>
                <a:hlinkClick r:id="rId4"/>
              </a:rPr>
              <a:t>fiche d’information de santé</a:t>
            </a:r>
            <a:r>
              <a:rPr lang="fr-CA" sz="1200" kern="1200" dirty="0" smtClean="0">
                <a:solidFill>
                  <a:schemeClr val="tx1"/>
                </a:solidFill>
                <a:effectLst/>
                <a:latin typeface="+mn-lt"/>
                <a:ea typeface="+mn-ea"/>
                <a:cs typeface="+mn-cs"/>
              </a:rPr>
              <a:t> (en anglais seulement) sur la contraception d’urgence.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E1B6A-4431-4231-B5A8-6A8C9B8B634C}" type="slidenum">
              <a:rPr lang="en-US" smtClean="0"/>
              <a:t>2</a:t>
            </a:fld>
            <a:endParaRPr lang="en-US"/>
          </a:p>
        </p:txBody>
      </p:sp>
    </p:spTree>
    <p:extLst>
      <p:ext uri="{BB962C8B-B14F-4D97-AF65-F5344CB8AC3E}">
        <p14:creationId xmlns:p14="http://schemas.microsoft.com/office/powerpoint/2010/main" val="32929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 taux d’efficacité </a:t>
            </a:r>
            <a:r>
              <a:rPr lang="en-US" b="1" dirty="0" smtClean="0"/>
              <a:t>avec des conditions normales d’utilisation</a:t>
            </a:r>
            <a:r>
              <a:rPr dirty="0" smtClean="0"/>
              <a:t> réfère à l’efficacité de chaque méthode de contraception pour prévenir les grossesses quand on l’utilise normalement, y compris de façon incorrecte ou irrégulière.</a:t>
            </a:r>
            <a:r>
              <a:t/>
            </a:r>
            <a:br/>
            <a:endParaRPr lang="fr-CA" dirty="0" smtClean="0"/>
          </a:p>
          <a:p>
            <a:r>
              <a:rPr dirty="0" smtClean="0"/>
              <a:t>Le taux d’efficacité </a:t>
            </a:r>
            <a:r>
              <a:rPr lang="en-US" b="1" dirty="0" smtClean="0"/>
              <a:t>avec des conditions parfaites d’utilisation</a:t>
            </a:r>
            <a:r>
              <a:rPr dirty="0" smtClean="0"/>
              <a:t> réfère à l’efficacité de chaque méthode de contraception pour prévenir les grossesses quand l’utilisateur suit les instructions à la lettre en tout temps.  </a:t>
            </a:r>
            <a:r>
              <a:t/>
            </a:r>
            <a:br/>
            <a:endParaRPr lang="fr-CA" dirty="0" smtClean="0"/>
          </a:p>
          <a:p>
            <a:r>
              <a:rPr dirty="0" smtClean="0"/>
              <a:t>Les </a:t>
            </a:r>
            <a:r>
              <a:rPr lang="en-US" b="1" dirty="0" smtClean="0"/>
              <a:t>méthodes basées sur la connaissance de la fécondité</a:t>
            </a:r>
            <a:r>
              <a:rPr dirty="0" smtClean="0"/>
              <a:t> aident les gens à comprendre comment prévenir une grossesse en n’ayant pas de relations sexuelles pendant leurs périodes fertiles. Il existe de nombreuses méthodes, y compris la méthode Ogino-Knauss (calendrier), la méthode de la température, la méthode de la glaire cervicale et la méthode sympto-thermique. Ces méthodes comprennent toutes une forme ou une autre de suivi du cycle menstruel ou de la température corporelle ou encore l’observation des changements du mucus cervical pour aider une personne à déterminer quels jours elle risque le plus de tomber enceinte.   Les méthodes basées sur la connaissance de la fécondité nécessitent beaucoup d’entraînement pour savoir comment les utiliser de façon cohérente et peuvent poser des difficultés, car le cycle menstruel n’est pas toujours régulier. </a:t>
            </a:r>
            <a:r>
              <a:t/>
            </a:r>
            <a:br/>
            <a:endParaRPr lang="fr-CA" dirty="0" smtClean="0"/>
          </a:p>
          <a:p>
            <a:r>
              <a:rPr dirty="0" smtClean="0"/>
              <a:t>Les </a:t>
            </a:r>
            <a:r>
              <a:rPr lang="en-US" b="1" dirty="0" smtClean="0"/>
              <a:t>spermicides vaginaux</a:t>
            </a:r>
            <a:r>
              <a:rPr dirty="0" smtClean="0"/>
              <a:t> comprennent les préservatifs féminins, mousses, gels, crèmes et suppositoires vaginaux.</a:t>
            </a:r>
          </a:p>
        </p:txBody>
      </p:sp>
      <p:sp>
        <p:nvSpPr>
          <p:cNvPr id="4" name="Slide Number Placeholder 3"/>
          <p:cNvSpPr>
            <a:spLocks noGrp="1"/>
          </p:cNvSpPr>
          <p:nvPr>
            <p:ph type="sldNum" sz="quarter" idx="10"/>
          </p:nvPr>
        </p:nvSpPr>
        <p:spPr/>
        <p:txBody>
          <a:bodyPr/>
          <a:lstStyle/>
          <a:p>
            <a:fld id="{9D5E1B6A-4431-4231-B5A8-6A8C9B8B634C}" type="slidenum">
              <a:rPr lang="en-US" smtClean="0"/>
              <a:t>3</a:t>
            </a:fld>
            <a:endParaRPr lang="fr-CA"/>
          </a:p>
        </p:txBody>
      </p:sp>
    </p:spTree>
    <p:extLst>
      <p:ext uri="{BB962C8B-B14F-4D97-AF65-F5344CB8AC3E}">
        <p14:creationId xmlns:p14="http://schemas.microsoft.com/office/powerpoint/2010/main" val="400829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 taux d’efficacité </a:t>
            </a:r>
            <a:r>
              <a:rPr lang="en-US" b="1" dirty="0" smtClean="0"/>
              <a:t>avec des conditions normales d’utilisation</a:t>
            </a:r>
            <a:r>
              <a:rPr dirty="0" smtClean="0"/>
              <a:t> réfère à l’efficacité de chaque méthode de contraception pour prévenir les grossesses quand on l’utilise normalement, y compris de façon incorrecte ou irrégulière.</a:t>
            </a:r>
            <a:r>
              <a:rPr dirty="0"/>
              <a:t/>
            </a:r>
            <a:br>
              <a:rPr dirty="0"/>
            </a:br>
            <a:endParaRPr lang="fr-CA" dirty="0" smtClean="0"/>
          </a:p>
          <a:p>
            <a:r>
              <a:rPr dirty="0" smtClean="0"/>
              <a:t>Le taux d’efficacité </a:t>
            </a:r>
            <a:r>
              <a:rPr lang="en-US" b="1" dirty="0" smtClean="0"/>
              <a:t>avec des conditions parfaites d’utilisation</a:t>
            </a:r>
            <a:r>
              <a:rPr dirty="0" smtClean="0"/>
              <a:t> réfère à l’efficacité de chaque méthode de contraception pour prévenir les grossesses quand l’utilisateur suit les instructions à la lettre en tout temps.  </a:t>
            </a:r>
            <a:r>
              <a:rPr dirty="0"/>
              <a:t/>
            </a:r>
            <a:br>
              <a:rPr dirty="0"/>
            </a:br>
            <a:endParaRPr lang="fr-CA" dirty="0" smtClean="0"/>
          </a:p>
          <a:p>
            <a:r>
              <a:rPr dirty="0"/>
              <a:t/>
            </a:r>
            <a:br>
              <a:rPr dirty="0"/>
            </a:br>
            <a:endParaRPr lang="fr-CA" dirty="0" smtClean="0"/>
          </a:p>
        </p:txBody>
      </p:sp>
      <p:sp>
        <p:nvSpPr>
          <p:cNvPr id="4" name="Slide Number Placeholder 3"/>
          <p:cNvSpPr>
            <a:spLocks noGrp="1"/>
          </p:cNvSpPr>
          <p:nvPr>
            <p:ph type="sldNum" sz="quarter" idx="10"/>
          </p:nvPr>
        </p:nvSpPr>
        <p:spPr/>
        <p:txBody>
          <a:bodyPr/>
          <a:lstStyle/>
          <a:p>
            <a:fld id="{9D5E1B6A-4431-4231-B5A8-6A8C9B8B634C}" type="slidenum">
              <a:rPr lang="en-US" smtClean="0"/>
              <a:t>4</a:t>
            </a:fld>
            <a:endParaRPr lang="fr-CA"/>
          </a:p>
        </p:txBody>
      </p:sp>
    </p:spTree>
    <p:extLst>
      <p:ext uri="{BB962C8B-B14F-4D97-AF65-F5344CB8AC3E}">
        <p14:creationId xmlns:p14="http://schemas.microsoft.com/office/powerpoint/2010/main" val="27508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dirty="0" smtClean="0"/>
              <a:t>Il s’agit d’une bonne présentation pour permettre aux élèves de mieux comprendre la relation entre les appareils génitaux et le reste du corps. Montrez cette diapositive et discutez de la différence entre </a:t>
            </a:r>
            <a:r>
              <a:rPr lang="fr-FR" b="1" baseline="0" dirty="0" smtClean="0"/>
              <a:t>interne</a:t>
            </a:r>
            <a:r>
              <a:rPr lang="fr-FR" dirty="0" smtClean="0"/>
              <a:t> et </a:t>
            </a:r>
            <a:r>
              <a:rPr lang="fr-FR" b="1" baseline="0" dirty="0" smtClean="0"/>
              <a:t>externe</a:t>
            </a:r>
            <a:r>
              <a:rPr lang="fr-FR" dirty="0" smtClean="0"/>
              <a:t>.</a:t>
            </a:r>
            <a:r>
              <a:rPr lang="fr-FR" b="1" baseline="0" dirty="0" smtClean="0"/>
              <a:t> </a:t>
            </a:r>
            <a:r>
              <a:rPr lang="fr-FR" b="0" baseline="0" dirty="0" smtClean="0"/>
              <a:t>Puis, expliquez la différence entre les </a:t>
            </a:r>
            <a:r>
              <a:rPr lang="fr-FR" b="1" baseline="0" dirty="0" smtClean="0"/>
              <a:t>vues de face</a:t>
            </a:r>
            <a:r>
              <a:rPr lang="fr-FR" b="0" baseline="0" dirty="0" smtClean="0"/>
              <a:t> et les </a:t>
            </a:r>
            <a:r>
              <a:rPr lang="fr-FR" b="1" baseline="0" dirty="0" smtClean="0"/>
              <a:t>vues latérales</a:t>
            </a:r>
            <a:r>
              <a:rPr lang="fr-FR" b="0" baseline="0" dirty="0" smtClean="0"/>
              <a:t> du corps. L’appareil génital femelle est principalement montré à l’aide d’une vue de face tandis que l’appareil génital mâle est principalement montré à l’aide d’une vue latérale. </a:t>
            </a:r>
            <a:endParaRPr lang="fr-FR" b="0" dirty="0" smtClean="0"/>
          </a:p>
          <a:p>
            <a:endParaRPr lang="fr-FR" dirty="0" smtClean="0"/>
          </a:p>
          <a:p>
            <a:r>
              <a:rPr lang="fr-FR" dirty="0" smtClean="0"/>
              <a:t>Les plans de leçons utilisent les termes « mâle » et « femelle » pour parler du sexe biologique (assigné à la naissance), par exemple quand on parle d’anatomie reproductive.  </a:t>
            </a:r>
          </a:p>
          <a:p>
            <a:r>
              <a:rPr lang="fr-FR" dirty="0" smtClean="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p>
        </p:txBody>
      </p:sp>
      <p:sp>
        <p:nvSpPr>
          <p:cNvPr id="4" name="Slide Number Placeholder 3"/>
          <p:cNvSpPr>
            <a:spLocks noGrp="1"/>
          </p:cNvSpPr>
          <p:nvPr>
            <p:ph type="sldNum" sz="quarter" idx="10"/>
          </p:nvPr>
        </p:nvSpPr>
        <p:spPr/>
        <p:txBody>
          <a:bodyPr/>
          <a:lstStyle/>
          <a:p>
            <a:fld id="{9D5E1B6A-4431-4231-B5A8-6A8C9B8B634C}" type="slidenum">
              <a:rPr lang="en-US" smtClean="0"/>
              <a:t>5</a:t>
            </a:fld>
            <a:endParaRPr lang="en-US"/>
          </a:p>
        </p:txBody>
      </p:sp>
    </p:spTree>
    <p:extLst>
      <p:ext uri="{BB962C8B-B14F-4D97-AF65-F5344CB8AC3E}">
        <p14:creationId xmlns:p14="http://schemas.microsoft.com/office/powerpoint/2010/main" val="112377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noProof="0" dirty="0" smtClean="0">
                <a:solidFill>
                  <a:schemeClr val="tx1"/>
                </a:solidFill>
                <a:effectLst/>
                <a:latin typeface="+mn-lt"/>
              </a:rPr>
              <a:t>Pour aider les élèves à comprendre le corps et la diversité génitale, il faut se rappeler que les parties génitales des gens ne se ressemblent pas toutes ou ne ressemblent pas nécessairement à ce qui est illustré dans les schémas et les images. Il est normal de constater une différence de forme et de taille.</a:t>
            </a:r>
            <a:endParaRPr lang="fr-CA"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E1B6A-4431-4231-B5A8-6A8C9B8B634C}" type="slidenum">
              <a:rPr lang="en-US" smtClean="0"/>
              <a:t>7</a:t>
            </a:fld>
            <a:endParaRPr lang="fr-CA"/>
          </a:p>
        </p:txBody>
      </p:sp>
    </p:spTree>
    <p:extLst>
      <p:ext uri="{BB962C8B-B14F-4D97-AF65-F5344CB8AC3E}">
        <p14:creationId xmlns:p14="http://schemas.microsoft.com/office/powerpoint/2010/main" val="300733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73706B-C8FF-4407-A3AF-B36D2C894FF3}"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eachingsexualhealth.ca/teachers/grade/grade-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smtClean="0"/>
              <a:t>8</a:t>
            </a:r>
            <a:r>
              <a:rPr lang="fr-CA" baseline="30000" dirty="0" smtClean="0"/>
              <a:t>e</a:t>
            </a:r>
            <a:r>
              <a:rPr lang="fr-CA" dirty="0" smtClean="0"/>
              <a:t> année</a:t>
            </a:r>
            <a:endParaRPr lang="fr-CA" dirty="0"/>
          </a:p>
        </p:txBody>
      </p:sp>
      <p:sp>
        <p:nvSpPr>
          <p:cNvPr id="3" name="Subtitle 2"/>
          <p:cNvSpPr>
            <a:spLocks noGrp="1"/>
          </p:cNvSpPr>
          <p:nvPr>
            <p:ph type="subTitle" idx="1"/>
          </p:nvPr>
        </p:nvSpPr>
        <p:spPr/>
        <p:txBody>
          <a:bodyPr/>
          <a:lstStyle/>
          <a:p>
            <a:endParaRPr lang="fr-CA" dirty="0"/>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Fécondation</a:t>
            </a:r>
            <a:endParaRPr lang="en-US" dirty="0"/>
          </a:p>
        </p:txBody>
      </p:sp>
      <p:pic>
        <p:nvPicPr>
          <p:cNvPr id="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21059"/>
            <a:ext cx="5086350" cy="3657600"/>
          </a:xfrm>
          <a:prstGeom prst="rect">
            <a:avLst/>
          </a:prstGeom>
          <a:noFill/>
          <a:ln>
            <a:noFill/>
          </a:ln>
        </p:spPr>
      </p:pic>
    </p:spTree>
    <p:extLst>
      <p:ext uri="{BB962C8B-B14F-4D97-AF65-F5344CB8AC3E}">
        <p14:creationId xmlns:p14="http://schemas.microsoft.com/office/powerpoint/2010/main" val="373291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Nidation</a:t>
            </a:r>
            <a:endParaRPr lang="en-US" dirty="0"/>
          </a:p>
        </p:txBody>
      </p:sp>
      <p:pic>
        <p:nvPicPr>
          <p:cNvPr id="4"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872" y="1343254"/>
            <a:ext cx="5110283" cy="3840478"/>
          </a:xfrm>
          <a:prstGeom prst="rect">
            <a:avLst/>
          </a:prstGeom>
          <a:noFill/>
          <a:ln>
            <a:noFill/>
          </a:ln>
        </p:spPr>
      </p:pic>
    </p:spTree>
    <p:extLst>
      <p:ext uri="{BB962C8B-B14F-4D97-AF65-F5344CB8AC3E}">
        <p14:creationId xmlns:p14="http://schemas.microsoft.com/office/powerpoint/2010/main" val="231746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Production de </a:t>
            </a:r>
            <a:r>
              <a:rPr lang="en-US" dirty="0" err="1"/>
              <a:t>spermatozoïdes</a:t>
            </a:r>
            <a:endParaRPr lang="en-US"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100" y="1420008"/>
            <a:ext cx="4830862" cy="3840480"/>
          </a:xfrm>
          <a:prstGeom prst="rect">
            <a:avLst/>
          </a:prstGeom>
          <a:noFill/>
          <a:ln>
            <a:noFill/>
          </a:ln>
        </p:spPr>
      </p:pic>
    </p:spTree>
    <p:extLst>
      <p:ext uri="{BB962C8B-B14F-4D97-AF65-F5344CB8AC3E}">
        <p14:creationId xmlns:p14="http://schemas.microsoft.com/office/powerpoint/2010/main" val="56060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Types de mauvais traitements</a:t>
            </a:r>
            <a:endParaRPr lang="fr-CA" dirty="0"/>
          </a:p>
        </p:txBody>
      </p:sp>
      <p:sp>
        <p:nvSpPr>
          <p:cNvPr id="3" name="Content Placeholder 2"/>
          <p:cNvSpPr>
            <a:spLocks noGrp="1"/>
          </p:cNvSpPr>
          <p:nvPr>
            <p:ph idx="1"/>
          </p:nvPr>
        </p:nvSpPr>
        <p:spPr/>
        <p:txBody>
          <a:bodyPr/>
          <a:lstStyle/>
          <a:p>
            <a:pPr marL="0" indent="0">
              <a:buNone/>
            </a:pPr>
            <a:r>
              <a:rPr lang="fr-CA" dirty="0" smtClean="0"/>
              <a:t>Violence physique</a:t>
            </a:r>
          </a:p>
          <a:p>
            <a:pPr marL="0" indent="0">
              <a:buNone/>
            </a:pPr>
            <a:r>
              <a:rPr lang="fr-CA" dirty="0" smtClean="0"/>
              <a:t>Violence émotionnelle</a:t>
            </a:r>
          </a:p>
          <a:p>
            <a:pPr marL="0" indent="0">
              <a:buNone/>
            </a:pPr>
            <a:r>
              <a:rPr lang="fr-CA" dirty="0" smtClean="0"/>
              <a:t>Violence sexuelle </a:t>
            </a:r>
          </a:p>
          <a:p>
            <a:pPr marL="0" indent="0">
              <a:buNone/>
            </a:pPr>
            <a:r>
              <a:rPr lang="fr-CA" dirty="0" smtClean="0"/>
              <a:t>Négligence </a:t>
            </a:r>
          </a:p>
          <a:p>
            <a:pPr marL="0" indent="0">
              <a:buNone/>
            </a:pPr>
            <a:endParaRPr lang="fr-CA" dirty="0"/>
          </a:p>
        </p:txBody>
      </p:sp>
    </p:spTree>
    <p:extLst>
      <p:ext uri="{BB962C8B-B14F-4D97-AF65-F5344CB8AC3E}">
        <p14:creationId xmlns:p14="http://schemas.microsoft.com/office/powerpoint/2010/main" val="337673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Cycle des mauvais traitements</a:t>
            </a:r>
            <a:endParaRPr lang="fr-CA"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663664" y="1054250"/>
            <a:ext cx="5816672" cy="4857348"/>
          </a:xfrm>
        </p:spPr>
      </p:pic>
    </p:spTree>
    <p:extLst>
      <p:ext uri="{BB962C8B-B14F-4D97-AF65-F5344CB8AC3E}">
        <p14:creationId xmlns:p14="http://schemas.microsoft.com/office/powerpoint/2010/main" val="33154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71787"/>
          </a:xfrm>
        </p:spPr>
        <p:txBody>
          <a:bodyPr>
            <a:normAutofit/>
          </a:bodyPr>
          <a:lstStyle/>
          <a:p>
            <a:r>
              <a:rPr lang="fr-CA" sz="2800" dirty="0" smtClean="0"/>
              <a:t>Conséquences des abus pour les victimes </a:t>
            </a:r>
            <a:endParaRPr lang="fr-CA" sz="2800" dirty="0"/>
          </a:p>
        </p:txBody>
      </p:sp>
      <p:sp>
        <p:nvSpPr>
          <p:cNvPr id="3" name="Content Placeholder 2"/>
          <p:cNvSpPr>
            <a:spLocks noGrp="1"/>
          </p:cNvSpPr>
          <p:nvPr>
            <p:ph idx="1"/>
          </p:nvPr>
        </p:nvSpPr>
        <p:spPr>
          <a:xfrm>
            <a:off x="628650" y="1556684"/>
            <a:ext cx="7886700" cy="4351338"/>
          </a:xfrm>
        </p:spPr>
        <p:txBody>
          <a:bodyPr>
            <a:normAutofit fontScale="70000" lnSpcReduction="20000"/>
          </a:bodyPr>
          <a:lstStyle/>
          <a:p>
            <a:pPr marL="0" indent="0">
              <a:buNone/>
            </a:pPr>
            <a:r>
              <a:rPr lang="fr-CA" dirty="0" smtClean="0"/>
              <a:t>Être victime d’abus peut avoir des répercussions immédiates et futures sur une personne. </a:t>
            </a:r>
          </a:p>
          <a:p>
            <a:pPr marL="0" indent="0">
              <a:buNone/>
            </a:pPr>
            <a:r>
              <a:rPr lang="fr-CA" dirty="0" smtClean="0"/>
              <a:t>Ces répercussions peuvent notamment comprendre : </a:t>
            </a:r>
          </a:p>
          <a:p>
            <a:pPr lvl="1">
              <a:lnSpc>
                <a:spcPct val="120000"/>
              </a:lnSpc>
            </a:pPr>
            <a:r>
              <a:rPr lang="fr-CA" dirty="0" smtClean="0"/>
              <a:t>Perturbation du développement du cerveau</a:t>
            </a:r>
          </a:p>
          <a:p>
            <a:pPr lvl="1">
              <a:lnSpc>
                <a:spcPct val="120000"/>
              </a:lnSpc>
            </a:pPr>
            <a:r>
              <a:rPr lang="fr-CA" dirty="0" smtClean="0"/>
              <a:t>Perturbation de la faculté d’apprentissage et des aptitudes sociales et émotionnelles</a:t>
            </a:r>
          </a:p>
          <a:p>
            <a:pPr lvl="1">
              <a:lnSpc>
                <a:spcPct val="120000"/>
              </a:lnSpc>
            </a:pPr>
            <a:r>
              <a:rPr lang="fr-CA" dirty="0" smtClean="0"/>
              <a:t>Moins bons résultats à l’école</a:t>
            </a:r>
          </a:p>
          <a:p>
            <a:pPr lvl="1">
              <a:lnSpc>
                <a:spcPct val="120000"/>
              </a:lnSpc>
            </a:pPr>
            <a:r>
              <a:rPr lang="fr-CA" dirty="0" smtClean="0"/>
              <a:t>Moindre développement du langage</a:t>
            </a:r>
          </a:p>
          <a:p>
            <a:pPr lvl="1">
              <a:lnSpc>
                <a:spcPct val="120000"/>
              </a:lnSpc>
            </a:pPr>
            <a:r>
              <a:rPr lang="fr-CA" dirty="0" smtClean="0"/>
              <a:t>Plus grand risque de maladies cardiaques, pulmonaires et hépatiques, d’obésité, de cancer, d’hypertension et de taux élevé de cholestérol</a:t>
            </a:r>
          </a:p>
          <a:p>
            <a:pPr lvl="1">
              <a:lnSpc>
                <a:spcPct val="120000"/>
              </a:lnSpc>
            </a:pPr>
            <a:r>
              <a:rPr lang="fr-CA" dirty="0" smtClean="0"/>
              <a:t>Manque d’estime de soi, anxiété et dépression</a:t>
            </a:r>
          </a:p>
          <a:p>
            <a:pPr lvl="1">
              <a:lnSpc>
                <a:spcPct val="120000"/>
              </a:lnSpc>
            </a:pPr>
            <a:r>
              <a:rPr lang="fr-CA" dirty="0" smtClean="0"/>
              <a:t>Suicide</a:t>
            </a:r>
          </a:p>
          <a:p>
            <a:pPr lvl="1">
              <a:lnSpc>
                <a:spcPct val="120000"/>
              </a:lnSpc>
            </a:pPr>
            <a:r>
              <a:rPr lang="fr-CA" dirty="0" smtClean="0"/>
              <a:t>Tabagisme, alcoolisme et toxicomanie</a:t>
            </a:r>
          </a:p>
          <a:p>
            <a:endParaRPr lang="fr-CA" dirty="0"/>
          </a:p>
        </p:txBody>
      </p:sp>
    </p:spTree>
    <p:extLst>
      <p:ext uri="{BB962C8B-B14F-4D97-AF65-F5344CB8AC3E}">
        <p14:creationId xmlns:p14="http://schemas.microsoft.com/office/powerpoint/2010/main" val="56546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71787"/>
          </a:xfrm>
        </p:spPr>
        <p:txBody>
          <a:bodyPr>
            <a:normAutofit/>
          </a:bodyPr>
          <a:lstStyle/>
          <a:p>
            <a:r>
              <a:rPr lang="fr-CA" sz="2800" dirty="0" smtClean="0"/>
              <a:t>Conséquences des abus pour les abuseurs </a:t>
            </a:r>
            <a:endParaRPr lang="fr-CA" sz="2800" dirty="0"/>
          </a:p>
        </p:txBody>
      </p:sp>
      <p:sp>
        <p:nvSpPr>
          <p:cNvPr id="3" name="Content Placeholder 2"/>
          <p:cNvSpPr>
            <a:spLocks noGrp="1"/>
          </p:cNvSpPr>
          <p:nvPr>
            <p:ph idx="1"/>
          </p:nvPr>
        </p:nvSpPr>
        <p:spPr/>
        <p:txBody>
          <a:bodyPr/>
          <a:lstStyle/>
          <a:p>
            <a:pPr marL="0" indent="0">
              <a:buNone/>
            </a:pPr>
            <a:r>
              <a:rPr lang="fr-CA" dirty="0" smtClean="0"/>
              <a:t>Abuser de quelqu’un pourrait avoir des répercussions et des conséquences sur les plans suivants : </a:t>
            </a:r>
          </a:p>
          <a:p>
            <a:pPr lvl="1"/>
            <a:r>
              <a:rPr lang="fr-CA" dirty="0" smtClean="0"/>
              <a:t>juridique</a:t>
            </a:r>
          </a:p>
          <a:p>
            <a:pPr lvl="1"/>
            <a:r>
              <a:rPr lang="fr-CA" dirty="0" smtClean="0"/>
              <a:t>social </a:t>
            </a:r>
          </a:p>
          <a:p>
            <a:pPr lvl="1"/>
            <a:r>
              <a:rPr lang="fr-CA" dirty="0" smtClean="0"/>
              <a:t>émotif</a:t>
            </a:r>
          </a:p>
        </p:txBody>
      </p:sp>
    </p:spTree>
    <p:extLst>
      <p:ext uri="{BB962C8B-B14F-4D97-AF65-F5344CB8AC3E}">
        <p14:creationId xmlns:p14="http://schemas.microsoft.com/office/powerpoint/2010/main" val="131345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71787"/>
          </a:xfrm>
        </p:spPr>
        <p:txBody>
          <a:bodyPr>
            <a:normAutofit/>
          </a:bodyPr>
          <a:lstStyle/>
          <a:p>
            <a:r>
              <a:rPr lang="fr-CA" sz="2800" dirty="0"/>
              <a:t>Choisir de divulguer les mauvais traitements</a:t>
            </a:r>
          </a:p>
        </p:txBody>
      </p:sp>
      <p:sp>
        <p:nvSpPr>
          <p:cNvPr id="3" name="Content Placeholder 2"/>
          <p:cNvSpPr>
            <a:spLocks noGrp="1"/>
          </p:cNvSpPr>
          <p:nvPr>
            <p:ph idx="1"/>
          </p:nvPr>
        </p:nvSpPr>
        <p:spPr>
          <a:xfrm>
            <a:off x="628650" y="1567442"/>
            <a:ext cx="7886700" cy="4351338"/>
          </a:xfrm>
        </p:spPr>
        <p:txBody>
          <a:bodyPr>
            <a:normAutofit/>
          </a:bodyPr>
          <a:lstStyle/>
          <a:p>
            <a:pPr marL="0" indent="0">
              <a:buNone/>
            </a:pPr>
            <a:r>
              <a:rPr lang="fr-CA" sz="3000" dirty="0"/>
              <a:t>Quand en parler?</a:t>
            </a:r>
            <a:endParaRPr lang="en-CA" sz="3000" dirty="0"/>
          </a:p>
          <a:p>
            <a:pPr lvl="0"/>
            <a:r>
              <a:rPr lang="fr-CA" sz="2600" b="0" dirty="0"/>
              <a:t>Il n’est jamais trop tard pour en parler à quelqu’un. Vous pouvez en parler lorsque vous êtes prêt(e).</a:t>
            </a:r>
            <a:endParaRPr lang="en-CA" sz="2600" b="0" dirty="0"/>
          </a:p>
          <a:p>
            <a:pPr lvl="0"/>
            <a:r>
              <a:rPr lang="fr-CA" sz="2600" b="0" dirty="0"/>
              <a:t>N’oubliez pas que les mauvais traitements ne sont JAMAIS de votre faute. Les mauvais traitements ne sont JAMAIS acceptables.</a:t>
            </a:r>
            <a:endParaRPr lang="en-CA" sz="2600" b="0" dirty="0"/>
          </a:p>
          <a:p>
            <a:pPr lvl="0"/>
            <a:r>
              <a:rPr lang="fr-CA" sz="2600" b="0" dirty="0"/>
              <a:t>Il y a des gens qui peuvent vous aider.</a:t>
            </a:r>
            <a:endParaRPr lang="en-CA" sz="2600" b="0" dirty="0"/>
          </a:p>
          <a:p>
            <a:pPr lvl="0"/>
            <a:r>
              <a:rPr lang="fr-CA" sz="2600" b="0" dirty="0"/>
              <a:t>Soyez persévérant(e) et continuez d’en parler.</a:t>
            </a:r>
            <a:endParaRPr lang="en-CA" sz="2600" b="0" dirty="0"/>
          </a:p>
        </p:txBody>
      </p:sp>
    </p:spTree>
    <p:extLst>
      <p:ext uri="{BB962C8B-B14F-4D97-AF65-F5344CB8AC3E}">
        <p14:creationId xmlns:p14="http://schemas.microsoft.com/office/powerpoint/2010/main" val="245945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71787"/>
          </a:xfrm>
        </p:spPr>
        <p:txBody>
          <a:bodyPr>
            <a:normAutofit/>
          </a:bodyPr>
          <a:lstStyle/>
          <a:p>
            <a:r>
              <a:rPr lang="fr-CA" sz="2800" dirty="0"/>
              <a:t>Choisir de divulguer les mauvais traitements</a:t>
            </a:r>
          </a:p>
        </p:txBody>
      </p:sp>
      <p:sp>
        <p:nvSpPr>
          <p:cNvPr id="3" name="Content Placeholder 2"/>
          <p:cNvSpPr>
            <a:spLocks noGrp="1"/>
          </p:cNvSpPr>
          <p:nvPr>
            <p:ph idx="1"/>
          </p:nvPr>
        </p:nvSpPr>
        <p:spPr>
          <a:xfrm>
            <a:off x="628650" y="1567442"/>
            <a:ext cx="7886700" cy="4351338"/>
          </a:xfrm>
        </p:spPr>
        <p:txBody>
          <a:bodyPr>
            <a:normAutofit/>
          </a:bodyPr>
          <a:lstStyle/>
          <a:p>
            <a:pPr marL="0" indent="0">
              <a:buNone/>
            </a:pPr>
            <a:r>
              <a:rPr lang="fr-CA" sz="3200" dirty="0"/>
              <a:t>À qui </a:t>
            </a:r>
            <a:r>
              <a:rPr lang="fr-CA" sz="3000" dirty="0" smtClean="0"/>
              <a:t>en </a:t>
            </a:r>
            <a:r>
              <a:rPr lang="fr-CA" sz="3000" dirty="0"/>
              <a:t>parler?</a:t>
            </a:r>
            <a:endParaRPr lang="en-CA" sz="3000" dirty="0"/>
          </a:p>
          <a:p>
            <a:pPr lvl="0"/>
            <a:r>
              <a:rPr lang="fr-CA" sz="2400" b="0" dirty="0"/>
              <a:t>Un(e) ami(e) proche.</a:t>
            </a:r>
            <a:endParaRPr lang="en-CA" sz="2400" b="0" dirty="0"/>
          </a:p>
          <a:p>
            <a:pPr lvl="0"/>
            <a:r>
              <a:rPr lang="fr-CA" sz="2400" b="0" dirty="0"/>
              <a:t>Un adulte en qui vous avez confiance (un enseignant, un parent, l’ami d’un parent, un conseiller, un entraîneur, un proche, un voisin ou quelqu’un d’autre en qui vous avez confiance). </a:t>
            </a:r>
            <a:endParaRPr lang="en-CA" sz="2400" b="0" dirty="0"/>
          </a:p>
          <a:p>
            <a:pPr lvl="0"/>
            <a:r>
              <a:rPr lang="fr-CA" sz="2400" b="0" dirty="0"/>
              <a:t>Si vous sentez que vous êtes en danger immédiat, communiquez avez la police ou composez le 9-1-1.</a:t>
            </a:r>
            <a:endParaRPr lang="en-CA" sz="2400" b="0" dirty="0"/>
          </a:p>
        </p:txBody>
      </p:sp>
    </p:spTree>
    <p:extLst>
      <p:ext uri="{BB962C8B-B14F-4D97-AF65-F5344CB8AC3E}">
        <p14:creationId xmlns:p14="http://schemas.microsoft.com/office/powerpoint/2010/main" val="58731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71787"/>
          </a:xfrm>
        </p:spPr>
        <p:txBody>
          <a:bodyPr>
            <a:normAutofit/>
          </a:bodyPr>
          <a:lstStyle/>
          <a:p>
            <a:r>
              <a:rPr lang="fr-CA" sz="2800" dirty="0"/>
              <a:t>Choisir de divulguer les mauvais traitements</a:t>
            </a:r>
          </a:p>
        </p:txBody>
      </p:sp>
      <p:sp>
        <p:nvSpPr>
          <p:cNvPr id="3" name="Content Placeholder 2"/>
          <p:cNvSpPr>
            <a:spLocks noGrp="1"/>
          </p:cNvSpPr>
          <p:nvPr>
            <p:ph idx="1"/>
          </p:nvPr>
        </p:nvSpPr>
        <p:spPr>
          <a:xfrm>
            <a:off x="628650" y="1567442"/>
            <a:ext cx="7886700" cy="4351338"/>
          </a:xfrm>
        </p:spPr>
        <p:txBody>
          <a:bodyPr>
            <a:normAutofit/>
          </a:bodyPr>
          <a:lstStyle/>
          <a:p>
            <a:pPr marL="0" indent="0">
              <a:buNone/>
            </a:pPr>
            <a:r>
              <a:rPr lang="fr-CA" sz="3200" dirty="0"/>
              <a:t>Qu’arrivera-t-il?</a:t>
            </a:r>
            <a:endParaRPr lang="en-CA" sz="3200" dirty="0"/>
          </a:p>
          <a:p>
            <a:pPr marL="0" lvl="0" indent="0">
              <a:buNone/>
            </a:pPr>
            <a:r>
              <a:rPr lang="fr-CA" sz="2400" b="0" dirty="0"/>
              <a:t>La personne à qui vous parlez devrait </a:t>
            </a:r>
            <a:endParaRPr lang="fr-CA" sz="2400" b="0" dirty="0" smtClean="0"/>
          </a:p>
          <a:p>
            <a:r>
              <a:rPr lang="fr-CA" sz="2400" b="0" dirty="0" smtClean="0"/>
              <a:t>vous écouter </a:t>
            </a:r>
          </a:p>
          <a:p>
            <a:r>
              <a:rPr lang="fr-CA" sz="2400" b="0" dirty="0" smtClean="0"/>
              <a:t>vous </a:t>
            </a:r>
            <a:r>
              <a:rPr lang="fr-CA" sz="2400" b="0" dirty="0"/>
              <a:t>croire et </a:t>
            </a:r>
            <a:endParaRPr lang="fr-CA" sz="2400" b="0" dirty="0" smtClean="0"/>
          </a:p>
          <a:p>
            <a:r>
              <a:rPr lang="fr-CA" sz="2400" b="0" dirty="0" smtClean="0"/>
              <a:t>vouloir </a:t>
            </a:r>
            <a:r>
              <a:rPr lang="fr-CA" sz="2400" b="0" dirty="0"/>
              <a:t>vous aider immédiatement.</a:t>
            </a:r>
            <a:endParaRPr lang="en-CA" sz="2400" b="0" dirty="0"/>
          </a:p>
        </p:txBody>
      </p:sp>
    </p:spTree>
    <p:extLst>
      <p:ext uri="{BB962C8B-B14F-4D97-AF65-F5344CB8AC3E}">
        <p14:creationId xmlns:p14="http://schemas.microsoft.com/office/powerpoint/2010/main" val="42803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Efficacité</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701114544"/>
              </p:ext>
            </p:extLst>
          </p:nvPr>
        </p:nvGraphicFramePr>
        <p:xfrm>
          <a:off x="376518" y="804225"/>
          <a:ext cx="8326417" cy="4761687"/>
        </p:xfrm>
        <a:graphic>
          <a:graphicData uri="http://schemas.openxmlformats.org/drawingml/2006/table">
            <a:tbl>
              <a:tblPr firstRow="1" firstCol="1" bandRow="1"/>
              <a:tblGrid>
                <a:gridCol w="3759127">
                  <a:extLst>
                    <a:ext uri="{9D8B030D-6E8A-4147-A177-3AD203B41FA5}">
                      <a16:colId xmlns:a16="http://schemas.microsoft.com/office/drawing/2014/main" val="20000"/>
                    </a:ext>
                  </a:extLst>
                </a:gridCol>
                <a:gridCol w="2118344">
                  <a:extLst>
                    <a:ext uri="{9D8B030D-6E8A-4147-A177-3AD203B41FA5}">
                      <a16:colId xmlns:a16="http://schemas.microsoft.com/office/drawing/2014/main" val="20001"/>
                    </a:ext>
                  </a:extLst>
                </a:gridCol>
                <a:gridCol w="2448946">
                  <a:extLst>
                    <a:ext uri="{9D8B030D-6E8A-4147-A177-3AD203B41FA5}">
                      <a16:colId xmlns:a16="http://schemas.microsoft.com/office/drawing/2014/main" val="20002"/>
                    </a:ext>
                  </a:extLst>
                </a:gridCol>
              </a:tblGrid>
              <a:tr h="815406">
                <a:tc>
                  <a:txBody>
                    <a:bodyPr/>
                    <a:lstStyle/>
                    <a:p>
                      <a:pPr marL="0" marR="0" algn="ctr">
                        <a:lnSpc>
                          <a:spcPct val="107000"/>
                        </a:lnSpc>
                        <a:spcBef>
                          <a:spcPts val="0"/>
                        </a:spcBef>
                        <a:spcAft>
                          <a:spcPts val="0"/>
                        </a:spcAft>
                      </a:pPr>
                      <a:r>
                        <a:rPr lang="fr-CA" sz="1600" b="1" dirty="0">
                          <a:effectLst/>
                          <a:latin typeface="Arial" panose="020B0604020202020204" pitchFamily="34" charset="0"/>
                          <a:ea typeface="Calibri" panose="020F0502020204030204" pitchFamily="34" charset="0"/>
                          <a:cs typeface="Times New Roman" panose="02020603050405020304" pitchFamily="18" charset="0"/>
                        </a:rPr>
                        <a:t>Méthode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600" b="1" dirty="0">
                          <a:effectLst/>
                          <a:latin typeface="Arial" panose="020B0604020202020204" pitchFamily="34" charset="0"/>
                          <a:ea typeface="Calibri" panose="020F0502020204030204" pitchFamily="34" charset="0"/>
                          <a:cs typeface="Times New Roman" panose="02020603050405020304" pitchFamily="18" charset="0"/>
                        </a:rPr>
                        <a:t>Protection contre les ITS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Prévention des grossesses</a:t>
                      </a:r>
                      <a:br>
                        <a:rPr lang="fr-CA" sz="1400" b="1" dirty="0">
                          <a:effectLst/>
                          <a:latin typeface="Arial" panose="020B0604020202020204" pitchFamily="34" charset="0"/>
                          <a:ea typeface="Calibri" panose="020F0502020204030204" pitchFamily="34" charset="0"/>
                          <a:cs typeface="Times New Roman" panose="02020603050405020304" pitchFamily="18" charset="0"/>
                        </a:rPr>
                      </a:br>
                      <a:r>
                        <a:rPr lang="fr-CA" sz="1000" b="1" dirty="0">
                          <a:effectLst/>
                          <a:latin typeface="Arial" panose="020B0604020202020204" pitchFamily="34" charset="0"/>
                          <a:ea typeface="Calibri" panose="020F0502020204030204" pitchFamily="34" charset="0"/>
                          <a:cs typeface="Times New Roman" panose="02020603050405020304" pitchFamily="18" charset="0"/>
                        </a:rPr>
                        <a:t>(conditions normales d’utilisation)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417111">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Abstinence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1"/>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Injection contraceptive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449158">
                <a:tc>
                  <a:txBody>
                    <a:bodyPr/>
                    <a:lstStyle/>
                    <a:p>
                      <a:pPr marL="0" marR="0" algn="ctr">
                        <a:lnSpc>
                          <a:spcPct val="107000"/>
                        </a:lnSpc>
                        <a:spcBef>
                          <a:spcPts val="0"/>
                        </a:spcBef>
                        <a:spcAft>
                          <a:spcPts val="0"/>
                        </a:spcAft>
                      </a:pPr>
                      <a:r>
                        <a:rPr lang="fr-CA" sz="1400" b="1" dirty="0" smtClean="0">
                          <a:effectLst/>
                          <a:latin typeface="Arial" panose="020B0604020202020204" pitchFamily="34" charset="0"/>
                          <a:ea typeface="Calibri" panose="020F0502020204030204" pitchFamily="34" charset="0"/>
                          <a:cs typeface="Times New Roman" panose="02020603050405020304" pitchFamily="18" charset="0"/>
                        </a:rPr>
                        <a:t>Timbre/Pilule/Anneau </a:t>
                      </a:r>
                      <a:r>
                        <a:rPr lang="fr-CA" sz="1400" b="1" dirty="0">
                          <a:effectLst/>
                          <a:latin typeface="Arial" panose="020B0604020202020204" pitchFamily="34" charset="0"/>
                          <a:ea typeface="Calibri" panose="020F0502020204030204" pitchFamily="34" charset="0"/>
                          <a:cs typeface="Times New Roman" panose="02020603050405020304" pitchFamily="18" charset="0"/>
                        </a:rPr>
                        <a:t>contraceptif</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3"/>
                  </a:ext>
                </a:extLst>
              </a:tr>
              <a:tr h="417111">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Condom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5"/>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Contraception d’urgence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fr-CA" sz="14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Méthode de sensibilisation à la fertilité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7"/>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Contraceptifs intra-utérins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8"/>
                  </a:ext>
                </a:extLst>
              </a:tr>
              <a:tr h="417111">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Condom féminin (préservatif vaginal)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10"/>
                  </a:ext>
                </a:extLst>
              </a:tr>
              <a:tr h="449158">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Retrait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14"/>
                  </a:ext>
                </a:extLst>
              </a:tr>
            </a:tbl>
          </a:graphicData>
        </a:graphic>
      </p:graphicFrame>
      <p:sp>
        <p:nvSpPr>
          <p:cNvPr id="4" name="TextBox 3"/>
          <p:cNvSpPr txBox="1"/>
          <p:nvPr/>
        </p:nvSpPr>
        <p:spPr>
          <a:xfrm>
            <a:off x="376519" y="5784710"/>
            <a:ext cx="8326416" cy="388696"/>
          </a:xfrm>
          <a:prstGeom prst="rect">
            <a:avLst/>
          </a:prstGeom>
          <a:noFill/>
        </p:spPr>
        <p:txBody>
          <a:bodyPr wrap="square" rtlCol="0">
            <a:spAutoFit/>
          </a:bodyPr>
          <a:lstStyle/>
          <a:p>
            <a:pPr algn="ctr">
              <a:lnSpc>
                <a:spcPct val="107000"/>
              </a:lnSpc>
              <a:spcBef>
                <a:spcPts val="0"/>
              </a:spcBef>
              <a:spcAft>
                <a:spcPts val="0"/>
              </a:spcAft>
            </a:pPr>
            <a:r>
              <a:rPr lang="en-US" dirty="0">
                <a:solidFill>
                  <a:srgbClr val="FF0000"/>
                </a:solidFill>
                <a:latin typeface="Arial" panose="020B0604020202020204" pitchFamily="34" charset="0"/>
                <a:ea typeface="Calibri" panose="020F0502020204030204" pitchFamily="34" charset="0"/>
                <a:sym typeface="Wingdings 2" panose="05020102010507070707" pitchFamily="18" charset="2"/>
              </a:rPr>
              <a:t>= </a:t>
            </a:r>
            <a:r>
              <a:rPr lang="en-US" dirty="0" err="1" smtClean="0">
                <a:solidFill>
                  <a:srgbClr val="FF0000"/>
                </a:solidFill>
                <a:latin typeface="Arial" panose="020B0604020202020204" pitchFamily="34" charset="0"/>
                <a:ea typeface="Calibri" panose="020F0502020204030204" pitchFamily="34" charset="0"/>
                <a:sym typeface="Wingdings 2" panose="05020102010507070707" pitchFamily="18" charset="2"/>
              </a:rPr>
              <a:t>Aucune</a:t>
            </a:r>
            <a:r>
              <a:rPr lang="en-US" dirty="0" smtClean="0">
                <a:solidFill>
                  <a:srgbClr val="FF0000"/>
                </a:solidFill>
                <a:latin typeface="Arial" panose="020B0604020202020204" pitchFamily="34" charset="0"/>
                <a:ea typeface="Calibri" panose="020F0502020204030204" pitchFamily="34" charset="0"/>
                <a:sym typeface="Wingdings 2" panose="05020102010507070707" pitchFamily="18" charset="2"/>
              </a:rPr>
              <a:t>   </a:t>
            </a:r>
            <a:r>
              <a:rPr lang="en-US" dirty="0" smtClean="0">
                <a:solidFill>
                  <a:srgbClr val="00B050"/>
                </a:solidFill>
                <a:latin typeface="Arial" panose="020B0604020202020204" pitchFamily="34" charset="0"/>
                <a:ea typeface="Calibri" panose="020F0502020204030204" pitchFamily="34" charset="0"/>
                <a:sym typeface="Wingdings 2" panose="05020102010507070707" pitchFamily="18" charset="2"/>
              </a:rPr>
              <a:t></a:t>
            </a:r>
            <a:r>
              <a:rPr lang="en-US" dirty="0">
                <a:solidFill>
                  <a:srgbClr val="00B050"/>
                </a:solidFill>
                <a:latin typeface="Arial" panose="020B0604020202020204" pitchFamily="34" charset="0"/>
                <a:ea typeface="Calibri" panose="020F0502020204030204" pitchFamily="34" charset="0"/>
                <a:sym typeface="Wingdings 2" panose="05020102010507070707" pitchFamily="18" charset="2"/>
              </a:rPr>
              <a:t>= </a:t>
            </a:r>
            <a:r>
              <a:rPr lang="en-US" dirty="0" smtClean="0">
                <a:solidFill>
                  <a:srgbClr val="00B050"/>
                </a:solidFill>
                <a:latin typeface="Arial" panose="020B0604020202020204" pitchFamily="34" charset="0"/>
                <a:ea typeface="Calibri" panose="020F0502020204030204" pitchFamily="34" charset="0"/>
                <a:sym typeface="Wingdings 2" panose="05020102010507070707" pitchFamily="18" charset="2"/>
              </a:rPr>
              <a:t>Passable   </a:t>
            </a:r>
            <a:r>
              <a:rPr lang="en-US" dirty="0">
                <a:solidFill>
                  <a:srgbClr val="00B050"/>
                </a:solidFill>
                <a:latin typeface="Arial" panose="020B0604020202020204" pitchFamily="34" charset="0"/>
                <a:ea typeface="Calibri" panose="020F0502020204030204" pitchFamily="34" charset="0"/>
                <a:sym typeface="Wingdings 2" panose="05020102010507070707" pitchFamily="18" charset="2"/>
              </a:rPr>
              <a:t>= </a:t>
            </a:r>
            <a:r>
              <a:rPr lang="en-US" dirty="0" smtClean="0">
                <a:solidFill>
                  <a:srgbClr val="00B050"/>
                </a:solidFill>
                <a:latin typeface="Arial" panose="020B0604020202020204" pitchFamily="34" charset="0"/>
                <a:ea typeface="Calibri" panose="020F0502020204030204" pitchFamily="34" charset="0"/>
                <a:sym typeface="Wingdings 2" panose="05020102010507070707" pitchFamily="18" charset="2"/>
              </a:rPr>
              <a:t>Bonne    </a:t>
            </a:r>
            <a:r>
              <a:rPr lang="en-US" dirty="0">
                <a:solidFill>
                  <a:srgbClr val="00B050"/>
                </a:solidFill>
                <a:latin typeface="Arial" panose="020B0604020202020204" pitchFamily="34" charset="0"/>
                <a:ea typeface="Calibri" panose="020F0502020204030204" pitchFamily="34" charset="0"/>
                <a:sym typeface="Wingdings 2" panose="05020102010507070707" pitchFamily="18" charset="2"/>
              </a:rPr>
              <a:t> = </a:t>
            </a:r>
            <a:r>
              <a:rPr lang="en-US" dirty="0" err="1" smtClean="0">
                <a:solidFill>
                  <a:srgbClr val="00B050"/>
                </a:solidFill>
                <a:latin typeface="Arial" panose="020B0604020202020204" pitchFamily="34" charset="0"/>
                <a:ea typeface="Calibri" panose="020F0502020204030204" pitchFamily="34" charset="0"/>
                <a:sym typeface="Wingdings 2" panose="05020102010507070707" pitchFamily="18" charset="2"/>
              </a:rPr>
              <a:t>Excellente</a:t>
            </a:r>
            <a:endParaRPr lang="en-US" sz="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75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Soutenir un(e) ami(e)</a:t>
            </a:r>
            <a:endParaRPr lang="fr-CA" dirty="0"/>
          </a:p>
        </p:txBody>
      </p:sp>
      <p:sp>
        <p:nvSpPr>
          <p:cNvPr id="3" name="Content Placeholder 2"/>
          <p:cNvSpPr>
            <a:spLocks noGrp="1"/>
          </p:cNvSpPr>
          <p:nvPr>
            <p:ph idx="1"/>
          </p:nvPr>
        </p:nvSpPr>
        <p:spPr/>
        <p:txBody>
          <a:bodyPr>
            <a:normAutofit/>
          </a:bodyPr>
          <a:lstStyle/>
          <a:p>
            <a:pPr marL="0" indent="0">
              <a:buNone/>
            </a:pPr>
            <a:r>
              <a:rPr lang="fr-CA" dirty="0" smtClean="0"/>
              <a:t>Choses importantes à dire à votre ami(e)</a:t>
            </a:r>
          </a:p>
          <a:p>
            <a:pPr lvl="1">
              <a:lnSpc>
                <a:spcPct val="100000"/>
              </a:lnSpc>
            </a:pPr>
            <a:r>
              <a:rPr lang="fr-CA" dirty="0" smtClean="0"/>
              <a:t>Ce n’est pas de ta faute.</a:t>
            </a:r>
          </a:p>
          <a:p>
            <a:pPr lvl="1">
              <a:lnSpc>
                <a:spcPct val="100000"/>
              </a:lnSpc>
            </a:pPr>
            <a:r>
              <a:rPr lang="fr-CA" dirty="0" smtClean="0"/>
              <a:t>Je te crois.</a:t>
            </a:r>
          </a:p>
          <a:p>
            <a:pPr lvl="1">
              <a:lnSpc>
                <a:spcPct val="100000"/>
              </a:lnSpc>
            </a:pPr>
            <a:r>
              <a:rPr lang="fr-CA" dirty="0" smtClean="0"/>
              <a:t>Je suis désolée que ça te soit arrivé.</a:t>
            </a:r>
          </a:p>
          <a:p>
            <a:pPr lvl="1">
              <a:lnSpc>
                <a:spcPct val="100000"/>
              </a:lnSpc>
            </a:pPr>
            <a:r>
              <a:rPr lang="fr-CA" dirty="0" smtClean="0"/>
              <a:t>Je suis content que tu me l’aies dit.</a:t>
            </a:r>
          </a:p>
          <a:p>
            <a:pPr lvl="1">
              <a:lnSpc>
                <a:spcPct val="100000"/>
              </a:lnSpc>
            </a:pPr>
            <a:r>
              <a:rPr lang="fr-CA" dirty="0" smtClean="0"/>
              <a:t>Je comprends qu’il est difficile d’en parler et je suis fier que tu aies demandé de l'aide.</a:t>
            </a:r>
          </a:p>
          <a:p>
            <a:pPr lvl="1">
              <a:lnSpc>
                <a:spcPct val="100000"/>
              </a:lnSpc>
            </a:pPr>
            <a:r>
              <a:rPr lang="fr-CA" dirty="0" smtClean="0"/>
              <a:t>Je vais t’aider à obtenir de l’aide.</a:t>
            </a:r>
          </a:p>
          <a:p>
            <a:endParaRPr lang="fr-CA" dirty="0"/>
          </a:p>
        </p:txBody>
      </p:sp>
    </p:spTree>
    <p:extLst>
      <p:ext uri="{BB962C8B-B14F-4D97-AF65-F5344CB8AC3E}">
        <p14:creationId xmlns:p14="http://schemas.microsoft.com/office/powerpoint/2010/main" val="233438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Soutenir un(e) ami(e)</a:t>
            </a:r>
            <a:endParaRPr lang="fr-CA" dirty="0"/>
          </a:p>
        </p:txBody>
      </p:sp>
      <p:sp>
        <p:nvSpPr>
          <p:cNvPr id="3" name="Content Placeholder 2"/>
          <p:cNvSpPr>
            <a:spLocks noGrp="1"/>
          </p:cNvSpPr>
          <p:nvPr>
            <p:ph idx="1"/>
          </p:nvPr>
        </p:nvSpPr>
        <p:spPr>
          <a:xfrm>
            <a:off x="628650" y="1524411"/>
            <a:ext cx="7886700" cy="4351338"/>
          </a:xfrm>
        </p:spPr>
        <p:txBody>
          <a:bodyPr>
            <a:normAutofit/>
          </a:bodyPr>
          <a:lstStyle/>
          <a:p>
            <a:pPr marL="0" indent="0">
              <a:buNone/>
            </a:pPr>
            <a:r>
              <a:rPr lang="fr-CA" dirty="0" smtClean="0"/>
              <a:t>Choses importantes à faire pour votre ami(e)</a:t>
            </a:r>
          </a:p>
          <a:p>
            <a:pPr lvl="1">
              <a:lnSpc>
                <a:spcPct val="100000"/>
              </a:lnSpc>
            </a:pPr>
            <a:r>
              <a:rPr lang="fr-CA" dirty="0" smtClean="0"/>
              <a:t>Encouragez votre ami(e) à parler à un adulte en qui il (elle) a confiance et offrez-lui de l’aider à en parler.</a:t>
            </a:r>
          </a:p>
          <a:p>
            <a:pPr lvl="1">
              <a:lnSpc>
                <a:spcPct val="100000"/>
              </a:lnSpc>
            </a:pPr>
            <a:r>
              <a:rPr lang="fr-CA" dirty="0" smtClean="0"/>
              <a:t>Parlez à un adulte en qui vous avez confiance au sujet de la confidence de votre ami(e).</a:t>
            </a:r>
          </a:p>
          <a:p>
            <a:pPr lvl="1">
              <a:lnSpc>
                <a:spcPct val="100000"/>
              </a:lnSpc>
            </a:pPr>
            <a:r>
              <a:rPr lang="fr-CA" dirty="0" smtClean="0"/>
              <a:t>Respectez la vie privée de votre ami(e). NE parlez PAS à d'autres amis à propos de la révélation.</a:t>
            </a:r>
          </a:p>
          <a:p>
            <a:pPr lvl="1">
              <a:lnSpc>
                <a:spcPct val="100000"/>
              </a:lnSpc>
            </a:pPr>
            <a:r>
              <a:rPr lang="fr-CA" dirty="0" smtClean="0"/>
              <a:t>Si rien ne se passe, parlez à un autre adulte en qui vous avez confiance.</a:t>
            </a:r>
            <a:endParaRPr lang="fr-CA" dirty="0"/>
          </a:p>
        </p:txBody>
      </p:sp>
    </p:spTree>
    <p:extLst>
      <p:ext uri="{BB962C8B-B14F-4D97-AF65-F5344CB8AC3E}">
        <p14:creationId xmlns:p14="http://schemas.microsoft.com/office/powerpoint/2010/main" val="14074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idx="1"/>
          </p:nvPr>
        </p:nvSpPr>
        <p:spPr/>
        <p:txBody>
          <a:bodyPr/>
          <a:lstStyle/>
          <a:p>
            <a:pPr marL="0" indent="0">
              <a:buNone/>
            </a:pPr>
            <a:r>
              <a:rPr lang="fr-CA" dirty="0" smtClean="0"/>
              <a:t>On trouve d’autres schémas sur l’anatomie à la page pour les élèves de </a:t>
            </a:r>
            <a:r>
              <a:rPr lang="fr-CA" dirty="0" smtClean="0">
                <a:hlinkClick r:id="rId2"/>
              </a:rPr>
              <a:t>7</a:t>
            </a:r>
            <a:r>
              <a:rPr lang="fr-CA" baseline="30000" dirty="0" smtClean="0">
                <a:hlinkClick r:id="rId2"/>
              </a:rPr>
              <a:t>e</a:t>
            </a:r>
            <a:r>
              <a:rPr lang="fr-CA" dirty="0" smtClean="0">
                <a:hlinkClick r:id="rId2"/>
              </a:rPr>
              <a:t> année</a:t>
            </a:r>
            <a:r>
              <a:rPr lang="fr-CA" dirty="0" smtClean="0"/>
              <a:t>. </a:t>
            </a:r>
          </a:p>
          <a:p>
            <a:pPr marL="0" indent="0">
              <a:buNone/>
            </a:pPr>
            <a:r>
              <a:rPr lang="fr-CA" dirty="0" smtClean="0"/>
              <a:t> </a:t>
            </a:r>
          </a:p>
          <a:p>
            <a:endParaRPr lang="fr-CA" dirty="0"/>
          </a:p>
        </p:txBody>
      </p:sp>
    </p:spTree>
    <p:extLst>
      <p:ext uri="{BB962C8B-B14F-4D97-AF65-F5344CB8AC3E}">
        <p14:creationId xmlns:p14="http://schemas.microsoft.com/office/powerpoint/2010/main" val="3626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328540788"/>
              </p:ext>
            </p:extLst>
          </p:nvPr>
        </p:nvGraphicFramePr>
        <p:xfrm>
          <a:off x="223202" y="755009"/>
          <a:ext cx="8697595" cy="5398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387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1808304219"/>
              </p:ext>
            </p:extLst>
          </p:nvPr>
        </p:nvGraphicFramePr>
        <p:xfrm>
          <a:off x="229552" y="755009"/>
          <a:ext cx="8684895" cy="5360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91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Appareils</a:t>
            </a:r>
            <a:r>
              <a:rPr lang="en-US" dirty="0"/>
              <a:t> </a:t>
            </a:r>
            <a:r>
              <a:rPr lang="en-US" dirty="0" err="1"/>
              <a:t>génitaux</a:t>
            </a:r>
            <a:endParaRPr lang="en-US" dirty="0"/>
          </a:p>
        </p:txBody>
      </p:sp>
      <p:pic>
        <p:nvPicPr>
          <p:cNvPr id="3" name="Picture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241375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CA" dirty="0" smtClean="0"/>
              <a:t>Appareils génitaux</a:t>
            </a:r>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742" y="1524000"/>
            <a:ext cx="8180832" cy="3901440"/>
          </a:xfrm>
          <a:prstGeom prst="rect">
            <a:avLst/>
          </a:prstGeom>
          <a:noFill/>
          <a:ln>
            <a:noFill/>
          </a:ln>
        </p:spPr>
      </p:pic>
    </p:spTree>
    <p:extLst>
      <p:ext uri="{BB962C8B-B14F-4D97-AF65-F5344CB8AC3E}">
        <p14:creationId xmlns:p14="http://schemas.microsoft.com/office/powerpoint/2010/main" val="66484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Organes génitaux externes</a:t>
            </a:r>
          </a:p>
        </p:txBody>
      </p:sp>
      <p:pic>
        <p:nvPicPr>
          <p:cNvPr id="5" name="Picture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334000" y="146304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1554480"/>
            <a:ext cx="3205336" cy="2560320"/>
          </a:xfrm>
          <a:prstGeom prst="rect">
            <a:avLst/>
          </a:prstGeom>
          <a:noFill/>
          <a:ln>
            <a:noFill/>
          </a:ln>
        </p:spPr>
      </p:pic>
    </p:spTree>
    <p:extLst>
      <p:ext uri="{BB962C8B-B14F-4D97-AF65-F5344CB8AC3E}">
        <p14:creationId xmlns:p14="http://schemas.microsoft.com/office/powerpoint/2010/main" val="259717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Autofit/>
          </a:bodyPr>
          <a:lstStyle/>
          <a:p>
            <a:r>
              <a:rPr lang="fr-FR" sz="3200" dirty="0"/>
              <a:t>Organes de l'appareil génital </a:t>
            </a:r>
            <a:r>
              <a:rPr lang="fr-FR" sz="3200" dirty="0" smtClean="0"/>
              <a:t>interne</a:t>
            </a:r>
            <a:endParaRPr lang="fr-FR" sz="3200" dirty="0"/>
          </a:p>
        </p:txBody>
      </p:sp>
      <p:pic>
        <p:nvPicPr>
          <p:cNvPr id="4"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98110"/>
            <a:ext cx="6431280" cy="3748322"/>
          </a:xfrm>
          <a:prstGeom prst="rect">
            <a:avLst/>
          </a:prstGeom>
          <a:noFill/>
          <a:ln>
            <a:noFill/>
          </a:ln>
        </p:spPr>
      </p:pic>
    </p:spTree>
    <p:extLst>
      <p:ext uri="{BB962C8B-B14F-4D97-AF65-F5344CB8AC3E}">
        <p14:creationId xmlns:p14="http://schemas.microsoft.com/office/powerpoint/2010/main" val="278063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200" dirty="0"/>
              <a:t>Organes de l'appareil génital </a:t>
            </a:r>
            <a:r>
              <a:rPr lang="fr-FR" sz="3200" dirty="0" smtClean="0"/>
              <a:t>interne</a:t>
            </a:r>
            <a:endParaRPr lang="fr-FR" sz="3200" dirty="0"/>
          </a:p>
        </p:txBody>
      </p:sp>
      <p:pic>
        <p:nvPicPr>
          <p:cNvPr id="4" name="Picture Placeholder 5"/>
          <p:cNvPicPr>
            <a:picLocks noChangeAspect="1"/>
          </p:cNvPicPr>
          <p:nvPr/>
        </p:nvPicPr>
        <p:blipFill>
          <a:blip r:embed="rId2" cstate="print">
            <a:extLst>
              <a:ext uri="{28A0092B-C50C-407E-A947-70E740481C1C}">
                <a14:useLocalDpi xmlns:a14="http://schemas.microsoft.com/office/drawing/2010/main" val="0"/>
              </a:ext>
            </a:extLst>
          </a:blip>
          <a:srcRect t="9130" b="9130"/>
          <a:stretch>
            <a:fillRect/>
          </a:stretch>
        </p:blipFill>
        <p:spPr>
          <a:xfrm>
            <a:off x="2057400" y="1572500"/>
            <a:ext cx="5491755" cy="3657600"/>
          </a:xfrm>
          <a:prstGeom prst="rect">
            <a:avLst/>
          </a:prstGeom>
        </p:spPr>
      </p:pic>
    </p:spTree>
    <p:extLst>
      <p:ext uri="{BB962C8B-B14F-4D97-AF65-F5344CB8AC3E}">
        <p14:creationId xmlns:p14="http://schemas.microsoft.com/office/powerpoint/2010/main" val="2052686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1336</Words>
  <Application>Microsoft Office PowerPoint</Application>
  <PresentationFormat>On-screen Show (4:3)</PresentationFormat>
  <Paragraphs>123</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Garamond</vt:lpstr>
      <vt:lpstr>Sukhumvit Set</vt:lpstr>
      <vt:lpstr>Times New Roman</vt:lpstr>
      <vt:lpstr>Wingdings 2</vt:lpstr>
      <vt:lpstr>Office Theme</vt:lpstr>
      <vt:lpstr>8e année</vt:lpstr>
      <vt:lpstr>Efficacité</vt:lpstr>
      <vt:lpstr>PowerPoint Presentation</vt:lpstr>
      <vt:lpstr>PowerPoint Presentation</vt:lpstr>
      <vt:lpstr>Appareils génitaux</vt:lpstr>
      <vt:lpstr>Appareils génitaux</vt:lpstr>
      <vt:lpstr>Organes génitaux externes</vt:lpstr>
      <vt:lpstr>Organes de l'appareil génital interne</vt:lpstr>
      <vt:lpstr>Organes de l'appareil génital interne</vt:lpstr>
      <vt:lpstr>Fécondation</vt:lpstr>
      <vt:lpstr>Nidation</vt:lpstr>
      <vt:lpstr>Production de spermatozoïdes</vt:lpstr>
      <vt:lpstr>Types de mauvais traitements</vt:lpstr>
      <vt:lpstr>Cycle des mauvais traitements</vt:lpstr>
      <vt:lpstr>Conséquences des abus pour les victimes </vt:lpstr>
      <vt:lpstr>Conséquences des abus pour les abuseurs </vt:lpstr>
      <vt:lpstr>Choisir de divulguer les mauvais traitements</vt:lpstr>
      <vt:lpstr>Choisir de divulguer les mauvais traitements</vt:lpstr>
      <vt:lpstr>Choisir de divulguer les mauvais traitements</vt:lpstr>
      <vt:lpstr>Soutenir un(e) ami(e)</vt:lpstr>
      <vt:lpstr>Soutenir un(e) ami(e)</vt:lpstr>
      <vt:lpstr>PowerPoint Presentation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Macdonald</dc:creator>
  <cp:lastModifiedBy>Nicole Inglis</cp:lastModifiedBy>
  <cp:revision>39</cp:revision>
  <dcterms:created xsi:type="dcterms:W3CDTF">2018-09-24T19:04:15Z</dcterms:created>
  <dcterms:modified xsi:type="dcterms:W3CDTF">2022-02-09T22:09:51Z</dcterms:modified>
</cp:coreProperties>
</file>