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4"/>
  </p:notesMasterIdLst>
  <p:sldIdLst>
    <p:sldId id="256" r:id="rId2"/>
    <p:sldId id="311" r:id="rId3"/>
    <p:sldId id="312" r:id="rId4"/>
    <p:sldId id="323" r:id="rId5"/>
    <p:sldId id="277" r:id="rId6"/>
    <p:sldId id="279" r:id="rId7"/>
    <p:sldId id="297" r:id="rId8"/>
    <p:sldId id="278" r:id="rId9"/>
    <p:sldId id="298" r:id="rId10"/>
    <p:sldId id="308" r:id="rId11"/>
    <p:sldId id="309" r:id="rId12"/>
    <p:sldId id="307" r:id="rId13"/>
    <p:sldId id="313" r:id="rId14"/>
    <p:sldId id="314" r:id="rId15"/>
    <p:sldId id="315" r:id="rId16"/>
    <p:sldId id="316" r:id="rId17"/>
    <p:sldId id="317" r:id="rId18"/>
    <p:sldId id="318" r:id="rId19"/>
    <p:sldId id="319" r:id="rId20"/>
    <p:sldId id="320" r:id="rId21"/>
    <p:sldId id="322" r:id="rId22"/>
    <p:sldId id="3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6EE"/>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4905" autoAdjust="0"/>
  </p:normalViewPr>
  <p:slideViewPr>
    <p:cSldViewPr snapToGrid="0">
      <p:cViewPr varScale="1">
        <p:scale>
          <a:sx n="37" d="100"/>
          <a:sy n="37" d="100"/>
        </p:scale>
        <p:origin x="120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jeeves.crha-health.ab.ca\rhhcyd\8%20HCF%20Initiatives\Teaching%20Sexual%20Health\1%20Website\Birth%20Control%20Effectiveness%20Graph\2022%20BC%20Effectiveness%20Graph%2014J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Data!$B$30</c:f>
              <c:strCache>
                <c:ptCount val="1"/>
                <c:pt idx="0">
                  <c:v>Typical Use % Effectiveness</c:v>
                </c:pt>
              </c:strCache>
            </c:strRef>
          </c:tx>
          <c:spPr>
            <a:solidFill>
              <a:srgbClr val="16A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Data!$A$31:$A$40</c:f>
              <c:strCache>
                <c:ptCount val="10"/>
                <c:pt idx="0">
                  <c:v>Chance </c:v>
                </c:pt>
                <c:pt idx="1">
                  <c:v>Withdrawal</c:v>
                </c:pt>
                <c:pt idx="2">
                  <c:v>Vaginal Condom </c:v>
                </c:pt>
                <c:pt idx="3">
                  <c:v>Condom </c:v>
                </c:pt>
                <c:pt idx="4">
                  <c:v>Pill/Patch/Ring</c:v>
                </c:pt>
                <c:pt idx="5">
                  <c:v>Injection</c:v>
                </c:pt>
                <c:pt idx="6">
                  <c:v>IUD - Copper</c:v>
                </c:pt>
                <c:pt idx="7">
                  <c:v>IUD - Hormonal</c:v>
                </c:pt>
                <c:pt idx="8">
                  <c:v>Implant </c:v>
                </c:pt>
                <c:pt idx="9">
                  <c:v>Abstinence</c:v>
                </c:pt>
              </c:strCache>
            </c:strRef>
          </c:cat>
          <c:val>
            <c:numRef>
              <c:f>Data!$B$31:$B$40</c:f>
              <c:numCache>
                <c:formatCode>0.0</c:formatCode>
                <c:ptCount val="10"/>
                <c:pt idx="0">
                  <c:v>15</c:v>
                </c:pt>
                <c:pt idx="1">
                  <c:v>78</c:v>
                </c:pt>
                <c:pt idx="2">
                  <c:v>79</c:v>
                </c:pt>
                <c:pt idx="3">
                  <c:v>82</c:v>
                </c:pt>
                <c:pt idx="4">
                  <c:v>91</c:v>
                </c:pt>
                <c:pt idx="5">
                  <c:v>94</c:v>
                </c:pt>
                <c:pt idx="6">
                  <c:v>99.2</c:v>
                </c:pt>
                <c:pt idx="7">
                  <c:v>99.8</c:v>
                </c:pt>
                <c:pt idx="8" formatCode="0.00">
                  <c:v>99.95</c:v>
                </c:pt>
                <c:pt idx="9" formatCode="0">
                  <c:v>100</c:v>
                </c:pt>
              </c:numCache>
            </c:numRef>
          </c:val>
          <c:extLst>
            <c:ext xmlns:c16="http://schemas.microsoft.com/office/drawing/2014/chart" uri="{C3380CC4-5D6E-409C-BE32-E72D297353CC}">
              <c16:uniqueId val="{00000000-CB55-4473-9D4A-3A2A389FF95A}"/>
            </c:ext>
          </c:extLst>
        </c:ser>
        <c:dLbls>
          <c:showLegendKey val="0"/>
          <c:showVal val="0"/>
          <c:showCatName val="0"/>
          <c:showSerName val="0"/>
          <c:showPercent val="0"/>
          <c:showBubbleSize val="0"/>
        </c:dLbls>
        <c:gapWidth val="182"/>
        <c:axId val="350202880"/>
        <c:axId val="350203208"/>
      </c:barChart>
      <c:catAx>
        <c:axId val="350202880"/>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r>
                  <a:rPr lang="en-US" sz="1800" b="1">
                    <a:latin typeface="Sukhumvit Set" panose="02000506000000020004" pitchFamily="2" charset="-34"/>
                    <a:cs typeface="Sukhumvit Set" panose="02000506000000020004" pitchFamily="2" charset="-34"/>
                  </a:rPr>
                  <a:t>Method</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03208"/>
        <c:crosses val="autoZero"/>
        <c:auto val="1"/>
        <c:lblAlgn val="ctr"/>
        <c:lblOffset val="100"/>
        <c:noMultiLvlLbl val="0"/>
      </c:catAx>
      <c:valAx>
        <c:axId val="350203208"/>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r>
                  <a:rPr lang="en-US" sz="1800" b="1">
                    <a:latin typeface="Sukhumvit Set" panose="02000506000000020004" pitchFamily="2" charset="-34"/>
                    <a:cs typeface="Sukhumvit Set" panose="02000506000000020004" pitchFamily="2" charset="-34"/>
                  </a:rPr>
                  <a:t>Typical Use % Effectiveness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202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Data!$B$1:$B$1</c:f>
              <c:strCache>
                <c:ptCount val="1"/>
                <c:pt idx="0">
                  <c:v>Perfect Use</c:v>
                </c:pt>
              </c:strCache>
            </c:strRef>
          </c:tx>
          <c:spPr>
            <a:solidFill>
              <a:srgbClr val="E4C82F"/>
            </a:solidFill>
            <a:ln>
              <a:noFill/>
            </a:ln>
            <a:effectLst/>
          </c:spPr>
          <c:invertIfNegative val="0"/>
          <c:dLbls>
            <c:spPr>
              <a:noFill/>
              <a:ln>
                <a:noFill/>
              </a:ln>
              <a:effectLst/>
            </c:spPr>
            <c:txPr>
              <a:bodyPr rot="0" spcFirstLastPara="1" vertOverflow="ellipsis" vert="horz" wrap="square" lIns="91440" tIns="18288" rIns="36576" bIns="19050" anchor="b"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Data!$B$2:$B$15</c:f>
              <c:numCache>
                <c:formatCode>0.0</c:formatCode>
                <c:ptCount val="14"/>
                <c:pt idx="0">
                  <c:v>15</c:v>
                </c:pt>
                <c:pt idx="1">
                  <c:v>82</c:v>
                </c:pt>
                <c:pt idx="2">
                  <c:v>95</c:v>
                </c:pt>
                <c:pt idx="3">
                  <c:v>96</c:v>
                </c:pt>
                <c:pt idx="4">
                  <c:v>95</c:v>
                </c:pt>
                <c:pt idx="5">
                  <c:v>98</c:v>
                </c:pt>
                <c:pt idx="6">
                  <c:v>99.7</c:v>
                </c:pt>
                <c:pt idx="7">
                  <c:v>99.8</c:v>
                </c:pt>
                <c:pt idx="8">
                  <c:v>99.2</c:v>
                </c:pt>
                <c:pt idx="9">
                  <c:v>99.5</c:v>
                </c:pt>
                <c:pt idx="10">
                  <c:v>99.8</c:v>
                </c:pt>
                <c:pt idx="11" formatCode="0.00">
                  <c:v>99.95</c:v>
                </c:pt>
                <c:pt idx="12" formatCode="0.00">
                  <c:v>99.95</c:v>
                </c:pt>
                <c:pt idx="13" formatCode="0">
                  <c:v>100</c:v>
                </c:pt>
              </c:numCache>
            </c:numRef>
          </c:val>
          <c:extLst>
            <c:ext xmlns:c16="http://schemas.microsoft.com/office/drawing/2014/chart" uri="{C3380CC4-5D6E-409C-BE32-E72D297353CC}">
              <c16:uniqueId val="{00000000-6E8F-4104-8440-026AF5A698DA}"/>
            </c:ext>
          </c:extLst>
        </c:ser>
        <c:ser>
          <c:idx val="1"/>
          <c:order val="1"/>
          <c:tx>
            <c:strRef>
              <c:f>Data!$C$1:$C$1</c:f>
              <c:strCache>
                <c:ptCount val="1"/>
                <c:pt idx="0">
                  <c:v>Typical Use</c:v>
                </c:pt>
              </c:strCache>
            </c:strRef>
          </c:tx>
          <c:spPr>
            <a:solidFill>
              <a:srgbClr val="16ADBC"/>
            </a:solidFill>
            <a:ln>
              <a:noFill/>
            </a:ln>
            <a:effectLst/>
          </c:spPr>
          <c:invertIfNegative val="0"/>
          <c:dLbls>
            <c:spPr>
              <a:noFill/>
              <a:ln>
                <a:noFill/>
              </a:ln>
              <a:effectLst/>
            </c:spPr>
            <c:txPr>
              <a:bodyPr rot="0" spcFirstLastPara="1" vertOverflow="ellipsis" vert="horz" wrap="square" lIns="36576" tIns="19050" rIns="91440" bIns="274320" anchor="t"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Data!$A$2:$A$15</c:f>
              <c:strCache>
                <c:ptCount val="14"/>
                <c:pt idx="0">
                  <c:v>Chance </c:v>
                </c:pt>
                <c:pt idx="1">
                  <c:v>Spermicides</c:v>
                </c:pt>
                <c:pt idx="2">
                  <c:v>Fertility Awareness Based</c:v>
                </c:pt>
                <c:pt idx="3">
                  <c:v>Withdrawal</c:v>
                </c:pt>
                <c:pt idx="4">
                  <c:v>Vaginal Condom </c:v>
                </c:pt>
                <c:pt idx="5">
                  <c:v>Condom </c:v>
                </c:pt>
                <c:pt idx="6">
                  <c:v>Pill/Patch/Ring</c:v>
                </c:pt>
                <c:pt idx="7">
                  <c:v>Birth Control Injection</c:v>
                </c:pt>
                <c:pt idx="8">
                  <c:v>IUD - Copper</c:v>
                </c:pt>
                <c:pt idx="9">
                  <c:v>Tubal Ligation</c:v>
                </c:pt>
                <c:pt idx="10">
                  <c:v>IUD - Hormonal</c:v>
                </c:pt>
                <c:pt idx="11">
                  <c:v>Vasectomy</c:v>
                </c:pt>
                <c:pt idx="12">
                  <c:v>Implant </c:v>
                </c:pt>
                <c:pt idx="13">
                  <c:v>Abstinence</c:v>
                </c:pt>
              </c:strCache>
            </c:strRef>
          </c:cat>
          <c:val>
            <c:numRef>
              <c:f>Data!$C$2:$C$15</c:f>
              <c:numCache>
                <c:formatCode>0.0</c:formatCode>
                <c:ptCount val="14"/>
                <c:pt idx="0">
                  <c:v>15</c:v>
                </c:pt>
                <c:pt idx="1">
                  <c:v>72</c:v>
                </c:pt>
                <c:pt idx="2">
                  <c:v>76</c:v>
                </c:pt>
                <c:pt idx="3">
                  <c:v>78</c:v>
                </c:pt>
                <c:pt idx="4">
                  <c:v>79</c:v>
                </c:pt>
                <c:pt idx="5">
                  <c:v>82</c:v>
                </c:pt>
                <c:pt idx="6">
                  <c:v>91</c:v>
                </c:pt>
                <c:pt idx="7">
                  <c:v>94</c:v>
                </c:pt>
                <c:pt idx="8">
                  <c:v>99.2</c:v>
                </c:pt>
                <c:pt idx="9">
                  <c:v>99.5</c:v>
                </c:pt>
                <c:pt idx="10">
                  <c:v>99.8</c:v>
                </c:pt>
                <c:pt idx="11" formatCode="0.00">
                  <c:v>99.85</c:v>
                </c:pt>
                <c:pt idx="12" formatCode="0.00">
                  <c:v>99.95</c:v>
                </c:pt>
                <c:pt idx="13" formatCode="0">
                  <c:v>100</c:v>
                </c:pt>
              </c:numCache>
            </c:numRef>
          </c:val>
          <c:extLst>
            <c:ext xmlns:c16="http://schemas.microsoft.com/office/drawing/2014/chart" uri="{C3380CC4-5D6E-409C-BE32-E72D297353CC}">
              <c16:uniqueId val="{00000001-6E8F-4104-8440-026AF5A698DA}"/>
            </c:ext>
          </c:extLst>
        </c:ser>
        <c:dLbls>
          <c:dLblPos val="outEnd"/>
          <c:showLegendKey val="0"/>
          <c:showVal val="1"/>
          <c:showCatName val="0"/>
          <c:showSerName val="0"/>
          <c:showPercent val="0"/>
          <c:showBubbleSize val="0"/>
        </c:dLbls>
        <c:gapWidth val="169"/>
        <c:axId val="464994760"/>
        <c:axId val="464995416"/>
      </c:barChart>
      <c:catAx>
        <c:axId val="4649947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a:latin typeface="Sukhumvit Set" panose="02000506000000020004" pitchFamily="2" charset="-34"/>
                    <a:cs typeface="Sukhumvit Set" panose="02000506000000020004" pitchFamily="2" charset="-34"/>
                  </a:rPr>
                  <a:t>Method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5416"/>
        <c:crosses val="autoZero"/>
        <c:auto val="1"/>
        <c:lblAlgn val="ctr"/>
        <c:lblOffset val="100"/>
        <c:noMultiLvlLbl val="0"/>
      </c:catAx>
      <c:valAx>
        <c:axId val="46499541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r>
                  <a:rPr lang="en-US" sz="1800">
                    <a:latin typeface="Sukhumvit Set" panose="02000506000000020004" pitchFamily="2" charset="-34"/>
                    <a:cs typeface="Sukhumvit Set" panose="02000506000000020004" pitchFamily="2" charset="-34"/>
                  </a:rPr>
                  <a:t>Effectiveness</a:t>
                </a:r>
                <a:r>
                  <a:rPr lang="en-US" sz="1800" baseline="0">
                    <a:latin typeface="Sukhumvit Set" panose="02000506000000020004" pitchFamily="2" charset="-34"/>
                    <a:cs typeface="Sukhumvit Set" panose="02000506000000020004" pitchFamily="2" charset="-34"/>
                  </a:rPr>
                  <a:t> (%) </a:t>
                </a:r>
                <a:endParaRPr lang="en-US" sz="1800">
                  <a:latin typeface="Sukhumvit Set" panose="02000506000000020004" pitchFamily="2" charset="-34"/>
                  <a:cs typeface="Sukhumvit Set" panose="02000506000000020004" pitchFamily="2" charset="-34"/>
                </a:endParaRPr>
              </a:p>
            </c:rich>
          </c:tx>
          <c:layout>
            <c:manualLayout>
              <c:xMode val="edge"/>
              <c:yMode val="edge"/>
              <c:x val="0.27535955587241534"/>
              <c:y val="0.89495770415899423"/>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994760"/>
        <c:crosses val="autoZero"/>
        <c:crossBetween val="between"/>
        <c:majorUnit val="10"/>
      </c:valAx>
      <c:spPr>
        <a:noFill/>
        <a:ln>
          <a:noFill/>
        </a:ln>
        <a:effectLst/>
      </c:spPr>
    </c:plotArea>
    <c:legend>
      <c:legendPos val="b"/>
      <c:layout>
        <c:manualLayout>
          <c:xMode val="edge"/>
          <c:yMode val="edge"/>
          <c:x val="0.44402455486931991"/>
          <c:y val="0.92370486586983436"/>
          <c:w val="0.35953966420672151"/>
          <c:h val="3.14981205977344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ukhumvit Set" panose="02000506000000020004" pitchFamily="2" charset="-34"/>
              <a:ea typeface="+mn-ea"/>
              <a:cs typeface="Sukhumvit Set" panose="02000506000000020004" pitchFamily="2" charset="-34"/>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en-US"/>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achingsexualhealth.ca/teachers/lesson-plans-resources/print-resources/birth-control-information-shee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lesson plans use the terms ‘male’ and ‘female’ when referring to biological sex (sex assigned at birth), such as when discussing reproductive anatomy.  </a:t>
            </a:r>
          </a:p>
          <a:p>
            <a:r>
              <a:rPr lang="en-US" dirty="0" smtClean="0"/>
              <a:t>People are assigned a sex at birth based on their reproductive anatomy. Sex assigned at birth is independent of gender identity. Gender identity is a person’s internal sense of identity as female, male, both or neither, regardless of their biological sex assigned at birth. </a:t>
            </a:r>
            <a:endParaRPr lang="en-US" dirty="0"/>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en-US"/>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birth control methods have much higher effectiveness ratings in ‘perfect use’ conditions. For a comparison of the difference between perfect and typical use, see the</a:t>
            </a:r>
            <a:r>
              <a:rPr lang="en-US" u="sng" dirty="0" smtClean="0"/>
              <a:t> Birth Control Effectiveness Graph</a:t>
            </a:r>
            <a:r>
              <a:rPr lang="en-US" dirty="0" smtClean="0"/>
              <a:t>. </a:t>
            </a:r>
          </a:p>
          <a:p>
            <a:r>
              <a:rPr lang="en-US" dirty="0" smtClean="0"/>
              <a:t>** The contraceptive effectiveness rate for emergency contraception depends on what kind is used, and how soon after unprotected sex it is used. See the </a:t>
            </a:r>
            <a:r>
              <a:rPr lang="en-US" u="sng" dirty="0" smtClean="0">
                <a:hlinkClick r:id="rId3"/>
              </a:rPr>
              <a:t>Health Information Sheet </a:t>
            </a:r>
            <a:r>
              <a:rPr lang="en-US" dirty="0" smtClean="0"/>
              <a:t>on emergency contraception for more information. </a:t>
            </a: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136468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Effectiveness rate for</a:t>
            </a:r>
            <a:r>
              <a:rPr lang="en-US" b="1" dirty="0" smtClean="0"/>
              <a:t> typical use</a:t>
            </a:r>
            <a:r>
              <a:rPr lang="en-US" dirty="0" smtClean="0"/>
              <a:t> refers to how effective each method is at preventing pregnancy during actual use including incorrect or inconsistent use.</a:t>
            </a:r>
            <a:br>
              <a:rPr lang="en-US" dirty="0" smtClean="0"/>
            </a:br>
            <a:endParaRPr lang="en-US" dirty="0" smtClean="0"/>
          </a:p>
        </p:txBody>
      </p:sp>
      <p:sp>
        <p:nvSpPr>
          <p:cNvPr id="4" name="Slide Number Placeholder 3"/>
          <p:cNvSpPr>
            <a:spLocks noGrp="1"/>
          </p:cNvSpPr>
          <p:nvPr>
            <p:ph type="sldNum" sz="quarter" idx="10"/>
          </p:nvPr>
        </p:nvSpPr>
        <p:spPr/>
        <p:txBody>
          <a:bodyPr/>
          <a:lstStyle/>
          <a:p>
            <a:fld id="{9D5E1B6A-4431-4231-B5A8-6A8C9B8B634C}" type="slidenum">
              <a:rPr lang="en-US" smtClean="0"/>
              <a:t>3</a:t>
            </a:fld>
            <a:endParaRPr lang="en-US"/>
          </a:p>
        </p:txBody>
      </p:sp>
    </p:spTree>
    <p:extLst>
      <p:ext uri="{BB962C8B-B14F-4D97-AF65-F5344CB8AC3E}">
        <p14:creationId xmlns:p14="http://schemas.microsoft.com/office/powerpoint/2010/main" val="214895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Effectiveness rate for</a:t>
            </a:r>
            <a:r>
              <a:rPr lang="en-US" b="1" dirty="0" smtClean="0"/>
              <a:t> typical use</a:t>
            </a:r>
            <a:r>
              <a:rPr lang="en-US" dirty="0" smtClean="0"/>
              <a:t> refers to how effective each method is at preventing pregnancy during actual use including incorrect or inconsistent use.</a:t>
            </a:r>
            <a:br>
              <a:rPr lang="en-US" dirty="0" smtClean="0"/>
            </a:br>
            <a:endParaRPr lang="en-US" dirty="0" smtClean="0"/>
          </a:p>
          <a:p>
            <a:r>
              <a:rPr lang="en-US" dirty="0" smtClean="0"/>
              <a:t>Effectiveness rate for </a:t>
            </a:r>
            <a:r>
              <a:rPr lang="en-US" b="1" dirty="0" smtClean="0"/>
              <a:t>perfect use </a:t>
            </a:r>
            <a:r>
              <a:rPr lang="en-US" dirty="0" smtClean="0"/>
              <a:t>refers to how effective each method can be at preventing pregnancy when the user follows the exact directions all the time.  </a:t>
            </a:r>
            <a:br>
              <a:rPr lang="en-US" dirty="0" smtClean="0"/>
            </a:br>
            <a:endParaRPr lang="en-US" dirty="0" smtClean="0"/>
          </a:p>
          <a:p>
            <a:r>
              <a:rPr lang="en-US" b="1" dirty="0" smtClean="0"/>
              <a:t>Fertility Awareness Based Methods (FABs) </a:t>
            </a:r>
            <a:r>
              <a:rPr lang="en-US" dirty="0" smtClean="0"/>
              <a:t>help people understand how to prevent a pregnancy by not having sex during the fertile time. There are many different methods, including the calendar rhythm method, basal body temperature, cervical mucous and </a:t>
            </a:r>
            <a:r>
              <a:rPr lang="en-US" dirty="0" err="1" smtClean="0"/>
              <a:t>symptothermal</a:t>
            </a:r>
            <a:r>
              <a:rPr lang="en-US" dirty="0" smtClean="0"/>
              <a:t> method. These methods include some form of tracking menstrual cycles, charting body temperature or observing changes in cervical mucous to help a person determine days they are less likely to get pregnant.   FABs require a lot of practice to learn how to use consistently and can be difficult because not all menstrual cycle are regular. </a:t>
            </a:r>
            <a:r>
              <a:rPr lang="en-US" strike="sngStrike" dirty="0" smtClean="0"/>
              <a:t/>
            </a:r>
            <a:br>
              <a:rPr lang="en-US" strike="sngStrike" dirty="0" smtClean="0"/>
            </a:br>
            <a:endParaRPr lang="en-US" dirty="0" smtClean="0"/>
          </a:p>
          <a:p>
            <a:r>
              <a:rPr lang="en-US" b="1" dirty="0" smtClean="0"/>
              <a:t>Spermicides</a:t>
            </a:r>
            <a:r>
              <a:rPr lang="en-US" dirty="0" smtClean="0"/>
              <a:t> includes vaginal contraceptive film, foams, gels, creams, and vaginal suppositories.</a:t>
            </a:r>
          </a:p>
        </p:txBody>
      </p:sp>
      <p:sp>
        <p:nvSpPr>
          <p:cNvPr id="4" name="Slide Number Placeholder 3"/>
          <p:cNvSpPr>
            <a:spLocks noGrp="1"/>
          </p:cNvSpPr>
          <p:nvPr>
            <p:ph type="sldNum" sz="quarter" idx="10"/>
          </p:nvPr>
        </p:nvSpPr>
        <p:spPr/>
        <p:txBody>
          <a:bodyPr/>
          <a:lstStyle/>
          <a:p>
            <a:fld id="{9D5E1B6A-4431-4231-B5A8-6A8C9B8B634C}" type="slidenum">
              <a:rPr lang="en-US" smtClean="0"/>
              <a:t>4</a:t>
            </a:fld>
            <a:endParaRPr lang="en-US"/>
          </a:p>
        </p:txBody>
      </p:sp>
    </p:spTree>
    <p:extLst>
      <p:ext uri="{BB962C8B-B14F-4D97-AF65-F5344CB8AC3E}">
        <p14:creationId xmlns:p14="http://schemas.microsoft.com/office/powerpoint/2010/main" val="25111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 good introductory</a:t>
            </a:r>
            <a:r>
              <a:rPr lang="en-US" baseline="0" dirty="0" smtClean="0"/>
              <a:t> slide so that students can understand the relationship of the reproductive organs to the rest of the body. Show this slide and discuss the difference between </a:t>
            </a:r>
            <a:r>
              <a:rPr lang="en-US" b="1" baseline="0" dirty="0" smtClean="0"/>
              <a:t>internal</a:t>
            </a:r>
            <a:r>
              <a:rPr lang="en-US" baseline="0" dirty="0" smtClean="0"/>
              <a:t> and </a:t>
            </a:r>
            <a:r>
              <a:rPr lang="en-US" b="1" baseline="0" dirty="0" smtClean="0"/>
              <a:t>external. </a:t>
            </a:r>
            <a:r>
              <a:rPr lang="en-US" b="0" baseline="0" dirty="0" smtClean="0"/>
              <a:t>Then introduce the difference between </a:t>
            </a:r>
            <a:r>
              <a:rPr lang="en-US" b="1" baseline="0" dirty="0" smtClean="0"/>
              <a:t>frontal views </a:t>
            </a:r>
            <a:r>
              <a:rPr lang="en-US" b="0" baseline="0" dirty="0" smtClean="0"/>
              <a:t>and </a:t>
            </a:r>
            <a:r>
              <a:rPr lang="en-US" b="1" baseline="0" dirty="0" smtClean="0"/>
              <a:t>side views </a:t>
            </a:r>
            <a:r>
              <a:rPr lang="en-US" b="0" baseline="0" dirty="0" smtClean="0"/>
              <a:t>of the body. The female reproductive organs are shown primarily using the frontal view, while the male reproductive organs are shown primarily using the side view. </a:t>
            </a:r>
            <a:endParaRPr lang="en-US" b="0" dirty="0" smtClean="0"/>
          </a:p>
          <a:p>
            <a:endParaRPr lang="en-US" dirty="0" smtClean="0"/>
          </a:p>
          <a:p>
            <a:r>
              <a:rPr lang="en-US" dirty="0" smtClean="0"/>
              <a:t>The lesson plans use the terms ‘male’ and ‘female’ when referring to biological sex (sex assigned at birth), such as when discussing reproductive </a:t>
            </a:r>
            <a:r>
              <a:rPr lang="en-US" dirty="0" smtClean="0"/>
              <a:t>anatomy</a:t>
            </a:r>
            <a:r>
              <a:rPr lang="en-US" dirty="0" smtClean="0"/>
              <a:t> </a:t>
            </a:r>
          </a:p>
          <a:p>
            <a:r>
              <a:rPr lang="en-US" dirty="0" smtClean="0"/>
              <a:t>People are assigned a sex at birth based on their reproductive anatomy. Sex assigned at birth is independent of gender identity. Gender identity is a person’s internal sense of identity as female, male, both or neither, regardless of their biological sex assigned at birth. </a:t>
            </a:r>
          </a:p>
        </p:txBody>
      </p:sp>
      <p:sp>
        <p:nvSpPr>
          <p:cNvPr id="4" name="Slide Number Placeholder 3"/>
          <p:cNvSpPr>
            <a:spLocks noGrp="1"/>
          </p:cNvSpPr>
          <p:nvPr>
            <p:ph type="sldNum" sz="quarter" idx="10"/>
          </p:nvPr>
        </p:nvSpPr>
        <p:spPr/>
        <p:txBody>
          <a:bodyPr/>
          <a:lstStyle/>
          <a:p>
            <a:fld id="{9D5E1B6A-4431-4231-B5A8-6A8C9B8B634C}" type="slidenum">
              <a:rPr lang="en-US" smtClean="0"/>
              <a:t>5</a:t>
            </a:fld>
            <a:endParaRPr lang="en-US"/>
          </a:p>
        </p:txBody>
      </p:sp>
    </p:spTree>
    <p:extLst>
      <p:ext uri="{BB962C8B-B14F-4D97-AF65-F5344CB8AC3E}">
        <p14:creationId xmlns:p14="http://schemas.microsoft.com/office/powerpoint/2010/main" val="387017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7</a:t>
            </a:fld>
            <a:endParaRPr lang="en-US"/>
          </a:p>
        </p:txBody>
      </p:sp>
    </p:spTree>
    <p:extLst>
      <p:ext uri="{BB962C8B-B14F-4D97-AF65-F5344CB8AC3E}">
        <p14:creationId xmlns:p14="http://schemas.microsoft.com/office/powerpoint/2010/main" val="300733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eachingsexualhealth.ca/teachers/grade/grade-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 </a:t>
            </a:r>
            <a:r>
              <a:rPr lang="en-US" dirty="0" smtClean="0"/>
              <a:t>8</a:t>
            </a:r>
            <a:endParaRPr lang="en-US" dirty="0"/>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3" name="Picture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1543471"/>
            <a:ext cx="5086350" cy="3657600"/>
          </a:xfrm>
          <a:prstGeom prst="rect">
            <a:avLst/>
          </a:prstGeom>
          <a:noFill/>
          <a:ln>
            <a:noFill/>
          </a:ln>
        </p:spPr>
      </p:pic>
    </p:spTree>
    <p:extLst>
      <p:ext uri="{BB962C8B-B14F-4D97-AF65-F5344CB8AC3E}">
        <p14:creationId xmlns:p14="http://schemas.microsoft.com/office/powerpoint/2010/main" val="60568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Implantation</a:t>
            </a:r>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0" y="1543471"/>
            <a:ext cx="5121133" cy="3657600"/>
          </a:xfrm>
          <a:prstGeom prst="rect">
            <a:avLst/>
          </a:prstGeom>
          <a:noFill/>
          <a:ln>
            <a:noFill/>
          </a:ln>
        </p:spPr>
      </p:pic>
    </p:spTree>
    <p:extLst>
      <p:ext uri="{BB962C8B-B14F-4D97-AF65-F5344CB8AC3E}">
        <p14:creationId xmlns:p14="http://schemas.microsoft.com/office/powerpoint/2010/main" val="255965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Sperm </a:t>
            </a:r>
            <a:r>
              <a:rPr lang="en-US" dirty="0" smtClean="0"/>
              <a:t>Production</a:t>
            </a:r>
            <a:endParaRPr lang="en-US"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2200" y="1562006"/>
            <a:ext cx="4600020" cy="3657600"/>
          </a:xfrm>
          <a:prstGeom prst="rect">
            <a:avLst/>
          </a:prstGeom>
          <a:noFill/>
          <a:ln>
            <a:noFill/>
          </a:ln>
        </p:spPr>
      </p:pic>
    </p:spTree>
    <p:extLst>
      <p:ext uri="{BB962C8B-B14F-4D97-AF65-F5344CB8AC3E}">
        <p14:creationId xmlns:p14="http://schemas.microsoft.com/office/powerpoint/2010/main" val="385086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t>
            </a:r>
            <a:r>
              <a:rPr lang="en-US" dirty="0" smtClean="0"/>
              <a:t>Abuse</a:t>
            </a:r>
            <a:endParaRPr lang="en-US" dirty="0"/>
          </a:p>
        </p:txBody>
      </p:sp>
      <p:sp>
        <p:nvSpPr>
          <p:cNvPr id="3" name="Content Placeholder 2"/>
          <p:cNvSpPr>
            <a:spLocks noGrp="1"/>
          </p:cNvSpPr>
          <p:nvPr>
            <p:ph idx="1"/>
          </p:nvPr>
        </p:nvSpPr>
        <p:spPr/>
        <p:txBody>
          <a:bodyPr/>
          <a:lstStyle/>
          <a:p>
            <a:pPr marL="0" indent="0">
              <a:buNone/>
            </a:pPr>
            <a:r>
              <a:rPr lang="en-US" dirty="0"/>
              <a:t>Physical Abuse</a:t>
            </a:r>
          </a:p>
          <a:p>
            <a:pPr marL="0" indent="0">
              <a:buNone/>
            </a:pPr>
            <a:r>
              <a:rPr lang="en-US" dirty="0"/>
              <a:t>Emotional Abuse</a:t>
            </a:r>
          </a:p>
          <a:p>
            <a:pPr marL="0" indent="0">
              <a:buNone/>
            </a:pPr>
            <a:r>
              <a:rPr lang="en-US" dirty="0"/>
              <a:t>Sexual Abuse </a:t>
            </a:r>
          </a:p>
          <a:p>
            <a:pPr marL="0" indent="0">
              <a:buNone/>
            </a:pPr>
            <a:r>
              <a:rPr lang="en-US" dirty="0"/>
              <a:t>Neglect </a:t>
            </a:r>
          </a:p>
          <a:p>
            <a:pPr marL="0" indent="0">
              <a:buNone/>
            </a:pPr>
            <a:endParaRPr lang="en-US" dirty="0"/>
          </a:p>
        </p:txBody>
      </p:sp>
    </p:spTree>
    <p:extLst>
      <p:ext uri="{BB962C8B-B14F-4D97-AF65-F5344CB8AC3E}">
        <p14:creationId xmlns:p14="http://schemas.microsoft.com/office/powerpoint/2010/main" val="337673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of Abuse</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a:ext>
            </a:extLst>
          </a:blip>
          <a:srcRect t="6925"/>
          <a:stretch/>
        </p:blipFill>
        <p:spPr>
          <a:xfrm>
            <a:off x="984577" y="974036"/>
            <a:ext cx="7165510" cy="5046165"/>
          </a:xfrm>
          <a:prstGeom prst="rect">
            <a:avLst/>
          </a:prstGeom>
        </p:spPr>
      </p:pic>
    </p:spTree>
    <p:extLst>
      <p:ext uri="{BB962C8B-B14F-4D97-AF65-F5344CB8AC3E}">
        <p14:creationId xmlns:p14="http://schemas.microsoft.com/office/powerpoint/2010/main" val="67159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Autofit/>
          </a:bodyPr>
          <a:lstStyle/>
          <a:p>
            <a:r>
              <a:rPr lang="en-US" sz="3200" dirty="0"/>
              <a:t>Consequences of Abuse for the Abused Person </a:t>
            </a:r>
          </a:p>
        </p:txBody>
      </p:sp>
      <p:sp>
        <p:nvSpPr>
          <p:cNvPr id="3" name="Content Placeholder 2"/>
          <p:cNvSpPr>
            <a:spLocks noGrp="1"/>
          </p:cNvSpPr>
          <p:nvPr>
            <p:ph idx="1"/>
          </p:nvPr>
        </p:nvSpPr>
        <p:spPr>
          <a:xfrm>
            <a:off x="628650" y="1089498"/>
            <a:ext cx="7886700" cy="4697321"/>
          </a:xfrm>
        </p:spPr>
        <p:txBody>
          <a:bodyPr>
            <a:normAutofit fontScale="92500" lnSpcReduction="20000"/>
          </a:bodyPr>
          <a:lstStyle/>
          <a:p>
            <a:pPr marL="0" indent="0">
              <a:buNone/>
            </a:pPr>
            <a:r>
              <a:rPr lang="en-US" dirty="0"/>
              <a:t>Being abused affects a person now and in the future. </a:t>
            </a:r>
            <a:endParaRPr lang="en-US" dirty="0" smtClean="0"/>
          </a:p>
          <a:p>
            <a:pPr marL="0" indent="0">
              <a:buNone/>
            </a:pPr>
            <a:endParaRPr lang="en-US" dirty="0"/>
          </a:p>
          <a:p>
            <a:pPr marL="0" indent="0">
              <a:buNone/>
            </a:pPr>
            <a:r>
              <a:rPr lang="en-US" dirty="0"/>
              <a:t>Effects could include: </a:t>
            </a:r>
          </a:p>
          <a:p>
            <a:pPr lvl="1">
              <a:lnSpc>
                <a:spcPct val="110000"/>
              </a:lnSpc>
            </a:pPr>
            <a:r>
              <a:rPr lang="en-US" dirty="0"/>
              <a:t>Impaired brain development</a:t>
            </a:r>
          </a:p>
          <a:p>
            <a:pPr lvl="1">
              <a:lnSpc>
                <a:spcPct val="110000"/>
              </a:lnSpc>
            </a:pPr>
            <a:r>
              <a:rPr lang="en-US" dirty="0"/>
              <a:t>Impaired learning ability and social and emotional skills</a:t>
            </a:r>
          </a:p>
          <a:p>
            <a:pPr lvl="1">
              <a:lnSpc>
                <a:spcPct val="110000"/>
              </a:lnSpc>
            </a:pPr>
            <a:r>
              <a:rPr lang="en-US" dirty="0"/>
              <a:t>Lower achievement in school</a:t>
            </a:r>
          </a:p>
          <a:p>
            <a:pPr lvl="1">
              <a:lnSpc>
                <a:spcPct val="110000"/>
              </a:lnSpc>
            </a:pPr>
            <a:r>
              <a:rPr lang="en-US" dirty="0"/>
              <a:t>Lower language development</a:t>
            </a:r>
          </a:p>
          <a:p>
            <a:pPr lvl="1">
              <a:lnSpc>
                <a:spcPct val="110000"/>
              </a:lnSpc>
            </a:pPr>
            <a:r>
              <a:rPr lang="en-US" dirty="0"/>
              <a:t>Higher risk for heart, lung and liver diseases, obesity, cancer, high blood pressure, and high cholesterol</a:t>
            </a:r>
          </a:p>
          <a:p>
            <a:pPr lvl="1">
              <a:lnSpc>
                <a:spcPct val="110000"/>
              </a:lnSpc>
            </a:pPr>
            <a:r>
              <a:rPr lang="en-US" dirty="0"/>
              <a:t>Low self-esteem, anxiety and depression</a:t>
            </a:r>
          </a:p>
          <a:p>
            <a:pPr lvl="1">
              <a:lnSpc>
                <a:spcPct val="110000"/>
              </a:lnSpc>
            </a:pPr>
            <a:r>
              <a:rPr lang="en-US" dirty="0"/>
              <a:t>Suicide</a:t>
            </a:r>
          </a:p>
          <a:p>
            <a:pPr lvl="1">
              <a:lnSpc>
                <a:spcPct val="110000"/>
              </a:lnSpc>
            </a:pPr>
            <a:r>
              <a:rPr lang="en-US" dirty="0"/>
              <a:t>Smoking, alcoholism and drug abuse</a:t>
            </a:r>
          </a:p>
          <a:p>
            <a:endParaRPr lang="en-US" dirty="0"/>
          </a:p>
        </p:txBody>
      </p:sp>
    </p:spTree>
    <p:extLst>
      <p:ext uri="{BB962C8B-B14F-4D97-AF65-F5344CB8AC3E}">
        <p14:creationId xmlns:p14="http://schemas.microsoft.com/office/powerpoint/2010/main" val="56546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71787"/>
          </a:xfrm>
        </p:spPr>
        <p:txBody>
          <a:bodyPr>
            <a:normAutofit/>
          </a:bodyPr>
          <a:lstStyle/>
          <a:p>
            <a:r>
              <a:rPr lang="en-US" sz="3200" dirty="0"/>
              <a:t>Consequences of Abuse for the Abuser </a:t>
            </a:r>
          </a:p>
        </p:txBody>
      </p:sp>
      <p:sp>
        <p:nvSpPr>
          <p:cNvPr id="3" name="Content Placeholder 2"/>
          <p:cNvSpPr>
            <a:spLocks noGrp="1"/>
          </p:cNvSpPr>
          <p:nvPr>
            <p:ph idx="1"/>
          </p:nvPr>
        </p:nvSpPr>
        <p:spPr/>
        <p:txBody>
          <a:bodyPr/>
          <a:lstStyle/>
          <a:p>
            <a:pPr marL="0" indent="0">
              <a:buNone/>
            </a:pPr>
            <a:r>
              <a:rPr lang="en-US" dirty="0"/>
              <a:t>Abusing someone could have </a:t>
            </a:r>
          </a:p>
          <a:p>
            <a:pPr lvl="1"/>
            <a:r>
              <a:rPr lang="en-US" dirty="0"/>
              <a:t>legal</a:t>
            </a:r>
          </a:p>
          <a:p>
            <a:pPr lvl="1"/>
            <a:r>
              <a:rPr lang="en-US" dirty="0"/>
              <a:t>social </a:t>
            </a:r>
          </a:p>
          <a:p>
            <a:pPr lvl="1"/>
            <a:r>
              <a:rPr lang="en-US" dirty="0"/>
              <a:t>emotional </a:t>
            </a:r>
            <a:endParaRPr lang="en-US" dirty="0" smtClean="0"/>
          </a:p>
          <a:p>
            <a:pPr marL="0" indent="0">
              <a:buNone/>
            </a:pPr>
            <a:r>
              <a:rPr lang="en-US" dirty="0" smtClean="0"/>
              <a:t>effects </a:t>
            </a:r>
            <a:r>
              <a:rPr lang="en-US" dirty="0"/>
              <a:t>and consequences</a:t>
            </a:r>
          </a:p>
        </p:txBody>
      </p:sp>
    </p:spTree>
    <p:extLst>
      <p:ext uri="{BB962C8B-B14F-4D97-AF65-F5344CB8AC3E}">
        <p14:creationId xmlns:p14="http://schemas.microsoft.com/office/powerpoint/2010/main" val="131345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to </a:t>
            </a:r>
            <a:r>
              <a:rPr lang="en-US" dirty="0" smtClean="0"/>
              <a:t>Disclose</a:t>
            </a:r>
            <a:endParaRPr lang="en-US" dirty="0"/>
          </a:p>
        </p:txBody>
      </p:sp>
      <p:sp>
        <p:nvSpPr>
          <p:cNvPr id="3" name="Content Placeholder 2"/>
          <p:cNvSpPr>
            <a:spLocks noGrp="1"/>
          </p:cNvSpPr>
          <p:nvPr>
            <p:ph idx="1"/>
          </p:nvPr>
        </p:nvSpPr>
        <p:spPr>
          <a:xfrm>
            <a:off x="628650" y="1536969"/>
            <a:ext cx="7886700" cy="4639993"/>
          </a:xfrm>
        </p:spPr>
        <p:txBody>
          <a:bodyPr>
            <a:normAutofit/>
          </a:bodyPr>
          <a:lstStyle/>
          <a:p>
            <a:pPr marL="0" indent="0">
              <a:buNone/>
            </a:pPr>
            <a:r>
              <a:rPr lang="en-US" dirty="0"/>
              <a:t>When to </a:t>
            </a:r>
            <a:r>
              <a:rPr lang="en-US" dirty="0" smtClean="0"/>
              <a:t>Tell</a:t>
            </a:r>
          </a:p>
          <a:p>
            <a:pPr marL="0" indent="0">
              <a:buNone/>
            </a:pPr>
            <a:endParaRPr lang="en-US" dirty="0" smtClean="0"/>
          </a:p>
          <a:p>
            <a:pPr lvl="1"/>
            <a:r>
              <a:rPr lang="en-US" dirty="0" smtClean="0"/>
              <a:t>It </a:t>
            </a:r>
            <a:r>
              <a:rPr lang="en-US" dirty="0"/>
              <a:t>is never too late to tell someone. You can disclose when you are </a:t>
            </a:r>
            <a:r>
              <a:rPr lang="en-US" dirty="0" smtClean="0"/>
              <a:t>ready</a:t>
            </a:r>
            <a:endParaRPr lang="en-US" dirty="0"/>
          </a:p>
          <a:p>
            <a:pPr lvl="1"/>
            <a:r>
              <a:rPr lang="en-US" dirty="0"/>
              <a:t>Remember, the abuse is NEVER your fault. Abuse is NEVER </a:t>
            </a:r>
            <a:r>
              <a:rPr lang="en-US" dirty="0" smtClean="0"/>
              <a:t>okay</a:t>
            </a:r>
            <a:endParaRPr lang="en-US" dirty="0"/>
          </a:p>
          <a:p>
            <a:pPr lvl="1"/>
            <a:r>
              <a:rPr lang="en-US" dirty="0"/>
              <a:t>There are people who can help</a:t>
            </a:r>
          </a:p>
          <a:p>
            <a:pPr lvl="1"/>
            <a:r>
              <a:rPr lang="en-US" dirty="0"/>
              <a:t>Be persistent, keep telling</a:t>
            </a:r>
          </a:p>
          <a:p>
            <a:endParaRPr lang="en-US" dirty="0"/>
          </a:p>
        </p:txBody>
      </p:sp>
    </p:spTree>
    <p:extLst>
      <p:ext uri="{BB962C8B-B14F-4D97-AF65-F5344CB8AC3E}">
        <p14:creationId xmlns:p14="http://schemas.microsoft.com/office/powerpoint/2010/main" val="320288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to </a:t>
            </a:r>
            <a:r>
              <a:rPr lang="en-US" dirty="0" smtClean="0"/>
              <a:t>Disclose</a:t>
            </a:r>
            <a:endParaRPr lang="en-US" dirty="0"/>
          </a:p>
        </p:txBody>
      </p:sp>
      <p:sp>
        <p:nvSpPr>
          <p:cNvPr id="3" name="Content Placeholder 2"/>
          <p:cNvSpPr>
            <a:spLocks noGrp="1"/>
          </p:cNvSpPr>
          <p:nvPr>
            <p:ph idx="1"/>
          </p:nvPr>
        </p:nvSpPr>
        <p:spPr>
          <a:xfrm>
            <a:off x="628650" y="1459149"/>
            <a:ext cx="7886700" cy="4717814"/>
          </a:xfrm>
        </p:spPr>
        <p:txBody>
          <a:bodyPr>
            <a:normAutofit/>
          </a:bodyPr>
          <a:lstStyle/>
          <a:p>
            <a:pPr marL="0" indent="0">
              <a:buNone/>
            </a:pPr>
            <a:r>
              <a:rPr lang="en-US" dirty="0"/>
              <a:t>Who to </a:t>
            </a:r>
            <a:r>
              <a:rPr lang="en-US" dirty="0" smtClean="0"/>
              <a:t>Tell</a:t>
            </a:r>
          </a:p>
          <a:p>
            <a:pPr marL="0" indent="0">
              <a:buNone/>
            </a:pPr>
            <a:endParaRPr lang="en-US" dirty="0"/>
          </a:p>
          <a:p>
            <a:pPr lvl="1"/>
            <a:r>
              <a:rPr lang="en-US" dirty="0"/>
              <a:t>A close </a:t>
            </a:r>
            <a:r>
              <a:rPr lang="en-US" dirty="0" smtClean="0"/>
              <a:t>friend</a:t>
            </a:r>
            <a:endParaRPr lang="en-US" dirty="0"/>
          </a:p>
          <a:p>
            <a:pPr lvl="1"/>
            <a:r>
              <a:rPr lang="en-US" dirty="0"/>
              <a:t>A trusted adult (a teacher, a friend’s parent, coach, relative, neighbour, or someone else you trust</a:t>
            </a:r>
            <a:r>
              <a:rPr lang="en-US" dirty="0" smtClean="0"/>
              <a:t>)</a:t>
            </a:r>
            <a:endParaRPr lang="en-US" dirty="0"/>
          </a:p>
          <a:p>
            <a:pPr lvl="1"/>
            <a:r>
              <a:rPr lang="en-US" dirty="0"/>
              <a:t>If you feel you are in immediate danger, contact the police or call 911</a:t>
            </a:r>
          </a:p>
          <a:p>
            <a:endParaRPr lang="en-US" dirty="0"/>
          </a:p>
        </p:txBody>
      </p:sp>
    </p:spTree>
    <p:extLst>
      <p:ext uri="{BB962C8B-B14F-4D97-AF65-F5344CB8AC3E}">
        <p14:creationId xmlns:p14="http://schemas.microsoft.com/office/powerpoint/2010/main" val="310003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to </a:t>
            </a:r>
            <a:r>
              <a:rPr lang="en-US" dirty="0" smtClean="0"/>
              <a:t>Disclose</a:t>
            </a:r>
            <a:endParaRPr lang="en-US" dirty="0"/>
          </a:p>
        </p:txBody>
      </p:sp>
      <p:sp>
        <p:nvSpPr>
          <p:cNvPr id="3" name="Content Placeholder 2"/>
          <p:cNvSpPr>
            <a:spLocks noGrp="1"/>
          </p:cNvSpPr>
          <p:nvPr>
            <p:ph idx="1"/>
          </p:nvPr>
        </p:nvSpPr>
        <p:spPr>
          <a:xfrm>
            <a:off x="628650" y="1420238"/>
            <a:ext cx="7886700" cy="4756725"/>
          </a:xfrm>
        </p:spPr>
        <p:txBody>
          <a:bodyPr>
            <a:normAutofit/>
          </a:bodyPr>
          <a:lstStyle/>
          <a:p>
            <a:pPr marL="0" indent="0">
              <a:buNone/>
            </a:pPr>
            <a:r>
              <a:rPr lang="en-US" dirty="0"/>
              <a:t>What Will Happen? </a:t>
            </a:r>
            <a:endParaRPr lang="en-US" dirty="0" smtClean="0"/>
          </a:p>
          <a:p>
            <a:pPr marL="0" indent="0">
              <a:buNone/>
            </a:pPr>
            <a:endParaRPr lang="en-US" dirty="0"/>
          </a:p>
          <a:p>
            <a:pPr marL="457200" lvl="1" indent="0">
              <a:buNone/>
            </a:pPr>
            <a:r>
              <a:rPr lang="en-US" dirty="0"/>
              <a:t>The person you tell should </a:t>
            </a:r>
          </a:p>
          <a:p>
            <a:pPr lvl="1"/>
            <a:r>
              <a:rPr lang="en-US" dirty="0"/>
              <a:t>listen to you</a:t>
            </a:r>
          </a:p>
          <a:p>
            <a:pPr lvl="1"/>
            <a:r>
              <a:rPr lang="en-US" dirty="0" smtClean="0"/>
              <a:t>believe </a:t>
            </a:r>
            <a:r>
              <a:rPr lang="en-US" dirty="0"/>
              <a:t>you and </a:t>
            </a:r>
          </a:p>
          <a:p>
            <a:pPr lvl="1"/>
            <a:r>
              <a:rPr lang="en-US" dirty="0"/>
              <a:t>will want to help you right away</a:t>
            </a:r>
          </a:p>
          <a:p>
            <a:endParaRPr lang="en-US" dirty="0"/>
          </a:p>
        </p:txBody>
      </p:sp>
    </p:spTree>
    <p:extLst>
      <p:ext uri="{BB962C8B-B14F-4D97-AF65-F5344CB8AC3E}">
        <p14:creationId xmlns:p14="http://schemas.microsoft.com/office/powerpoint/2010/main" val="232716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Effectiveness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95646804"/>
              </p:ext>
            </p:extLst>
          </p:nvPr>
        </p:nvGraphicFramePr>
        <p:xfrm>
          <a:off x="628650" y="804227"/>
          <a:ext cx="7886700" cy="4815521"/>
        </p:xfrm>
        <a:graphic>
          <a:graphicData uri="http://schemas.openxmlformats.org/drawingml/2006/table">
            <a:tbl>
              <a:tblPr firstRow="1" firstCol="1" bandRow="1"/>
              <a:tblGrid>
                <a:gridCol w="3560608">
                  <a:extLst>
                    <a:ext uri="{9D8B030D-6E8A-4147-A177-3AD203B41FA5}">
                      <a16:colId xmlns:a16="http://schemas.microsoft.com/office/drawing/2014/main" val="20000"/>
                    </a:ext>
                  </a:extLst>
                </a:gridCol>
                <a:gridCol w="2006474">
                  <a:extLst>
                    <a:ext uri="{9D8B030D-6E8A-4147-A177-3AD203B41FA5}">
                      <a16:colId xmlns:a16="http://schemas.microsoft.com/office/drawing/2014/main" val="20001"/>
                    </a:ext>
                  </a:extLst>
                </a:gridCol>
                <a:gridCol w="2319618">
                  <a:extLst>
                    <a:ext uri="{9D8B030D-6E8A-4147-A177-3AD203B41FA5}">
                      <a16:colId xmlns:a16="http://schemas.microsoft.com/office/drawing/2014/main" val="20002"/>
                    </a:ext>
                  </a:extLst>
                </a:gridCol>
              </a:tblGrid>
              <a:tr h="905531">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Method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STI Protection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Pregnancy Prevention </a:t>
                      </a:r>
                      <a:br>
                        <a:rPr lang="en-US" sz="1600" b="1" dirty="0">
                          <a:effectLst/>
                          <a:latin typeface="Arial" panose="020B0604020202020204" pitchFamily="34" charset="0"/>
                          <a:ea typeface="Calibri" panose="020F0502020204030204" pitchFamily="34" charset="0"/>
                          <a:cs typeface="Times New Roman" panose="02020603050405020304" pitchFamily="18" charset="0"/>
                        </a:rPr>
                      </a:br>
                      <a:r>
                        <a:rPr lang="en-US" sz="1200" b="1" dirty="0">
                          <a:effectLst/>
                          <a:latin typeface="Arial" panose="020B0604020202020204" pitchFamily="34" charset="0"/>
                          <a:ea typeface="Calibri" panose="020F0502020204030204" pitchFamily="34" charset="0"/>
                          <a:cs typeface="Times New Roman" panose="02020603050405020304" pitchFamily="18" charset="0"/>
                        </a:rPr>
                        <a:t>(Typical use)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90999">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Abstinence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1"/>
                  </a:ext>
                </a:extLst>
              </a:tr>
              <a:tr h="390999">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Injection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90999">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Pill/ Patch/ 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3"/>
                  </a:ext>
                </a:extLst>
              </a:tr>
              <a:tr h="390999">
                <a:tc>
                  <a:txBody>
                    <a:bodyPr/>
                    <a:lstStyle/>
                    <a:p>
                      <a:pPr marL="0" marR="0" algn="ctr">
                        <a:lnSpc>
                          <a:spcPct val="107000"/>
                        </a:lnSpc>
                        <a:spcBef>
                          <a:spcPts val="0"/>
                        </a:spcBef>
                        <a:spcAft>
                          <a:spcPts val="0"/>
                        </a:spcAft>
                      </a:pPr>
                      <a:r>
                        <a:rPr lang="en-US"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5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US" sz="16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90999">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Condom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5"/>
                  </a:ext>
                </a:extLst>
              </a:tr>
              <a:tr h="390999">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Emergency Contraception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US" sz="15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390999">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IUD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390999">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Vaginal Condom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50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0010"/>
                  </a:ext>
                </a:extLst>
              </a:tr>
              <a:tr h="390999">
                <a:tc>
                  <a:txBody>
                    <a:bodyPr/>
                    <a:lstStyle/>
                    <a:p>
                      <a:pPr marL="0" marR="0" algn="ctr">
                        <a:lnSpc>
                          <a:spcPct val="107000"/>
                        </a:lnSpc>
                        <a:spcBef>
                          <a:spcPts val="0"/>
                        </a:spcBef>
                        <a:spcAft>
                          <a:spcPts val="0"/>
                        </a:spcAft>
                      </a:pPr>
                      <a:r>
                        <a:rPr lang="en-U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Withdrawal</a:t>
                      </a: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700" dirty="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500" dirty="0">
                          <a:solidFill>
                            <a:srgbClr val="00B05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014"/>
                  </a:ext>
                </a:extLst>
              </a:tr>
              <a:tr h="390999">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No Method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0754" marR="4075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723962375"/>
                  </a:ext>
                </a:extLst>
              </a:tr>
            </a:tbl>
          </a:graphicData>
        </a:graphic>
      </p:graphicFrame>
      <p:sp>
        <p:nvSpPr>
          <p:cNvPr id="4" name="TextBox 3"/>
          <p:cNvSpPr txBox="1"/>
          <p:nvPr/>
        </p:nvSpPr>
        <p:spPr>
          <a:xfrm>
            <a:off x="1182756" y="5784710"/>
            <a:ext cx="5715000" cy="388696"/>
          </a:xfrm>
          <a:prstGeom prst="rect">
            <a:avLst/>
          </a:prstGeom>
          <a:noFill/>
        </p:spPr>
        <p:txBody>
          <a:bodyPr wrap="square" rtlCol="0">
            <a:spAutoFit/>
          </a:bodyPr>
          <a:lstStyle/>
          <a:p>
            <a:pPr algn="ctr">
              <a:lnSpc>
                <a:spcPct val="107000"/>
              </a:lnSpc>
              <a:spcBef>
                <a:spcPts val="0"/>
              </a:spcBef>
              <a:spcAft>
                <a:spcPts val="0"/>
              </a:spcAft>
            </a:pPr>
            <a:r>
              <a:rPr lang="en-US" dirty="0">
                <a:solidFill>
                  <a:srgbClr val="FF0000"/>
                </a:solidFill>
                <a:latin typeface="Arial" panose="020B0604020202020204" pitchFamily="34" charset="0"/>
                <a:ea typeface="Calibri" panose="020F0502020204030204" pitchFamily="34" charset="0"/>
                <a:sym typeface="Wingdings 2" panose="05020102010507070707" pitchFamily="18" charset="2"/>
              </a:rPr>
              <a:t>= None    </a:t>
            </a:r>
            <a:r>
              <a:rPr lang="en-US" dirty="0">
                <a:solidFill>
                  <a:srgbClr val="00B050"/>
                </a:solidFill>
                <a:latin typeface="Arial" panose="020B0604020202020204" pitchFamily="34" charset="0"/>
                <a:ea typeface="Calibri" panose="020F0502020204030204" pitchFamily="34" charset="0"/>
                <a:sym typeface="Wingdings 2" panose="05020102010507070707" pitchFamily="18" charset="2"/>
              </a:rPr>
              <a:t>= Fair    = Good      = Excellent</a:t>
            </a:r>
            <a:endParaRPr lang="en-US" sz="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021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a </a:t>
            </a:r>
            <a:r>
              <a:rPr lang="en-US" dirty="0" smtClean="0"/>
              <a:t>Friend</a:t>
            </a:r>
            <a:endParaRPr lang="en-US" dirty="0"/>
          </a:p>
        </p:txBody>
      </p:sp>
      <p:sp>
        <p:nvSpPr>
          <p:cNvPr id="3" name="Content Placeholder 2"/>
          <p:cNvSpPr>
            <a:spLocks noGrp="1"/>
          </p:cNvSpPr>
          <p:nvPr>
            <p:ph idx="1"/>
          </p:nvPr>
        </p:nvSpPr>
        <p:spPr>
          <a:xfrm>
            <a:off x="628650" y="1381328"/>
            <a:ext cx="7886700" cy="4795635"/>
          </a:xfrm>
        </p:spPr>
        <p:txBody>
          <a:bodyPr>
            <a:normAutofit/>
          </a:bodyPr>
          <a:lstStyle/>
          <a:p>
            <a:pPr marL="0" indent="0">
              <a:buNone/>
            </a:pPr>
            <a:r>
              <a:rPr lang="en-US" dirty="0"/>
              <a:t>Important things to tell your </a:t>
            </a:r>
            <a:r>
              <a:rPr lang="en-US" dirty="0" smtClean="0"/>
              <a:t>friend</a:t>
            </a:r>
          </a:p>
          <a:p>
            <a:pPr marL="0" indent="0">
              <a:buNone/>
            </a:pPr>
            <a:endParaRPr lang="en-US" dirty="0"/>
          </a:p>
          <a:p>
            <a:pPr lvl="1"/>
            <a:r>
              <a:rPr lang="en-US" dirty="0"/>
              <a:t>It’s not your </a:t>
            </a:r>
            <a:r>
              <a:rPr lang="en-US" dirty="0" smtClean="0"/>
              <a:t>fault</a:t>
            </a:r>
            <a:endParaRPr lang="en-US" dirty="0"/>
          </a:p>
          <a:p>
            <a:pPr lvl="1"/>
            <a:r>
              <a:rPr lang="en-US" dirty="0"/>
              <a:t>I believe </a:t>
            </a:r>
            <a:r>
              <a:rPr lang="en-US" dirty="0" smtClean="0"/>
              <a:t>you</a:t>
            </a:r>
            <a:endParaRPr lang="en-US" dirty="0"/>
          </a:p>
          <a:p>
            <a:pPr lvl="1"/>
            <a:r>
              <a:rPr lang="en-US" dirty="0"/>
              <a:t>I’m sorry that happened to </a:t>
            </a:r>
            <a:r>
              <a:rPr lang="en-US" dirty="0" smtClean="0"/>
              <a:t>you</a:t>
            </a:r>
            <a:endParaRPr lang="en-US" dirty="0"/>
          </a:p>
          <a:p>
            <a:pPr lvl="1"/>
            <a:r>
              <a:rPr lang="en-US" dirty="0"/>
              <a:t>I’m glad you told </a:t>
            </a:r>
            <a:r>
              <a:rPr lang="en-US" dirty="0" smtClean="0"/>
              <a:t>me</a:t>
            </a:r>
            <a:endParaRPr lang="en-US" dirty="0"/>
          </a:p>
          <a:p>
            <a:pPr lvl="1"/>
            <a:r>
              <a:rPr lang="en-US" dirty="0"/>
              <a:t>I understand that telling is difficult to do and am proud of you for asking for </a:t>
            </a:r>
            <a:r>
              <a:rPr lang="en-US" dirty="0" smtClean="0"/>
              <a:t>help</a:t>
            </a:r>
            <a:endParaRPr lang="en-US" dirty="0"/>
          </a:p>
          <a:p>
            <a:pPr lvl="1"/>
            <a:r>
              <a:rPr lang="en-US" dirty="0"/>
              <a:t>I’ll help you to get </a:t>
            </a:r>
            <a:r>
              <a:rPr lang="en-US" dirty="0" smtClean="0"/>
              <a:t>help</a:t>
            </a:r>
            <a:endParaRPr lang="en-US" dirty="0"/>
          </a:p>
          <a:p>
            <a:endParaRPr lang="en-US" dirty="0"/>
          </a:p>
        </p:txBody>
      </p:sp>
    </p:spTree>
    <p:extLst>
      <p:ext uri="{BB962C8B-B14F-4D97-AF65-F5344CB8AC3E}">
        <p14:creationId xmlns:p14="http://schemas.microsoft.com/office/powerpoint/2010/main" val="233438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a </a:t>
            </a:r>
            <a:r>
              <a:rPr lang="en-US" dirty="0" smtClean="0"/>
              <a:t>Friend</a:t>
            </a:r>
            <a:endParaRPr lang="en-US" dirty="0"/>
          </a:p>
        </p:txBody>
      </p:sp>
      <p:sp>
        <p:nvSpPr>
          <p:cNvPr id="3" name="Content Placeholder 2"/>
          <p:cNvSpPr>
            <a:spLocks noGrp="1"/>
          </p:cNvSpPr>
          <p:nvPr>
            <p:ph idx="1"/>
          </p:nvPr>
        </p:nvSpPr>
        <p:spPr>
          <a:xfrm>
            <a:off x="628650" y="1517515"/>
            <a:ext cx="7886700" cy="4659448"/>
          </a:xfrm>
        </p:spPr>
        <p:txBody>
          <a:bodyPr>
            <a:normAutofit/>
          </a:bodyPr>
          <a:lstStyle/>
          <a:p>
            <a:pPr marL="0" indent="0">
              <a:buNone/>
            </a:pPr>
            <a:r>
              <a:rPr lang="en-US" dirty="0"/>
              <a:t>Important things to do for your </a:t>
            </a:r>
            <a:r>
              <a:rPr lang="en-US" dirty="0" smtClean="0"/>
              <a:t>friend</a:t>
            </a:r>
          </a:p>
          <a:p>
            <a:pPr marL="0" indent="0">
              <a:buNone/>
            </a:pPr>
            <a:endParaRPr lang="en-US" dirty="0"/>
          </a:p>
          <a:p>
            <a:pPr lvl="1"/>
            <a:r>
              <a:rPr lang="en-US" dirty="0"/>
              <a:t>Encourage your friend to tell a trusted adult and offer to help your friend </a:t>
            </a:r>
            <a:r>
              <a:rPr lang="en-US" dirty="0" smtClean="0"/>
              <a:t>tell</a:t>
            </a:r>
            <a:endParaRPr lang="en-US" dirty="0"/>
          </a:p>
          <a:p>
            <a:pPr lvl="1"/>
            <a:r>
              <a:rPr lang="en-US" dirty="0"/>
              <a:t>Tell a trusted adult about the </a:t>
            </a:r>
            <a:r>
              <a:rPr lang="en-US" dirty="0" smtClean="0"/>
              <a:t>disclosure</a:t>
            </a:r>
            <a:endParaRPr lang="en-US" dirty="0"/>
          </a:p>
          <a:p>
            <a:pPr lvl="1"/>
            <a:r>
              <a:rPr lang="en-US" dirty="0"/>
              <a:t>Respect your friend’s privacy. DO NOT tell other friends about the </a:t>
            </a:r>
            <a:r>
              <a:rPr lang="en-US" dirty="0" smtClean="0"/>
              <a:t>abuse</a:t>
            </a:r>
            <a:endParaRPr lang="en-US" dirty="0"/>
          </a:p>
          <a:p>
            <a:pPr lvl="1"/>
            <a:r>
              <a:rPr lang="en-US" dirty="0"/>
              <a:t>If nothing happens, tell another trusted </a:t>
            </a:r>
            <a:r>
              <a:rPr lang="en-US" dirty="0" smtClean="0"/>
              <a:t>adult</a:t>
            </a:r>
            <a:endParaRPr lang="en-US" dirty="0"/>
          </a:p>
        </p:txBody>
      </p:sp>
    </p:spTree>
    <p:extLst>
      <p:ext uri="{BB962C8B-B14F-4D97-AF65-F5344CB8AC3E}">
        <p14:creationId xmlns:p14="http://schemas.microsoft.com/office/powerpoint/2010/main" val="14074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Additional </a:t>
            </a:r>
            <a:r>
              <a:rPr lang="en-US" dirty="0" smtClean="0"/>
              <a:t>anatomy </a:t>
            </a:r>
            <a:r>
              <a:rPr lang="en-US" dirty="0"/>
              <a:t>diagrams are available on the </a:t>
            </a:r>
            <a:r>
              <a:rPr lang="en-US" dirty="0">
                <a:hlinkClick r:id="rId2"/>
              </a:rPr>
              <a:t>Grade 7</a:t>
            </a:r>
            <a:r>
              <a:rPr lang="en-US" dirty="0"/>
              <a:t> page.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62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Control Effectiveness</a:t>
            </a:r>
            <a:endParaRPr lang="en-US" dirty="0"/>
          </a:p>
        </p:txBody>
      </p:sp>
      <p:graphicFrame>
        <p:nvGraphicFramePr>
          <p:cNvPr id="4" name="Chart 3"/>
          <p:cNvGraphicFramePr/>
          <p:nvPr>
            <p:extLst>
              <p:ext uri="{D42A27DB-BD31-4B8C-83A1-F6EECF244321}">
                <p14:modId xmlns:p14="http://schemas.microsoft.com/office/powerpoint/2010/main" val="4031323142"/>
              </p:ext>
            </p:extLst>
          </p:nvPr>
        </p:nvGraphicFramePr>
        <p:xfrm>
          <a:off x="229552" y="755009"/>
          <a:ext cx="8684895" cy="5360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19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Control Effectiveness</a:t>
            </a:r>
            <a:endParaRPr lang="en-US" dirty="0"/>
          </a:p>
        </p:txBody>
      </p:sp>
      <p:graphicFrame>
        <p:nvGraphicFramePr>
          <p:cNvPr id="4" name="Chart 3"/>
          <p:cNvGraphicFramePr/>
          <p:nvPr>
            <p:extLst>
              <p:ext uri="{D42A27DB-BD31-4B8C-83A1-F6EECF244321}">
                <p14:modId xmlns:p14="http://schemas.microsoft.com/office/powerpoint/2010/main" val="1909183388"/>
              </p:ext>
            </p:extLst>
          </p:nvPr>
        </p:nvGraphicFramePr>
        <p:xfrm>
          <a:off x="160655" y="755009"/>
          <a:ext cx="8697595" cy="5398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024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a:t>
            </a:r>
            <a:r>
              <a:rPr lang="en-US" dirty="0" smtClean="0"/>
              <a:t>Systems</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Reproductive Systems</a:t>
            </a: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742" y="1524000"/>
            <a:ext cx="8180832" cy="3901440"/>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5" name="Picture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334000" y="146304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554480"/>
            <a:ext cx="3205336" cy="2560320"/>
          </a:xfrm>
          <a:prstGeom prst="rect">
            <a:avLst/>
          </a:prstGeom>
          <a:noFill/>
          <a:ln>
            <a:noFill/>
          </a:ln>
        </p:spPr>
      </p:pic>
    </p:spTree>
    <p:extLst>
      <p:ext uri="{BB962C8B-B14F-4D97-AF65-F5344CB8AC3E}">
        <p14:creationId xmlns:p14="http://schemas.microsoft.com/office/powerpoint/2010/main" val="259717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Internal </a:t>
            </a:r>
            <a:r>
              <a:rPr lang="en-US" dirty="0"/>
              <a:t>Reproductive </a:t>
            </a:r>
            <a:r>
              <a:rPr lang="en-US" dirty="0" smtClean="0"/>
              <a:t>Organs</a:t>
            </a:r>
            <a:endParaRPr lang="en-US" dirty="0"/>
          </a:p>
        </p:txBody>
      </p:sp>
      <p:pic>
        <p:nvPicPr>
          <p:cNvPr id="6"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0200" y="1752600"/>
            <a:ext cx="6024632" cy="3657600"/>
          </a:xfrm>
          <a:prstGeom prst="rect">
            <a:avLst/>
          </a:prstGeom>
          <a:noFill/>
          <a:ln>
            <a:noFill/>
          </a:ln>
        </p:spPr>
      </p:pic>
    </p:spTree>
    <p:extLst>
      <p:ext uri="{BB962C8B-B14F-4D97-AF65-F5344CB8AC3E}">
        <p14:creationId xmlns:p14="http://schemas.microsoft.com/office/powerpoint/2010/main" val="140727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Internal </a:t>
            </a:r>
            <a:r>
              <a:rPr lang="en-US" dirty="0"/>
              <a:t>Reproductive </a:t>
            </a:r>
            <a:r>
              <a:rPr lang="en-US" dirty="0" smtClean="0"/>
              <a:t>Organs</a:t>
            </a:r>
            <a:endParaRPr lang="en-US" dirty="0"/>
          </a:p>
        </p:txBody>
      </p:sp>
      <p:pic>
        <p:nvPicPr>
          <p:cNvPr id="7" name="Picture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90800" y="1543471"/>
            <a:ext cx="4222282" cy="3657600"/>
          </a:xfrm>
          <a:prstGeom prst="rect">
            <a:avLst/>
          </a:prstGeom>
          <a:noFill/>
          <a:ln>
            <a:noFill/>
          </a:ln>
        </p:spPr>
      </p:pic>
    </p:spTree>
    <p:extLst>
      <p:ext uri="{BB962C8B-B14F-4D97-AF65-F5344CB8AC3E}">
        <p14:creationId xmlns:p14="http://schemas.microsoft.com/office/powerpoint/2010/main" val="16163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1547</TotalTime>
  <Words>983</Words>
  <Application>Microsoft Office PowerPoint</Application>
  <PresentationFormat>On-screen Show (4:3)</PresentationFormat>
  <Paragraphs>132</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vt:lpstr>
      <vt:lpstr>Sukhumvit Set</vt:lpstr>
      <vt:lpstr>Times New Roman</vt:lpstr>
      <vt:lpstr>Wingdings 2</vt:lpstr>
      <vt:lpstr>Office Theme</vt:lpstr>
      <vt:lpstr>Grade 8</vt:lpstr>
      <vt:lpstr>Effectiveness</vt:lpstr>
      <vt:lpstr>Birth Control Effectiveness</vt:lpstr>
      <vt:lpstr>Birth Control Effectiveness</vt:lpstr>
      <vt:lpstr>Reproductive Systems</vt:lpstr>
      <vt:lpstr>Reproductive Systems</vt:lpstr>
      <vt:lpstr>External Genitals</vt:lpstr>
      <vt:lpstr>Internal Reproductive Organs</vt:lpstr>
      <vt:lpstr>Internal Reproductive Organs</vt:lpstr>
      <vt:lpstr>Fertilization</vt:lpstr>
      <vt:lpstr>Implantation</vt:lpstr>
      <vt:lpstr>Sperm Production</vt:lpstr>
      <vt:lpstr>Types of Abuse</vt:lpstr>
      <vt:lpstr>Cycle of Abuse</vt:lpstr>
      <vt:lpstr>Consequences of Abuse for the Abused Person </vt:lpstr>
      <vt:lpstr>Consequences of Abuse for the Abuser </vt:lpstr>
      <vt:lpstr>Choosing to Disclose</vt:lpstr>
      <vt:lpstr>Choosing to Disclose</vt:lpstr>
      <vt:lpstr>Choosing to Disclose</vt:lpstr>
      <vt:lpstr>Supporting a Friend</vt:lpstr>
      <vt:lpstr>Supporting a Friend</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Macdonald</dc:creator>
  <cp:lastModifiedBy>Nicole Inglis</cp:lastModifiedBy>
  <cp:revision>32</cp:revision>
  <dcterms:created xsi:type="dcterms:W3CDTF">2018-09-24T19:04:15Z</dcterms:created>
  <dcterms:modified xsi:type="dcterms:W3CDTF">2022-02-09T22:11:05Z</dcterms:modified>
</cp:coreProperties>
</file>