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sldIdLst>
    <p:sldId id="256" r:id="rId2"/>
    <p:sldId id="277" r:id="rId3"/>
    <p:sldId id="297" r:id="rId4"/>
    <p:sldId id="298" r:id="rId5"/>
    <p:sldId id="282" r:id="rId6"/>
    <p:sldId id="299" r:id="rId7"/>
    <p:sldId id="278" r:id="rId8"/>
    <p:sldId id="279" r:id="rId9"/>
    <p:sldId id="300" r:id="rId10"/>
    <p:sldId id="301" r:id="rId11"/>
    <p:sldId id="311" r:id="rId12"/>
    <p:sldId id="303" r:id="rId13"/>
    <p:sldId id="304" r:id="rId14"/>
    <p:sldId id="312" r:id="rId15"/>
    <p:sldId id="306" r:id="rId16"/>
    <p:sldId id="307" r:id="rId17"/>
    <p:sldId id="308" r:id="rId18"/>
    <p:sldId id="309" r:id="rId19"/>
    <p:sldId id="31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3C31"/>
    <a:srgbClr val="00B0B9"/>
    <a:srgbClr val="4B4F54"/>
    <a:srgbClr val="E1CD00"/>
    <a:srgbClr val="A1D6CA"/>
    <a:srgbClr val="E9D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1945" autoAdjust="0"/>
  </p:normalViewPr>
  <p:slideViewPr>
    <p:cSldViewPr snapToGrid="0">
      <p:cViewPr varScale="1">
        <p:scale>
          <a:sx n="35" d="100"/>
          <a:sy n="35" d="100"/>
        </p:scale>
        <p:origin x="1374"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F47F1-70B3-4836-9B58-6E0107EA6FB1}" type="datetimeFigureOut">
              <a:rPr lang="en-US" smtClean="0"/>
              <a:t>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E1B6A-4431-4231-B5A8-6A8C9B8B634C}" type="slidenum">
              <a:rPr lang="en-US" smtClean="0"/>
              <a:t>‹#›</a:t>
            </a:fld>
            <a:endParaRPr lang="en-US"/>
          </a:p>
        </p:txBody>
      </p:sp>
    </p:spTree>
    <p:extLst>
      <p:ext uri="{BB962C8B-B14F-4D97-AF65-F5344CB8AC3E}">
        <p14:creationId xmlns:p14="http://schemas.microsoft.com/office/powerpoint/2010/main" val="130629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Les plans de leçons utilisent les termes « mâle » et « femelle » pour parler du sexe biologique (assigné à la naissance), par exemple quand on parle d'anatomie reproductive.  </a:t>
            </a:r>
          </a:p>
          <a:p>
            <a:r>
              <a:rPr lang="fr-FR"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p:txBody>
      </p:sp>
      <p:sp>
        <p:nvSpPr>
          <p:cNvPr id="4" name="Slide Number Placeholder 3"/>
          <p:cNvSpPr>
            <a:spLocks noGrp="1"/>
          </p:cNvSpPr>
          <p:nvPr>
            <p:ph type="sldNum" sz="quarter" idx="10"/>
          </p:nvPr>
        </p:nvSpPr>
        <p:spPr/>
        <p:txBody>
          <a:bodyPr/>
          <a:lstStyle/>
          <a:p>
            <a:fld id="{9D5E1B6A-4431-4231-B5A8-6A8C9B8B634C}" type="slidenum">
              <a:rPr lang="en-US" smtClean="0"/>
              <a:t>1</a:t>
            </a:fld>
            <a:endParaRPr lang="en-US"/>
          </a:p>
        </p:txBody>
      </p:sp>
    </p:spTree>
    <p:extLst>
      <p:ext uri="{BB962C8B-B14F-4D97-AF65-F5344CB8AC3E}">
        <p14:creationId xmlns:p14="http://schemas.microsoft.com/office/powerpoint/2010/main" val="256559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dirty="0" smtClean="0"/>
              <a:t>Il s’agit d’une bonne présentation pour permettre aux élèves de mieux comprendre la relation entre les appareils génitaux et le reste du corps. Montrez cette diapositive et discutez de la différence entre </a:t>
            </a:r>
            <a:r>
              <a:rPr lang="fr-FR" b="1" baseline="0" dirty="0" smtClean="0"/>
              <a:t>interne</a:t>
            </a:r>
            <a:r>
              <a:rPr lang="fr-FR" dirty="0" smtClean="0"/>
              <a:t> et </a:t>
            </a:r>
            <a:r>
              <a:rPr lang="fr-FR" b="1" baseline="0" dirty="0" smtClean="0"/>
              <a:t>externe</a:t>
            </a:r>
            <a:r>
              <a:rPr lang="fr-FR" dirty="0" smtClean="0"/>
              <a:t>.</a:t>
            </a:r>
            <a:r>
              <a:rPr lang="fr-FR" b="1" baseline="0" dirty="0" smtClean="0"/>
              <a:t> </a:t>
            </a:r>
            <a:r>
              <a:rPr lang="fr-FR" b="0" baseline="0" dirty="0" smtClean="0"/>
              <a:t>Puis, expliquez la différence entre les </a:t>
            </a:r>
            <a:r>
              <a:rPr lang="fr-FR" b="1" baseline="0" dirty="0" smtClean="0"/>
              <a:t>vues de face</a:t>
            </a:r>
            <a:r>
              <a:rPr lang="fr-FR" b="0" baseline="0" dirty="0" smtClean="0"/>
              <a:t> et les </a:t>
            </a:r>
            <a:r>
              <a:rPr lang="fr-FR" b="1" baseline="0" dirty="0" smtClean="0"/>
              <a:t>vues latérales</a:t>
            </a:r>
            <a:r>
              <a:rPr lang="fr-FR" b="0" baseline="0" dirty="0" smtClean="0"/>
              <a:t> du corps. L’appareil génital femelle est principalement montré à l’aide d’une vue de face tandis que l’appareil génital mâle est principalement montré à l’aide d’une vue latérale. </a:t>
            </a:r>
            <a:endParaRPr lang="fr-FR" b="0" dirty="0" smtClean="0"/>
          </a:p>
          <a:p>
            <a:endParaRPr lang="fr-FR" dirty="0" smtClean="0"/>
          </a:p>
          <a:p>
            <a:r>
              <a:rPr lang="fr-FR" dirty="0" smtClean="0"/>
              <a:t>Les plans de leçons utilisent les termes « mâle » et « femelle » pour parler du sexe biologique (assigné à la naissance), par exemple quand on parle d’anatomie reproductive</a:t>
            </a:r>
            <a:r>
              <a:rPr lang="fr-FR" smtClean="0"/>
              <a:t>. </a:t>
            </a:r>
            <a:r>
              <a:rPr lang="fr-FR" dirty="0" smtClean="0"/>
              <a:t> </a:t>
            </a:r>
          </a:p>
          <a:p>
            <a:r>
              <a:rPr lang="fr-FR" dirty="0" smtClean="0"/>
              <a:t>À la naissance, un sexe est assigné à chaque enfant en fonction de son anatomie reproductive. Le sexe assigné à la naissance est indépendant de l’identité de genre. Cette dernière est la façon dont une personne perçoit son identité, que ce soit de sexe féminin ou masculin, bisexuelle ou asexuelle, peu importe le sexe biologique qui lui a été assigné à la naissance. </a:t>
            </a:r>
          </a:p>
        </p:txBody>
      </p:sp>
      <p:sp>
        <p:nvSpPr>
          <p:cNvPr id="4" name="Slide Number Placeholder 3"/>
          <p:cNvSpPr>
            <a:spLocks noGrp="1"/>
          </p:cNvSpPr>
          <p:nvPr>
            <p:ph type="sldNum" sz="quarter" idx="10"/>
          </p:nvPr>
        </p:nvSpPr>
        <p:spPr/>
        <p:txBody>
          <a:bodyPr/>
          <a:lstStyle/>
          <a:p>
            <a:fld id="{9D5E1B6A-4431-4231-B5A8-6A8C9B8B634C}" type="slidenum">
              <a:rPr lang="en-US" smtClean="0"/>
              <a:t>2</a:t>
            </a:fld>
            <a:endParaRPr lang="en-US"/>
          </a:p>
        </p:txBody>
      </p:sp>
    </p:spTree>
    <p:extLst>
      <p:ext uri="{BB962C8B-B14F-4D97-AF65-F5344CB8AC3E}">
        <p14:creationId xmlns:p14="http://schemas.microsoft.com/office/powerpoint/2010/main" val="387017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3</a:t>
            </a:fld>
            <a:endParaRPr lang="en-US"/>
          </a:p>
        </p:txBody>
      </p:sp>
    </p:spTree>
    <p:extLst>
      <p:ext uri="{BB962C8B-B14F-4D97-AF65-F5344CB8AC3E}">
        <p14:creationId xmlns:p14="http://schemas.microsoft.com/office/powerpoint/2010/main" val="300733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smtClean="0"/>
          </a:p>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5</a:t>
            </a:fld>
            <a:endParaRPr lang="en-US"/>
          </a:p>
        </p:txBody>
      </p:sp>
    </p:spTree>
    <p:extLst>
      <p:ext uri="{BB962C8B-B14F-4D97-AF65-F5344CB8AC3E}">
        <p14:creationId xmlns:p14="http://schemas.microsoft.com/office/powerpoint/2010/main" val="143198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1" kern="1200" dirty="0" smtClean="0">
                <a:solidFill>
                  <a:schemeClr val="tx1"/>
                </a:solidFill>
                <a:effectLst/>
                <a:latin typeface="+mn-lt"/>
                <a:ea typeface="+mn-ea"/>
                <a:cs typeface="+mn-cs"/>
              </a:rPr>
              <a:t>Pour aider les élèves à comprendre le corps et la diversité génitale, il faut se rappeler que les parties génitales des gens ne se ressemblent pas toutes ou ne ressemblent pas nécessairement à ce qui est illustré dans les schémas et les images. Il est normal de constater une différence de forme et de taille.</a:t>
            </a:r>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6</a:t>
            </a:fld>
            <a:endParaRPr lang="en-US"/>
          </a:p>
        </p:txBody>
      </p:sp>
    </p:spTree>
    <p:extLst>
      <p:ext uri="{BB962C8B-B14F-4D97-AF65-F5344CB8AC3E}">
        <p14:creationId xmlns:p14="http://schemas.microsoft.com/office/powerpoint/2010/main" val="288656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D5E1B6A-4431-4231-B5A8-6A8C9B8B634C}" type="slidenum">
              <a:rPr lang="en-US" smtClean="0"/>
              <a:t>19</a:t>
            </a:fld>
            <a:endParaRPr lang="en-US"/>
          </a:p>
        </p:txBody>
      </p:sp>
    </p:spTree>
    <p:extLst>
      <p:ext uri="{BB962C8B-B14F-4D97-AF65-F5344CB8AC3E}">
        <p14:creationId xmlns:p14="http://schemas.microsoft.com/office/powerpoint/2010/main" val="147387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8000" b="1">
                <a:latin typeface="Garamond" panose="020204040303010108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800" b="0">
                <a:solidFill>
                  <a:srgbClr val="00B0B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259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7178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73706B-C8FF-4407-A3AF-B36D2C894FF3}"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88922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2379"/>
            <a:ext cx="7886700" cy="758999"/>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3706B-C8FF-4407-A3AF-B36D2C894FF3}"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91663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55009"/>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873706B-C8FF-4407-A3AF-B36D2C894FF3}"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253964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3706B-C8FF-4407-A3AF-B36D2C894FF3}"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7E30B-7D17-485B-8CBF-2AB9F107CD6D}" type="slidenum">
              <a:rPr lang="en-US" smtClean="0"/>
              <a:t>‹#›</a:t>
            </a:fld>
            <a:endParaRPr lang="en-US"/>
          </a:p>
        </p:txBody>
      </p:sp>
    </p:spTree>
    <p:extLst>
      <p:ext uri="{BB962C8B-B14F-4D97-AF65-F5344CB8AC3E}">
        <p14:creationId xmlns:p14="http://schemas.microsoft.com/office/powerpoint/2010/main" val="115688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3706B-C8FF-4407-A3AF-B36D2C894FF3}" type="datetimeFigureOut">
              <a:rPr lang="en-US" smtClean="0"/>
              <a:t>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E30B-7D17-485B-8CBF-2AB9F107CD6D}" type="slidenum">
              <a:rPr lang="en-US" smtClean="0"/>
              <a:t>‹#›</a:t>
            </a:fld>
            <a:endParaRPr lang="en-US"/>
          </a:p>
        </p:txBody>
      </p:sp>
      <p:sp>
        <p:nvSpPr>
          <p:cNvPr id="7" name="Rectangle 6"/>
          <p:cNvSpPr/>
          <p:nvPr userDrawn="1"/>
        </p:nvSpPr>
        <p:spPr>
          <a:xfrm>
            <a:off x="0" y="0"/>
            <a:ext cx="9144000" cy="762000"/>
          </a:xfrm>
          <a:prstGeom prst="rect">
            <a:avLst/>
          </a:prstGeom>
          <a:gradFill flip="none" rotWithShape="0">
            <a:gsLst>
              <a:gs pos="100000">
                <a:srgbClr val="E1CD00"/>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0" y="6172200"/>
            <a:ext cx="9144000" cy="685800"/>
          </a:xfrm>
          <a:prstGeom prst="rect">
            <a:avLst/>
          </a:prstGeom>
          <a:gradFill flip="none" rotWithShape="0">
            <a:gsLst>
              <a:gs pos="100000">
                <a:schemeClr val="bg1"/>
              </a:gs>
              <a:gs pos="0">
                <a:srgbClr val="00ADBB">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247700" y="6295288"/>
            <a:ext cx="2592033" cy="441960"/>
          </a:xfrm>
          <a:prstGeom prst="rect">
            <a:avLst/>
          </a:prstGeom>
        </p:spPr>
      </p:pic>
    </p:spTree>
    <p:extLst>
      <p:ext uri="{BB962C8B-B14F-4D97-AF65-F5344CB8AC3E}">
        <p14:creationId xmlns:p14="http://schemas.microsoft.com/office/powerpoint/2010/main" val="36931508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teachingsexualhealth.ca/teachers/grade/grade-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eachingsexualhealth.ca/teachers/grade/grade-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7</a:t>
            </a:r>
            <a:r>
              <a:rPr lang="en-CA" baseline="30000" dirty="0"/>
              <a:t>e</a:t>
            </a:r>
            <a:r>
              <a:rPr lang="en-CA" dirty="0"/>
              <a:t> </a:t>
            </a:r>
            <a:r>
              <a:rPr lang="en-CA" dirty="0" err="1"/>
              <a:t>année</a:t>
            </a:r>
            <a:endParaRPr lang="en-CA" dirty="0"/>
          </a:p>
        </p:txBody>
      </p:sp>
    </p:spTree>
    <p:extLst>
      <p:ext uri="{BB962C8B-B14F-4D97-AF65-F5344CB8AC3E}">
        <p14:creationId xmlns:p14="http://schemas.microsoft.com/office/powerpoint/2010/main" val="415287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t>Infographie de l'appareil </a:t>
            </a:r>
            <a:r>
              <a:rPr lang="fr-FR" sz="3600" dirty="0" smtClean="0"/>
              <a:t>génital</a:t>
            </a:r>
            <a:endParaRPr lang="en-US" sz="3600" dirty="0"/>
          </a:p>
        </p:txBody>
      </p:sp>
      <p:pic>
        <p:nvPicPr>
          <p:cNvPr id="3"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37" y="808431"/>
            <a:ext cx="5598089" cy="5303520"/>
          </a:xfrm>
          <a:prstGeom prst="rect">
            <a:avLst/>
          </a:prstGeom>
          <a:ln>
            <a:noFill/>
          </a:ln>
          <a:effectLst>
            <a:softEdge rad="112500"/>
          </a:effectLst>
        </p:spPr>
      </p:pic>
      <p:sp>
        <p:nvSpPr>
          <p:cNvPr id="4" name="TextBox 3"/>
          <p:cNvSpPr txBox="1"/>
          <p:nvPr/>
        </p:nvSpPr>
        <p:spPr>
          <a:xfrm>
            <a:off x="3452659" y="1253447"/>
            <a:ext cx="1850385"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Vésicules séminales </a:t>
            </a:r>
            <a:endParaRPr lang="fr-CA" sz="1000" i="1" dirty="0">
              <a:solidFill>
                <a:prstClr val="black"/>
              </a:solidFill>
              <a:latin typeface="Arial" panose="020B0604020202020204" pitchFamily="34" charset="0"/>
              <a:cs typeface="Arial" pitchFamily="34" charset="0"/>
            </a:endParaRPr>
          </a:p>
        </p:txBody>
      </p:sp>
      <p:sp>
        <p:nvSpPr>
          <p:cNvPr id="5" name="TextBox 4"/>
          <p:cNvSpPr txBox="1"/>
          <p:nvPr/>
        </p:nvSpPr>
        <p:spPr>
          <a:xfrm>
            <a:off x="6137952" y="1253447"/>
            <a:ext cx="1125877" cy="307777"/>
          </a:xfrm>
          <a:prstGeom prst="rect">
            <a:avLst/>
          </a:prstGeom>
          <a:noFill/>
        </p:spPr>
        <p:txBody>
          <a:bodyPr wrap="square" rtlCol="0">
            <a:spAutoFit/>
          </a:bodyPr>
          <a:lstStyle/>
          <a:p>
            <a:pPr fontAlgn="base">
              <a:spcBef>
                <a:spcPct val="0"/>
              </a:spcBef>
              <a:spcAft>
                <a:spcPct val="0"/>
              </a:spcAft>
            </a:pPr>
            <a:r>
              <a:rPr lang="en-US" sz="1400" i="1" dirty="0" err="1" smtClean="0">
                <a:solidFill>
                  <a:prstClr val="black"/>
                </a:solidFill>
                <a:latin typeface="Arial" panose="020B0604020202020204" pitchFamily="34" charset="0"/>
                <a:cs typeface="Arial" pitchFamily="34" charset="0"/>
              </a:rPr>
              <a:t>Testicules</a:t>
            </a:r>
            <a:endParaRPr lang="fr-CA" sz="1000" dirty="0">
              <a:solidFill>
                <a:prstClr val="black"/>
              </a:solidFill>
              <a:cs typeface="Arial" pitchFamily="34" charset="0"/>
            </a:endParaRPr>
          </a:p>
        </p:txBody>
      </p:sp>
      <p:sp>
        <p:nvSpPr>
          <p:cNvPr id="6" name="TextBox 5"/>
          <p:cNvSpPr txBox="1"/>
          <p:nvPr/>
        </p:nvSpPr>
        <p:spPr>
          <a:xfrm>
            <a:off x="3675628" y="5009619"/>
            <a:ext cx="1627416"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Canal déférent </a:t>
            </a:r>
            <a:endParaRPr lang="fr-CA" sz="1000" i="1" dirty="0">
              <a:solidFill>
                <a:prstClr val="black"/>
              </a:solidFill>
              <a:latin typeface="Arial" panose="020B0604020202020204" pitchFamily="34" charset="0"/>
              <a:cs typeface="Arial" pitchFamily="34" charset="0"/>
            </a:endParaRPr>
          </a:p>
        </p:txBody>
      </p:sp>
      <p:sp>
        <p:nvSpPr>
          <p:cNvPr id="7" name="TextBox 6"/>
          <p:cNvSpPr txBox="1"/>
          <p:nvPr/>
        </p:nvSpPr>
        <p:spPr>
          <a:xfrm>
            <a:off x="6284359" y="4788614"/>
            <a:ext cx="1094867" cy="307777"/>
          </a:xfrm>
          <a:prstGeom prst="rect">
            <a:avLst/>
          </a:prstGeom>
          <a:noFill/>
        </p:spPr>
        <p:txBody>
          <a:bodyPr wrap="square" rtlCol="0">
            <a:spAutoFit/>
          </a:bodyPr>
          <a:lstStyle/>
          <a:p>
            <a:r>
              <a:rPr lang="en-US" sz="1400" i="1" dirty="0" err="1" smtClean="0">
                <a:latin typeface="Arial" panose="020B0604020202020204" pitchFamily="34" charset="0"/>
              </a:rPr>
              <a:t>Pénis</a:t>
            </a:r>
            <a:endParaRPr lang="fr-CA" sz="1000" i="1" dirty="0">
              <a:latin typeface="Arial" panose="020B0604020202020204" pitchFamily="34" charset="0"/>
            </a:endParaRPr>
          </a:p>
        </p:txBody>
      </p:sp>
    </p:spTree>
    <p:extLst>
      <p:ext uri="{BB962C8B-B14F-4D97-AF65-F5344CB8AC3E}">
        <p14:creationId xmlns:p14="http://schemas.microsoft.com/office/powerpoint/2010/main" val="116130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t>Infographie de l'appareil </a:t>
            </a:r>
            <a:r>
              <a:rPr lang="fr-FR" sz="3600" dirty="0" smtClean="0"/>
              <a:t>génital</a:t>
            </a:r>
            <a:endParaRPr lang="en-US" sz="3600" dirty="0"/>
          </a:p>
        </p:txBody>
      </p:sp>
      <p:pic>
        <p:nvPicPr>
          <p:cNvPr id="3"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137" y="808431"/>
            <a:ext cx="5598089" cy="5303520"/>
          </a:xfrm>
          <a:prstGeom prst="rect">
            <a:avLst/>
          </a:prstGeom>
          <a:ln>
            <a:noFill/>
          </a:ln>
          <a:effectLst>
            <a:softEdge rad="112500"/>
          </a:effectLst>
        </p:spPr>
      </p:pic>
      <p:sp>
        <p:nvSpPr>
          <p:cNvPr id="4" name="TextBox 3"/>
          <p:cNvSpPr txBox="1"/>
          <p:nvPr/>
        </p:nvSpPr>
        <p:spPr>
          <a:xfrm>
            <a:off x="3452659" y="893852"/>
            <a:ext cx="3024340" cy="615553"/>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Vésicules séminales : </a:t>
            </a:r>
            <a:r>
              <a:rPr lang="en-US" sz="1000" i="1" dirty="0" smtClean="0">
                <a:solidFill>
                  <a:prstClr val="black"/>
                </a:solidFill>
                <a:latin typeface="Arial" panose="020B0604020202020204" pitchFamily="34" charset="0"/>
                <a:cs typeface="Arial" pitchFamily="34" charset="0"/>
              </a:rPr>
              <a:t>Produisent et stockent le fluide séminal qui se mélangera aux spermatozoïdes pour produire le sperme </a:t>
            </a:r>
            <a:endParaRPr lang="fr-CA" sz="1000" i="1" dirty="0">
              <a:solidFill>
                <a:prstClr val="black"/>
              </a:solidFill>
              <a:latin typeface="Arial" panose="020B0604020202020204" pitchFamily="34" charset="0"/>
              <a:cs typeface="Arial" pitchFamily="34" charset="0"/>
            </a:endParaRPr>
          </a:p>
        </p:txBody>
      </p:sp>
      <p:sp>
        <p:nvSpPr>
          <p:cNvPr id="5" name="TextBox 4"/>
          <p:cNvSpPr txBox="1"/>
          <p:nvPr/>
        </p:nvSpPr>
        <p:spPr>
          <a:xfrm>
            <a:off x="6476999" y="1828800"/>
            <a:ext cx="1341635" cy="923330"/>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Testicules :  </a:t>
            </a:r>
            <a:r>
              <a:rPr lang="en-US" sz="1000" i="1" dirty="0" smtClean="0">
                <a:solidFill>
                  <a:prstClr val="black"/>
                </a:solidFill>
                <a:latin typeface="Arial" panose="020B0604020202020204" pitchFamily="34" charset="0"/>
                <a:cs typeface="Arial" pitchFamily="34" charset="0"/>
              </a:rPr>
              <a:t>Lieu de production de spermatozoïdes, protégés dans le scrotum</a:t>
            </a:r>
            <a:endParaRPr lang="fr-CA" sz="1000" dirty="0">
              <a:solidFill>
                <a:prstClr val="black"/>
              </a:solidFill>
              <a:cs typeface="Arial" pitchFamily="34" charset="0"/>
            </a:endParaRPr>
          </a:p>
        </p:txBody>
      </p:sp>
      <p:sp>
        <p:nvSpPr>
          <p:cNvPr id="6" name="TextBox 5"/>
          <p:cNvSpPr txBox="1"/>
          <p:nvPr/>
        </p:nvSpPr>
        <p:spPr>
          <a:xfrm>
            <a:off x="3675628" y="5009619"/>
            <a:ext cx="1627416" cy="923330"/>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Canal déférent : </a:t>
            </a:r>
            <a:r>
              <a:rPr lang="en-US" sz="1000" i="1" dirty="0" smtClean="0">
                <a:solidFill>
                  <a:prstClr val="black"/>
                </a:solidFill>
                <a:latin typeface="Arial" panose="020B0604020202020204" pitchFamily="34" charset="0"/>
                <a:cs typeface="Arial" pitchFamily="34" charset="0"/>
              </a:rPr>
              <a:t>Conduit étroit qui transporte les spermatozoïdes des testicules à </a:t>
            </a:r>
            <a:r>
              <a:rPr lang="en-US" sz="1000" i="1" dirty="0" err="1" smtClean="0">
                <a:solidFill>
                  <a:prstClr val="black"/>
                </a:solidFill>
                <a:latin typeface="Arial" panose="020B0604020202020204" pitchFamily="34" charset="0"/>
                <a:cs typeface="Arial" pitchFamily="34" charset="0"/>
              </a:rPr>
              <a:t>l'urètre</a:t>
            </a:r>
            <a:r>
              <a:rPr lang="en-US" sz="1000" i="1" dirty="0" smtClean="0">
                <a:solidFill>
                  <a:prstClr val="black"/>
                </a:solidFill>
                <a:latin typeface="Arial" panose="020B0604020202020204" pitchFamily="34" charset="0"/>
                <a:cs typeface="Arial" pitchFamily="34" charset="0"/>
              </a:rPr>
              <a:t> </a:t>
            </a:r>
            <a:endParaRPr lang="fr-CA" sz="1000" i="1" dirty="0">
              <a:solidFill>
                <a:prstClr val="black"/>
              </a:solidFill>
              <a:latin typeface="Arial" panose="020B0604020202020204" pitchFamily="34" charset="0"/>
              <a:cs typeface="Arial" pitchFamily="34" charset="0"/>
            </a:endParaRPr>
          </a:p>
        </p:txBody>
      </p:sp>
      <p:sp>
        <p:nvSpPr>
          <p:cNvPr id="7" name="TextBox 6"/>
          <p:cNvSpPr txBox="1"/>
          <p:nvPr/>
        </p:nvSpPr>
        <p:spPr>
          <a:xfrm>
            <a:off x="6284359" y="4788614"/>
            <a:ext cx="1094867" cy="769441"/>
          </a:xfrm>
          <a:prstGeom prst="rect">
            <a:avLst/>
          </a:prstGeom>
          <a:noFill/>
        </p:spPr>
        <p:txBody>
          <a:bodyPr wrap="square" rtlCol="0">
            <a:spAutoFit/>
          </a:bodyPr>
          <a:lstStyle/>
          <a:p>
            <a:r>
              <a:rPr lang="en-US" sz="1400" i="1" dirty="0" smtClean="0">
                <a:latin typeface="Arial" panose="020B0604020202020204" pitchFamily="34" charset="0"/>
              </a:rPr>
              <a:t>Pénis : </a:t>
            </a:r>
            <a:r>
              <a:rPr lang="en-US" sz="1000" i="1" dirty="0" err="1" smtClean="0">
                <a:latin typeface="Arial" panose="020B0604020202020204" pitchFamily="34" charset="0"/>
              </a:rPr>
              <a:t>Contient</a:t>
            </a:r>
            <a:r>
              <a:rPr lang="en-US" sz="1000" i="1" dirty="0" smtClean="0">
                <a:latin typeface="Arial" panose="020B0604020202020204" pitchFamily="34" charset="0"/>
              </a:rPr>
              <a:t> </a:t>
            </a:r>
            <a:r>
              <a:rPr lang="en-US" sz="1000" i="1" dirty="0" err="1" smtClean="0">
                <a:latin typeface="Arial" panose="020B0604020202020204" pitchFamily="34" charset="0"/>
              </a:rPr>
              <a:t>l'urètre</a:t>
            </a:r>
            <a:r>
              <a:rPr lang="en-US" sz="1000" i="1" dirty="0" smtClean="0">
                <a:latin typeface="Arial" panose="020B0604020202020204" pitchFamily="34" charset="0"/>
              </a:rPr>
              <a:t> et peut subir une érection </a:t>
            </a:r>
            <a:endParaRPr lang="fr-CA" sz="1000" i="1" dirty="0">
              <a:latin typeface="Arial" panose="020B0604020202020204" pitchFamily="34" charset="0"/>
            </a:endParaRPr>
          </a:p>
        </p:txBody>
      </p:sp>
    </p:spTree>
    <p:extLst>
      <p:ext uri="{BB962C8B-B14F-4D97-AF65-F5344CB8AC3E}">
        <p14:creationId xmlns:p14="http://schemas.microsoft.com/office/powerpoint/2010/main" val="250183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t>Infographie de l'appareil </a:t>
            </a:r>
            <a:r>
              <a:rPr lang="fr-FR" sz="3600" dirty="0" smtClean="0"/>
              <a:t>génital</a:t>
            </a:r>
            <a:endParaRPr lang="fr-FR" sz="3600"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283" y="808620"/>
            <a:ext cx="5597029" cy="5303141"/>
          </a:xfrm>
          <a:prstGeom prst="rect">
            <a:avLst/>
          </a:prstGeom>
          <a:ln>
            <a:noFill/>
          </a:ln>
          <a:effectLst>
            <a:softEdge rad="112500"/>
          </a:effectLst>
        </p:spPr>
      </p:pic>
    </p:spTree>
    <p:extLst>
      <p:ext uri="{BB962C8B-B14F-4D97-AF65-F5344CB8AC3E}">
        <p14:creationId xmlns:p14="http://schemas.microsoft.com/office/powerpoint/2010/main" val="159198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solidFill>
                  <a:prstClr val="white"/>
                </a:solidFill>
              </a:rPr>
              <a:t>Infographie de l'appareil </a:t>
            </a:r>
            <a:r>
              <a:rPr lang="fr-FR" sz="3600" dirty="0" smtClean="0">
                <a:solidFill>
                  <a:prstClr val="white"/>
                </a:solidFill>
              </a:rPr>
              <a:t>génital</a:t>
            </a:r>
            <a:endParaRPr lang="en-US" dirty="0"/>
          </a:p>
        </p:txBody>
      </p:sp>
      <p:pic>
        <p:nvPicPr>
          <p:cNvPr id="4"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414" y="829215"/>
            <a:ext cx="5597029" cy="5303141"/>
          </a:xfrm>
          <a:prstGeom prst="rect">
            <a:avLst/>
          </a:prstGeom>
          <a:ln>
            <a:noFill/>
          </a:ln>
          <a:effectLst>
            <a:softEdge rad="112500"/>
          </a:effectLst>
        </p:spPr>
      </p:pic>
      <p:sp>
        <p:nvSpPr>
          <p:cNvPr id="5" name="TextBox 4"/>
          <p:cNvSpPr txBox="1"/>
          <p:nvPr/>
        </p:nvSpPr>
        <p:spPr>
          <a:xfrm>
            <a:off x="3670444" y="1192481"/>
            <a:ext cx="798816" cy="307777"/>
          </a:xfrm>
          <a:prstGeom prst="rect">
            <a:avLst/>
          </a:prstGeom>
          <a:noFill/>
        </p:spPr>
        <p:txBody>
          <a:bodyPr wrap="square" rtlCol="0">
            <a:spAutoFit/>
          </a:bodyPr>
          <a:lstStyle/>
          <a:p>
            <a:pPr fontAlgn="base">
              <a:spcBef>
                <a:spcPct val="0"/>
              </a:spcBef>
              <a:spcAft>
                <a:spcPct val="0"/>
              </a:spcAft>
            </a:pPr>
            <a:r>
              <a:rPr lang="en-US" sz="1400" i="1" dirty="0" err="1" smtClean="0">
                <a:solidFill>
                  <a:prstClr val="black"/>
                </a:solidFill>
                <a:latin typeface="Arial" panose="020B0604020202020204" pitchFamily="34" charset="0"/>
                <a:cs typeface="Arial" pitchFamily="34" charset="0"/>
              </a:rPr>
              <a:t>Utérus</a:t>
            </a:r>
            <a:endParaRPr lang="fr-CA" sz="1000" i="1" dirty="0">
              <a:solidFill>
                <a:prstClr val="black"/>
              </a:solidFill>
              <a:latin typeface="Arial" panose="020B0604020202020204" pitchFamily="34" charset="0"/>
              <a:cs typeface="Arial" pitchFamily="34" charset="0"/>
            </a:endParaRPr>
          </a:p>
        </p:txBody>
      </p:sp>
      <p:sp>
        <p:nvSpPr>
          <p:cNvPr id="6" name="TextBox 5"/>
          <p:cNvSpPr txBox="1"/>
          <p:nvPr/>
        </p:nvSpPr>
        <p:spPr>
          <a:xfrm>
            <a:off x="5867400" y="1192481"/>
            <a:ext cx="892996"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Ovaire </a:t>
            </a:r>
            <a:endParaRPr lang="fr-CA" sz="1000" i="1" dirty="0">
              <a:solidFill>
                <a:prstClr val="black"/>
              </a:solidFill>
              <a:latin typeface="Arial" panose="020B0604020202020204" pitchFamily="34" charset="0"/>
              <a:cs typeface="Arial" pitchFamily="34" charset="0"/>
            </a:endParaRPr>
          </a:p>
        </p:txBody>
      </p:sp>
      <p:sp>
        <p:nvSpPr>
          <p:cNvPr id="7" name="TextBox 6"/>
          <p:cNvSpPr txBox="1"/>
          <p:nvPr/>
        </p:nvSpPr>
        <p:spPr>
          <a:xfrm>
            <a:off x="3581366" y="5029200"/>
            <a:ext cx="770562"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Vagin </a:t>
            </a:r>
            <a:endParaRPr lang="fr-CA" sz="1000" i="1" dirty="0">
              <a:solidFill>
                <a:prstClr val="black"/>
              </a:solidFill>
              <a:latin typeface="Arial" panose="020B0604020202020204" pitchFamily="34" charset="0"/>
              <a:cs typeface="Arial" pitchFamily="34" charset="0"/>
            </a:endParaRPr>
          </a:p>
        </p:txBody>
      </p:sp>
      <p:sp>
        <p:nvSpPr>
          <p:cNvPr id="8" name="TextBox 7"/>
          <p:cNvSpPr txBox="1"/>
          <p:nvPr/>
        </p:nvSpPr>
        <p:spPr>
          <a:xfrm>
            <a:off x="5692739" y="5260031"/>
            <a:ext cx="1600200" cy="307777"/>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Col de </a:t>
            </a:r>
            <a:r>
              <a:rPr lang="en-US" sz="1400" i="1" dirty="0" err="1" smtClean="0">
                <a:solidFill>
                  <a:prstClr val="black"/>
                </a:solidFill>
                <a:latin typeface="Arial" panose="020B0604020202020204" pitchFamily="34" charset="0"/>
                <a:cs typeface="Arial" pitchFamily="34" charset="0"/>
              </a:rPr>
              <a:t>l'utérus</a:t>
            </a:r>
            <a:r>
              <a:rPr lang="en-US" sz="1400" i="1" dirty="0" smtClean="0">
                <a:solidFill>
                  <a:prstClr val="black"/>
                </a:solidFill>
                <a:latin typeface="Arial" panose="020B0604020202020204" pitchFamily="34" charset="0"/>
                <a:cs typeface="Arial" pitchFamily="34" charset="0"/>
              </a:rPr>
              <a:t> </a:t>
            </a:r>
            <a:endParaRPr lang="fr-CA" sz="10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61842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solidFill>
                  <a:prstClr val="white"/>
                </a:solidFill>
              </a:rPr>
              <a:t>Infographie de l'appareil </a:t>
            </a:r>
            <a:r>
              <a:rPr lang="fr-FR" sz="3600" dirty="0" smtClean="0">
                <a:solidFill>
                  <a:prstClr val="white"/>
                </a:solidFill>
              </a:rPr>
              <a:t>génital</a:t>
            </a:r>
            <a:endParaRPr lang="en-US" dirty="0"/>
          </a:p>
        </p:txBody>
      </p:sp>
      <p:pic>
        <p:nvPicPr>
          <p:cNvPr id="4" name="Picture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414" y="829215"/>
            <a:ext cx="5597029" cy="5303141"/>
          </a:xfrm>
          <a:prstGeom prst="rect">
            <a:avLst/>
          </a:prstGeom>
          <a:ln>
            <a:noFill/>
          </a:ln>
          <a:effectLst>
            <a:softEdge rad="112500"/>
          </a:effectLst>
        </p:spPr>
      </p:pic>
      <p:sp>
        <p:nvSpPr>
          <p:cNvPr id="5" name="TextBox 4"/>
          <p:cNvSpPr txBox="1"/>
          <p:nvPr/>
        </p:nvSpPr>
        <p:spPr>
          <a:xfrm>
            <a:off x="3023171" y="997272"/>
            <a:ext cx="2844229" cy="461665"/>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Utérus : </a:t>
            </a:r>
            <a:r>
              <a:rPr lang="en-US" sz="1000" i="1" dirty="0" smtClean="0">
                <a:solidFill>
                  <a:prstClr val="black"/>
                </a:solidFill>
                <a:latin typeface="Arial" panose="020B0604020202020204" pitchFamily="34" charset="0"/>
                <a:cs typeface="Arial" pitchFamily="34" charset="0"/>
              </a:rPr>
              <a:t>Lieu où se développe le bébé, </a:t>
            </a:r>
            <a:r>
              <a:rPr lang="en-US" sz="1000" i="1" dirty="0" err="1" smtClean="0">
                <a:solidFill>
                  <a:prstClr val="black"/>
                </a:solidFill>
                <a:latin typeface="Arial" panose="020B0604020202020204" pitchFamily="34" charset="0"/>
                <a:cs typeface="Arial" pitchFamily="34" charset="0"/>
              </a:rPr>
              <a:t>élimine</a:t>
            </a:r>
            <a:r>
              <a:rPr lang="en-US" sz="1000" i="1" dirty="0" smtClean="0">
                <a:solidFill>
                  <a:prstClr val="black"/>
                </a:solidFill>
                <a:latin typeface="Arial" panose="020B0604020202020204" pitchFamily="34" charset="0"/>
                <a:cs typeface="Arial" pitchFamily="34" charset="0"/>
              </a:rPr>
              <a:t> </a:t>
            </a:r>
            <a:r>
              <a:rPr lang="en-US" sz="1000" i="1" dirty="0" err="1" smtClean="0">
                <a:solidFill>
                  <a:prstClr val="black"/>
                </a:solidFill>
                <a:latin typeface="Arial" panose="020B0604020202020204" pitchFamily="34" charset="0"/>
                <a:cs typeface="Arial" pitchFamily="34" charset="0"/>
              </a:rPr>
              <a:t>l'endomètre</a:t>
            </a:r>
            <a:r>
              <a:rPr lang="en-US" sz="1000" i="1" dirty="0" smtClean="0">
                <a:solidFill>
                  <a:prstClr val="black"/>
                </a:solidFill>
                <a:latin typeface="Arial" panose="020B0604020202020204" pitchFamily="34" charset="0"/>
                <a:cs typeface="Arial" pitchFamily="34" charset="0"/>
              </a:rPr>
              <a:t> pendant les menstruations </a:t>
            </a:r>
            <a:endParaRPr lang="fr-CA" sz="1000" i="1" dirty="0">
              <a:solidFill>
                <a:prstClr val="black"/>
              </a:solidFill>
              <a:latin typeface="Arial" panose="020B0604020202020204" pitchFamily="34" charset="0"/>
              <a:cs typeface="Arial" pitchFamily="34" charset="0"/>
            </a:endParaRPr>
          </a:p>
        </p:txBody>
      </p:sp>
      <p:sp>
        <p:nvSpPr>
          <p:cNvPr id="6" name="TextBox 5"/>
          <p:cNvSpPr txBox="1"/>
          <p:nvPr/>
        </p:nvSpPr>
        <p:spPr>
          <a:xfrm>
            <a:off x="5867400" y="1751894"/>
            <a:ext cx="1600200" cy="769441"/>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Ovaire : </a:t>
            </a:r>
            <a:br>
              <a:rPr lang="en-US" sz="1400" i="1" dirty="0" smtClean="0">
                <a:solidFill>
                  <a:prstClr val="black"/>
                </a:solidFill>
                <a:latin typeface="Arial" panose="020B0604020202020204" pitchFamily="34" charset="0"/>
                <a:cs typeface="Arial" pitchFamily="34" charset="0"/>
              </a:rPr>
            </a:br>
            <a:r>
              <a:rPr lang="en-US" sz="1000" i="1" dirty="0" err="1" smtClean="0">
                <a:solidFill>
                  <a:prstClr val="black"/>
                </a:solidFill>
                <a:latin typeface="Arial" panose="020B0604020202020204" pitchFamily="34" charset="0"/>
                <a:cs typeface="Arial" pitchFamily="34" charset="0"/>
              </a:rPr>
              <a:t>Libère</a:t>
            </a:r>
            <a:r>
              <a:rPr lang="en-US" sz="1000" i="1" dirty="0" smtClean="0">
                <a:solidFill>
                  <a:prstClr val="black"/>
                </a:solidFill>
                <a:latin typeface="Arial" panose="020B0604020202020204" pitchFamily="34" charset="0"/>
                <a:cs typeface="Arial" pitchFamily="34" charset="0"/>
              </a:rPr>
              <a:t> un œuf tous les mois, en </a:t>
            </a:r>
            <a:r>
              <a:rPr lang="en-US" sz="1000" i="1" dirty="0" err="1" smtClean="0">
                <a:solidFill>
                  <a:prstClr val="black"/>
                </a:solidFill>
                <a:latin typeface="Arial" panose="020B0604020202020204" pitchFamily="34" charset="0"/>
                <a:cs typeface="Arial" pitchFamily="34" charset="0"/>
              </a:rPr>
              <a:t>alternance</a:t>
            </a:r>
            <a:r>
              <a:rPr lang="en-US" sz="1000" i="1" dirty="0" smtClean="0">
                <a:solidFill>
                  <a:prstClr val="black"/>
                </a:solidFill>
                <a:latin typeface="Arial" panose="020B0604020202020204" pitchFamily="34" charset="0"/>
                <a:cs typeface="Arial" pitchFamily="34" charset="0"/>
              </a:rPr>
              <a:t> d'un côté et de </a:t>
            </a:r>
            <a:r>
              <a:rPr lang="en-US" sz="1000" i="1" dirty="0" err="1" smtClean="0">
                <a:solidFill>
                  <a:prstClr val="black"/>
                </a:solidFill>
                <a:latin typeface="Arial" panose="020B0604020202020204" pitchFamily="34" charset="0"/>
                <a:cs typeface="Arial" pitchFamily="34" charset="0"/>
              </a:rPr>
              <a:t>l'autre</a:t>
            </a:r>
            <a:r>
              <a:rPr lang="en-US" sz="1000" i="1" dirty="0" smtClean="0">
                <a:solidFill>
                  <a:prstClr val="black"/>
                </a:solidFill>
                <a:latin typeface="Arial" panose="020B0604020202020204" pitchFamily="34" charset="0"/>
                <a:cs typeface="Arial" pitchFamily="34" charset="0"/>
              </a:rPr>
              <a:t> </a:t>
            </a:r>
            <a:endParaRPr lang="fr-CA" sz="1000" i="1" dirty="0">
              <a:solidFill>
                <a:prstClr val="black"/>
              </a:solidFill>
              <a:latin typeface="Arial" panose="020B0604020202020204" pitchFamily="34" charset="0"/>
              <a:cs typeface="Arial" pitchFamily="34" charset="0"/>
            </a:endParaRPr>
          </a:p>
        </p:txBody>
      </p:sp>
      <p:sp>
        <p:nvSpPr>
          <p:cNvPr id="7" name="TextBox 6"/>
          <p:cNvSpPr txBox="1"/>
          <p:nvPr/>
        </p:nvSpPr>
        <p:spPr>
          <a:xfrm>
            <a:off x="3390472" y="5029200"/>
            <a:ext cx="1664413" cy="769441"/>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Vagin : </a:t>
            </a:r>
            <a:br>
              <a:rPr lang="en-US" sz="1400" i="1" dirty="0" smtClean="0">
                <a:solidFill>
                  <a:prstClr val="black"/>
                </a:solidFill>
                <a:latin typeface="Arial" panose="020B0604020202020204" pitchFamily="34" charset="0"/>
                <a:cs typeface="Arial" pitchFamily="34" charset="0"/>
              </a:rPr>
            </a:br>
            <a:r>
              <a:rPr lang="en-US" sz="1000" i="1" dirty="0" smtClean="0">
                <a:solidFill>
                  <a:prstClr val="black"/>
                </a:solidFill>
                <a:latin typeface="Arial" panose="020B0604020202020204" pitchFamily="34" charset="0"/>
                <a:cs typeface="Arial" pitchFamily="34" charset="0"/>
              </a:rPr>
              <a:t>Passage </a:t>
            </a:r>
            <a:r>
              <a:rPr lang="en-US" sz="1000" i="1" dirty="0" err="1" smtClean="0">
                <a:solidFill>
                  <a:prstClr val="black"/>
                </a:solidFill>
                <a:latin typeface="Arial" panose="020B0604020202020204" pitchFamily="34" charset="0"/>
                <a:cs typeface="Arial" pitchFamily="34" charset="0"/>
              </a:rPr>
              <a:t>vers</a:t>
            </a:r>
            <a:r>
              <a:rPr lang="en-US" sz="1000" i="1" dirty="0" smtClean="0">
                <a:solidFill>
                  <a:prstClr val="black"/>
                </a:solidFill>
                <a:latin typeface="Arial" panose="020B0604020202020204" pitchFamily="34" charset="0"/>
                <a:cs typeface="Arial" pitchFamily="34" charset="0"/>
              </a:rPr>
              <a:t> </a:t>
            </a:r>
            <a:r>
              <a:rPr lang="en-US" sz="1000" i="1" dirty="0" err="1" smtClean="0">
                <a:solidFill>
                  <a:prstClr val="black"/>
                </a:solidFill>
                <a:latin typeface="Arial" panose="020B0604020202020204" pitchFamily="34" charset="0"/>
                <a:cs typeface="Arial" pitchFamily="34" charset="0"/>
              </a:rPr>
              <a:t>l'utérus</a:t>
            </a:r>
            <a:r>
              <a:rPr lang="en-US" sz="1000" i="1" dirty="0" smtClean="0">
                <a:solidFill>
                  <a:prstClr val="black"/>
                </a:solidFill>
                <a:latin typeface="Arial" panose="020B0604020202020204" pitchFamily="34" charset="0"/>
                <a:cs typeface="Arial" pitchFamily="34" charset="0"/>
              </a:rPr>
              <a:t> et passage par lequel sort le bébé à la naissance </a:t>
            </a:r>
            <a:endParaRPr lang="fr-CA" sz="1000" i="1" dirty="0">
              <a:solidFill>
                <a:prstClr val="black"/>
              </a:solidFill>
              <a:latin typeface="Arial" panose="020B0604020202020204" pitchFamily="34" charset="0"/>
              <a:cs typeface="Arial" pitchFamily="34" charset="0"/>
            </a:endParaRPr>
          </a:p>
        </p:txBody>
      </p:sp>
      <p:sp>
        <p:nvSpPr>
          <p:cNvPr id="8" name="TextBox 7"/>
          <p:cNvSpPr txBox="1"/>
          <p:nvPr/>
        </p:nvSpPr>
        <p:spPr>
          <a:xfrm>
            <a:off x="5867400" y="5124673"/>
            <a:ext cx="1600200" cy="769441"/>
          </a:xfrm>
          <a:prstGeom prst="rect">
            <a:avLst/>
          </a:prstGeom>
          <a:noFill/>
        </p:spPr>
        <p:txBody>
          <a:bodyPr wrap="square" rtlCol="0">
            <a:spAutoFit/>
          </a:bodyPr>
          <a:lstStyle/>
          <a:p>
            <a:pPr fontAlgn="base">
              <a:spcBef>
                <a:spcPct val="0"/>
              </a:spcBef>
              <a:spcAft>
                <a:spcPct val="0"/>
              </a:spcAft>
            </a:pPr>
            <a:r>
              <a:rPr lang="en-US" sz="1400" i="1" dirty="0" smtClean="0">
                <a:solidFill>
                  <a:prstClr val="black"/>
                </a:solidFill>
                <a:latin typeface="Arial" panose="020B0604020202020204" pitchFamily="34" charset="0"/>
                <a:cs typeface="Arial" pitchFamily="34" charset="0"/>
              </a:rPr>
              <a:t>Col de </a:t>
            </a:r>
            <a:r>
              <a:rPr lang="en-US" sz="1400" i="1" dirty="0" err="1" smtClean="0">
                <a:solidFill>
                  <a:prstClr val="black"/>
                </a:solidFill>
                <a:latin typeface="Arial" panose="020B0604020202020204" pitchFamily="34" charset="0"/>
                <a:cs typeface="Arial" pitchFamily="34" charset="0"/>
              </a:rPr>
              <a:t>l'utérus</a:t>
            </a:r>
            <a:r>
              <a:rPr lang="en-US" sz="1400" i="1" dirty="0" smtClean="0">
                <a:solidFill>
                  <a:prstClr val="black"/>
                </a:solidFill>
                <a:latin typeface="Arial" panose="020B0604020202020204" pitchFamily="34" charset="0"/>
                <a:cs typeface="Arial" pitchFamily="34" charset="0"/>
              </a:rPr>
              <a:t> : </a:t>
            </a:r>
            <a:r>
              <a:rPr dirty="0">
                <a:solidFill>
                  <a:prstClr val="black"/>
                </a:solidFill>
                <a:cs typeface="Arial" pitchFamily="34" charset="0"/>
              </a:rPr>
              <a:t/>
            </a:r>
            <a:br>
              <a:rPr dirty="0">
                <a:solidFill>
                  <a:prstClr val="black"/>
                </a:solidFill>
                <a:cs typeface="Arial" pitchFamily="34" charset="0"/>
              </a:rPr>
            </a:br>
            <a:r>
              <a:rPr lang="en-US" sz="1000" i="1" dirty="0" smtClean="0">
                <a:solidFill>
                  <a:prstClr val="black"/>
                </a:solidFill>
                <a:latin typeface="Arial" panose="020B0604020202020204" pitchFamily="34" charset="0"/>
                <a:cs typeface="Arial" pitchFamily="34" charset="0"/>
              </a:rPr>
              <a:t>Partie inférieure de </a:t>
            </a:r>
            <a:r>
              <a:rPr lang="en-US" sz="1000" i="1" dirty="0" err="1" smtClean="0">
                <a:solidFill>
                  <a:prstClr val="black"/>
                </a:solidFill>
                <a:latin typeface="Arial" panose="020B0604020202020204" pitchFamily="34" charset="0"/>
                <a:cs typeface="Arial" pitchFamily="34" charset="0"/>
              </a:rPr>
              <a:t>l'utérus</a:t>
            </a:r>
            <a:r>
              <a:rPr lang="en-US" sz="1000" i="1" dirty="0" smtClean="0">
                <a:solidFill>
                  <a:prstClr val="black"/>
                </a:solidFill>
                <a:latin typeface="Arial" panose="020B0604020202020204" pitchFamily="34" charset="0"/>
                <a:cs typeface="Arial" pitchFamily="34" charset="0"/>
              </a:rPr>
              <a:t> qui est reliée au vagin </a:t>
            </a:r>
            <a:endParaRPr lang="fr-CA" sz="1000" i="1"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280422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 cycle </a:t>
            </a:r>
            <a:r>
              <a:rPr lang="en-US" dirty="0" err="1"/>
              <a:t>menstruel</a:t>
            </a:r>
            <a:endParaRPr lang="en-US" dirty="0"/>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7227" y="755009"/>
            <a:ext cx="5198435" cy="5120640"/>
          </a:xfrm>
          <a:prstGeom prst="rect">
            <a:avLst/>
          </a:prstGeom>
        </p:spPr>
      </p:pic>
      <p:sp>
        <p:nvSpPr>
          <p:cNvPr id="4" name="Rectangle 3"/>
          <p:cNvSpPr/>
          <p:nvPr/>
        </p:nvSpPr>
        <p:spPr>
          <a:xfrm>
            <a:off x="448691" y="5267401"/>
            <a:ext cx="2725331" cy="954107"/>
          </a:xfrm>
          <a:prstGeom prst="rect">
            <a:avLst/>
          </a:prstGeom>
        </p:spPr>
        <p:txBody>
          <a:bodyPr wrap="square">
            <a:spAutoFit/>
          </a:bodyPr>
          <a:lstStyle/>
          <a:p>
            <a:r>
              <a:rPr lang="fr-CA" sz="1400" i="1" dirty="0"/>
              <a:t>Ce schéma montre un cycle menstruel moyen d’une durée de 28 jours. Les cycles peuvent varier de 24 à 38 jours.</a:t>
            </a:r>
            <a:endParaRPr lang="en-CA" sz="1400" dirty="0"/>
          </a:p>
        </p:txBody>
      </p:sp>
    </p:spTree>
    <p:extLst>
      <p:ext uri="{BB962C8B-B14F-4D97-AF65-F5344CB8AC3E}">
        <p14:creationId xmlns:p14="http://schemas.microsoft.com/office/powerpoint/2010/main" val="31433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Production de </a:t>
            </a:r>
            <a:r>
              <a:rPr lang="en-US" dirty="0" err="1"/>
              <a:t>spermatozoïdes</a:t>
            </a:r>
            <a:endParaRPr lang="en-US"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562324"/>
            <a:ext cx="4600020" cy="3656963"/>
          </a:xfrm>
          <a:prstGeom prst="rect">
            <a:avLst/>
          </a:prstGeom>
          <a:noFill/>
          <a:ln>
            <a:noFill/>
          </a:ln>
        </p:spPr>
      </p:pic>
    </p:spTree>
    <p:extLst>
      <p:ext uri="{BB962C8B-B14F-4D97-AF65-F5344CB8AC3E}">
        <p14:creationId xmlns:p14="http://schemas.microsoft.com/office/powerpoint/2010/main" val="385086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Fécondation</a:t>
            </a:r>
            <a:endParaRPr lang="en-US" dirty="0"/>
          </a:p>
        </p:txBody>
      </p:sp>
      <p:pic>
        <p:nvPicPr>
          <p:cNvPr id="3" name="Picture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1543471"/>
            <a:ext cx="5086350" cy="3657600"/>
          </a:xfrm>
          <a:prstGeom prst="rect">
            <a:avLst/>
          </a:prstGeom>
          <a:noFill/>
          <a:ln>
            <a:noFill/>
          </a:ln>
        </p:spPr>
      </p:pic>
    </p:spTree>
    <p:extLst>
      <p:ext uri="{BB962C8B-B14F-4D97-AF65-F5344CB8AC3E}">
        <p14:creationId xmlns:p14="http://schemas.microsoft.com/office/powerpoint/2010/main" val="60568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Nidation</a:t>
            </a:r>
            <a:endParaRPr lang="en-US" dirty="0"/>
          </a:p>
        </p:txBody>
      </p:sp>
      <p:pic>
        <p:nvPicPr>
          <p:cNvPr id="3" name="Picture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98" y="1543471"/>
            <a:ext cx="4866937" cy="3657600"/>
          </a:xfrm>
          <a:prstGeom prst="rect">
            <a:avLst/>
          </a:prstGeom>
          <a:noFill/>
          <a:ln>
            <a:noFill/>
          </a:ln>
        </p:spPr>
      </p:pic>
    </p:spTree>
    <p:extLst>
      <p:ext uri="{BB962C8B-B14F-4D97-AF65-F5344CB8AC3E}">
        <p14:creationId xmlns:p14="http://schemas.microsoft.com/office/powerpoint/2010/main" val="255965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a:t>Ressources</a:t>
            </a:r>
            <a:r>
              <a:rPr lang="en-CA" dirty="0"/>
              <a:t> </a:t>
            </a:r>
            <a:r>
              <a:rPr lang="en-CA" dirty="0" err="1" smtClean="0"/>
              <a:t>supplémentaires</a:t>
            </a:r>
            <a:endParaRPr lang="en-US" dirty="0"/>
          </a:p>
        </p:txBody>
      </p:sp>
      <p:sp>
        <p:nvSpPr>
          <p:cNvPr id="3" name="Content Placeholder 2"/>
          <p:cNvSpPr>
            <a:spLocks noGrp="1"/>
          </p:cNvSpPr>
          <p:nvPr>
            <p:ph idx="1"/>
          </p:nvPr>
        </p:nvSpPr>
        <p:spPr/>
        <p:txBody>
          <a:bodyPr/>
          <a:lstStyle/>
          <a:p>
            <a:pPr marL="0" indent="0">
              <a:buNone/>
            </a:pPr>
            <a:r>
              <a:rPr lang="fr-FR" dirty="0"/>
              <a:t>Des schémas supplémentaires se trouve dans les pages de la </a:t>
            </a:r>
            <a:r>
              <a:rPr lang="fr-FR" dirty="0">
                <a:hlinkClick r:id="rId3"/>
              </a:rPr>
              <a:t>5</a:t>
            </a:r>
            <a:r>
              <a:rPr lang="fr-FR" baseline="30000" dirty="0">
                <a:hlinkClick r:id="rId3"/>
              </a:rPr>
              <a:t>e</a:t>
            </a:r>
            <a:r>
              <a:rPr lang="fr-FR" dirty="0">
                <a:hlinkClick r:id="rId3"/>
              </a:rPr>
              <a:t> année</a:t>
            </a:r>
            <a:r>
              <a:rPr lang="fr-FR" dirty="0"/>
              <a:t> et de la </a:t>
            </a:r>
            <a:r>
              <a:rPr lang="fr-FR" dirty="0">
                <a:hlinkClick r:id="rId4"/>
              </a:rPr>
              <a:t>6</a:t>
            </a:r>
            <a:r>
              <a:rPr lang="fr-FR" baseline="30000" dirty="0">
                <a:hlinkClick r:id="rId4"/>
              </a:rPr>
              <a:t>e</a:t>
            </a:r>
            <a:r>
              <a:rPr lang="fr-FR" dirty="0">
                <a:hlinkClick r:id="rId4"/>
              </a:rPr>
              <a:t> année</a:t>
            </a:r>
            <a:r>
              <a:rPr lang="fr-FR" dirty="0"/>
              <a:t>. </a:t>
            </a:r>
          </a:p>
          <a:p>
            <a:endParaRPr lang="en-US" dirty="0"/>
          </a:p>
        </p:txBody>
      </p:sp>
    </p:spTree>
    <p:extLst>
      <p:ext uri="{BB962C8B-B14F-4D97-AF65-F5344CB8AC3E}">
        <p14:creationId xmlns:p14="http://schemas.microsoft.com/office/powerpoint/2010/main" val="362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Appareils</a:t>
            </a:r>
            <a:r>
              <a:rPr lang="en-US" dirty="0"/>
              <a:t> </a:t>
            </a:r>
            <a:r>
              <a:rPr lang="en-US" dirty="0" err="1"/>
              <a:t>génitaux</a:t>
            </a:r>
            <a:endParaRPr lang="en-US" dirty="0"/>
          </a:p>
        </p:txBody>
      </p:sp>
      <p:pic>
        <p:nvPicPr>
          <p:cNvPr id="3" name="Picture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742" y="850175"/>
            <a:ext cx="3625453" cy="530352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2873" y="831125"/>
            <a:ext cx="3625453" cy="5303520"/>
          </a:xfrm>
          <a:prstGeom prst="rect">
            <a:avLst/>
          </a:prstGeom>
        </p:spPr>
      </p:pic>
    </p:spTree>
    <p:extLst>
      <p:ext uri="{BB962C8B-B14F-4D97-AF65-F5344CB8AC3E}">
        <p14:creationId xmlns:p14="http://schemas.microsoft.com/office/powerpoint/2010/main" val="31101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smtClean="0"/>
              <a:t>génital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5340" y="1173480"/>
            <a:ext cx="2910920" cy="1645920"/>
          </a:xfrm>
          <a:prstGeom prst="rect">
            <a:avLst/>
          </a:prstGeom>
        </p:spPr>
      </p:pic>
      <p:pic>
        <p:nvPicPr>
          <p:cNvPr id="4" name="Picture Placeholder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349944" y="2362200"/>
            <a:ext cx="5491758" cy="3657600"/>
          </a:xfrm>
          <a:prstGeom prst="rect">
            <a:avLst/>
          </a:prstGeom>
        </p:spPr>
      </p:pic>
    </p:spTree>
    <p:extLst>
      <p:ext uri="{BB962C8B-B14F-4D97-AF65-F5344CB8AC3E}">
        <p14:creationId xmlns:p14="http://schemas.microsoft.com/office/powerpoint/2010/main" val="259717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a:t>
            </a:r>
            <a:r>
              <a:rPr lang="en-US" dirty="0"/>
              <a:t> </a:t>
            </a:r>
            <a:r>
              <a:rPr lang="en-US" dirty="0" err="1" smtClean="0"/>
              <a:t>génital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219200"/>
            <a:ext cx="2645874" cy="1645919"/>
          </a:xfrm>
          <a:prstGeom prst="rect">
            <a:avLst/>
          </a:prstGeom>
        </p:spPr>
      </p:pic>
      <p:pic>
        <p:nvPicPr>
          <p:cNvPr id="6"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281" y="2587765"/>
            <a:ext cx="3927510" cy="3200400"/>
          </a:xfrm>
          <a:prstGeom prst="rect">
            <a:avLst/>
          </a:prstGeom>
        </p:spPr>
      </p:pic>
    </p:spTree>
    <p:extLst>
      <p:ext uri="{BB962C8B-B14F-4D97-AF65-F5344CB8AC3E}">
        <p14:creationId xmlns:p14="http://schemas.microsoft.com/office/powerpoint/2010/main" val="161631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smtClean="0"/>
              <a:t>génital</a:t>
            </a:r>
            <a:endParaRPr lang="en-US" dirty="0"/>
          </a:p>
        </p:txBody>
      </p:sp>
      <p:pic>
        <p:nvPicPr>
          <p:cNvPr id="3" name="Picture Placeholder 7"/>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130313" y="1543471"/>
            <a:ext cx="5249074" cy="3657600"/>
          </a:xfrm>
          <a:prstGeom prst="rect">
            <a:avLst/>
          </a:prstGeom>
          <a:noFill/>
          <a:ln>
            <a:noFill/>
          </a:ln>
        </p:spPr>
      </p:pic>
    </p:spTree>
    <p:extLst>
      <p:ext uri="{BB962C8B-B14F-4D97-AF65-F5344CB8AC3E}">
        <p14:creationId xmlns:p14="http://schemas.microsoft.com/office/powerpoint/2010/main" val="361076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Appareil</a:t>
            </a:r>
            <a:r>
              <a:rPr lang="en-US" dirty="0"/>
              <a:t> </a:t>
            </a:r>
            <a:r>
              <a:rPr lang="en-US" dirty="0" err="1" smtClean="0"/>
              <a:t>génital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4400" y="1066800"/>
            <a:ext cx="2167827" cy="1645920"/>
          </a:xfrm>
          <a:prstGeom prst="rect">
            <a:avLst/>
          </a:prstGeom>
        </p:spPr>
      </p:pic>
      <p:pic>
        <p:nvPicPr>
          <p:cNvPr id="4" name="Picture Placeholder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4160" y="2209800"/>
            <a:ext cx="5573486" cy="3657600"/>
          </a:xfrm>
          <a:prstGeom prst="rect">
            <a:avLst/>
          </a:prstGeom>
          <a:noFill/>
          <a:ln>
            <a:noFill/>
          </a:ln>
        </p:spPr>
      </p:pic>
    </p:spTree>
    <p:extLst>
      <p:ext uri="{BB962C8B-B14F-4D97-AF65-F5344CB8AC3E}">
        <p14:creationId xmlns:p14="http://schemas.microsoft.com/office/powerpoint/2010/main" val="30008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a:t>
            </a:r>
            <a:r>
              <a:rPr lang="en-US" dirty="0"/>
              <a:t> </a:t>
            </a:r>
            <a:r>
              <a:rPr lang="en-US" dirty="0" err="1" smtClean="0"/>
              <a:t>génital</a:t>
            </a:r>
            <a:endParaRPr lang="en-US" dirty="0"/>
          </a:p>
        </p:txBody>
      </p:sp>
      <p:pic>
        <p:nvPicPr>
          <p:cNvPr id="4" name="Picture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82942"/>
            <a:ext cx="6024632" cy="3511316"/>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25" y="929640"/>
            <a:ext cx="1994503" cy="1645920"/>
          </a:xfrm>
          <a:prstGeom prst="rect">
            <a:avLst/>
          </a:prstGeom>
        </p:spPr>
      </p:pic>
    </p:spTree>
    <p:extLst>
      <p:ext uri="{BB962C8B-B14F-4D97-AF65-F5344CB8AC3E}">
        <p14:creationId xmlns:p14="http://schemas.microsoft.com/office/powerpoint/2010/main" val="140727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en-US" dirty="0" err="1"/>
              <a:t>Appareils</a:t>
            </a:r>
            <a:r>
              <a:rPr lang="en-US" dirty="0"/>
              <a:t> </a:t>
            </a:r>
            <a:r>
              <a:rPr lang="en-US" dirty="0" err="1"/>
              <a:t>génitaux</a:t>
            </a:r>
            <a:endParaRPr lang="en-US"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7742" y="1524000"/>
            <a:ext cx="8180832" cy="3901440"/>
          </a:xfrm>
          <a:prstGeom prst="rect">
            <a:avLst/>
          </a:prstGeom>
          <a:noFill/>
          <a:ln>
            <a:noFill/>
          </a:ln>
        </p:spPr>
      </p:pic>
    </p:spTree>
    <p:extLst>
      <p:ext uri="{BB962C8B-B14F-4D97-AF65-F5344CB8AC3E}">
        <p14:creationId xmlns:p14="http://schemas.microsoft.com/office/powerpoint/2010/main" val="66484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515350" cy="755009"/>
          </a:xfrm>
        </p:spPr>
        <p:txBody>
          <a:bodyPr>
            <a:normAutofit/>
          </a:bodyPr>
          <a:lstStyle/>
          <a:p>
            <a:r>
              <a:rPr lang="fr-FR" sz="3600" dirty="0"/>
              <a:t>Infographie de l'appareil </a:t>
            </a:r>
            <a:r>
              <a:rPr lang="fr-FR" sz="3600" dirty="0" smtClean="0"/>
              <a:t>génital</a:t>
            </a:r>
            <a:endParaRPr lang="fr-FR" sz="3600" dirty="0"/>
          </a:p>
        </p:txBody>
      </p:sp>
      <p:pic>
        <p:nvPicPr>
          <p:cNvPr id="3" name="Picture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602" y="811442"/>
            <a:ext cx="5598089" cy="5303520"/>
          </a:xfrm>
          <a:prstGeom prst="rect">
            <a:avLst/>
          </a:prstGeom>
          <a:ln>
            <a:noFill/>
          </a:ln>
          <a:effectLst>
            <a:softEdge rad="112500"/>
          </a:effectLst>
        </p:spPr>
      </p:pic>
    </p:spTree>
    <p:extLst>
      <p:ext uri="{BB962C8B-B14F-4D97-AF65-F5344CB8AC3E}">
        <p14:creationId xmlns:p14="http://schemas.microsoft.com/office/powerpoint/2010/main" val="3922562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TotalTime>
  <Words>705</Words>
  <Application>Microsoft Office PowerPoint</Application>
  <PresentationFormat>On-screen Show (4:3)</PresentationFormat>
  <Paragraphs>52</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Office Theme</vt:lpstr>
      <vt:lpstr>7e année</vt:lpstr>
      <vt:lpstr>Appareils génitaux</vt:lpstr>
      <vt:lpstr>Appareil génital</vt:lpstr>
      <vt:lpstr>Appareil génital</vt:lpstr>
      <vt:lpstr>Appareil génital</vt:lpstr>
      <vt:lpstr>Appareil génital</vt:lpstr>
      <vt:lpstr>Appareil génital</vt:lpstr>
      <vt:lpstr>Appareils génitaux</vt:lpstr>
      <vt:lpstr>Infographie de l'appareil génital</vt:lpstr>
      <vt:lpstr>Infographie de l'appareil génital</vt:lpstr>
      <vt:lpstr>Infographie de l'appareil génital</vt:lpstr>
      <vt:lpstr>Infographie de l'appareil génital</vt:lpstr>
      <vt:lpstr>Infographie de l'appareil génital</vt:lpstr>
      <vt:lpstr>Infographie de l'appareil génital</vt:lpstr>
      <vt:lpstr>Le cycle menstruel</vt:lpstr>
      <vt:lpstr>Production de spermatozoïdes</vt:lpstr>
      <vt:lpstr>Fécondation</vt:lpstr>
      <vt:lpstr>Nidation</vt:lpstr>
      <vt:lpstr>Ressources supplémentaires</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Inglis</dc:creator>
  <cp:lastModifiedBy>Nicole Inglis</cp:lastModifiedBy>
  <cp:revision>40</cp:revision>
  <dcterms:created xsi:type="dcterms:W3CDTF">2018-09-24T19:04:15Z</dcterms:created>
  <dcterms:modified xsi:type="dcterms:W3CDTF">2022-02-08T22:20:54Z</dcterms:modified>
</cp:coreProperties>
</file>