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1"/>
  </p:notesMasterIdLst>
  <p:sldIdLst>
    <p:sldId id="256" r:id="rId2"/>
    <p:sldId id="277" r:id="rId3"/>
    <p:sldId id="297" r:id="rId4"/>
    <p:sldId id="298" r:id="rId5"/>
    <p:sldId id="282" r:id="rId6"/>
    <p:sldId id="299" r:id="rId7"/>
    <p:sldId id="278" r:id="rId8"/>
    <p:sldId id="279" r:id="rId9"/>
    <p:sldId id="300" r:id="rId10"/>
    <p:sldId id="301" r:id="rId11"/>
    <p:sldId id="302" r:id="rId12"/>
    <p:sldId id="303" r:id="rId13"/>
    <p:sldId id="305" r:id="rId14"/>
    <p:sldId id="304" r:id="rId15"/>
    <p:sldId id="306" r:id="rId16"/>
    <p:sldId id="307" r:id="rId17"/>
    <p:sldId id="308" r:id="rId18"/>
    <p:sldId id="309" r:id="rId19"/>
    <p:sldId id="31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58774" autoAdjust="0"/>
  </p:normalViewPr>
  <p:slideViewPr>
    <p:cSldViewPr snapToGrid="0">
      <p:cViewPr varScale="1">
        <p:scale>
          <a:sx n="33" d="100"/>
          <a:sy n="33" d="100"/>
        </p:scale>
        <p:origin x="143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F47F1-70B3-4836-9B58-6E0107EA6FB1}" type="datetimeFigureOut">
              <a:rPr lang="en-US" smtClean="0"/>
              <a:t>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E1B6A-4431-4231-B5A8-6A8C9B8B634C}" type="slidenum">
              <a:rPr lang="en-US" smtClean="0"/>
              <a:t>‹#›</a:t>
            </a:fld>
            <a:endParaRPr lang="en-US"/>
          </a:p>
        </p:txBody>
      </p:sp>
    </p:spTree>
    <p:extLst>
      <p:ext uri="{BB962C8B-B14F-4D97-AF65-F5344CB8AC3E}">
        <p14:creationId xmlns:p14="http://schemas.microsoft.com/office/powerpoint/2010/main" val="130629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lesson plans use the terms ‘male’ and ‘female’ when referring to biological sex (sex assigned at birth), such as when discussing reproductive anatomy.  </a:t>
            </a:r>
          </a:p>
          <a:p>
            <a:r>
              <a:rPr lang="en-US" dirty="0" smtClean="0"/>
              <a:t>People are assigned a sex at birth based on their reproductive anatomy. Sex assigned at birth is independent of gender identity. Gender identity is a person’s internal sense of identity as female, male, both or neither, regardless of their biological sex assigned at birth. </a:t>
            </a:r>
            <a:endParaRPr lang="en-US" dirty="0"/>
          </a:p>
        </p:txBody>
      </p:sp>
      <p:sp>
        <p:nvSpPr>
          <p:cNvPr id="4" name="Slide Number Placeholder 3"/>
          <p:cNvSpPr>
            <a:spLocks noGrp="1"/>
          </p:cNvSpPr>
          <p:nvPr>
            <p:ph type="sldNum" sz="quarter" idx="10"/>
          </p:nvPr>
        </p:nvSpPr>
        <p:spPr/>
        <p:txBody>
          <a:bodyPr/>
          <a:lstStyle/>
          <a:p>
            <a:fld id="{9D5E1B6A-4431-4231-B5A8-6A8C9B8B634C}" type="slidenum">
              <a:rPr lang="en-US" smtClean="0"/>
              <a:t>1</a:t>
            </a:fld>
            <a:endParaRPr lang="en-US"/>
          </a:p>
        </p:txBody>
      </p:sp>
    </p:spTree>
    <p:extLst>
      <p:ext uri="{BB962C8B-B14F-4D97-AF65-F5344CB8AC3E}">
        <p14:creationId xmlns:p14="http://schemas.microsoft.com/office/powerpoint/2010/main" val="256559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is a good introductory</a:t>
            </a:r>
            <a:r>
              <a:rPr lang="en-US" baseline="0" dirty="0" smtClean="0"/>
              <a:t> slide so that students can understand the relationship of the reproductive organs to the rest of the body. Show this slide and discuss the difference between </a:t>
            </a:r>
            <a:r>
              <a:rPr lang="en-US" b="1" baseline="0" dirty="0" smtClean="0"/>
              <a:t>internal</a:t>
            </a:r>
            <a:r>
              <a:rPr lang="en-US" baseline="0" dirty="0" smtClean="0"/>
              <a:t> and </a:t>
            </a:r>
            <a:r>
              <a:rPr lang="en-US" b="1" baseline="0" dirty="0" smtClean="0"/>
              <a:t>external. </a:t>
            </a:r>
            <a:r>
              <a:rPr lang="en-US" b="0" baseline="0" dirty="0" smtClean="0"/>
              <a:t>Then introduce the difference between </a:t>
            </a:r>
            <a:r>
              <a:rPr lang="en-US" b="1" baseline="0" dirty="0" smtClean="0"/>
              <a:t>frontal views </a:t>
            </a:r>
            <a:r>
              <a:rPr lang="en-US" b="0" baseline="0" dirty="0" smtClean="0"/>
              <a:t>and </a:t>
            </a:r>
            <a:r>
              <a:rPr lang="en-US" b="1" baseline="0" dirty="0" smtClean="0"/>
              <a:t>side views </a:t>
            </a:r>
            <a:r>
              <a:rPr lang="en-US" b="0" baseline="0" dirty="0" smtClean="0"/>
              <a:t>of the body. The female reproductive organs are shown primarily using the frontal view, while the male reproductive organs are shown primarily using the side view. </a:t>
            </a:r>
            <a:endParaRPr lang="en-US" b="0" dirty="0" smtClean="0"/>
          </a:p>
          <a:p>
            <a:endParaRPr lang="en-US" dirty="0" smtClean="0"/>
          </a:p>
          <a:p>
            <a:r>
              <a:rPr lang="en-US" dirty="0" smtClean="0"/>
              <a:t>The lesson plans use the terms ‘male’ and ‘female’ when referring to biological sex (sex assigned at birth), such as when discussing reproductive anatomy.  </a:t>
            </a:r>
          </a:p>
          <a:p>
            <a:r>
              <a:rPr lang="en-US" dirty="0" smtClean="0"/>
              <a:t>People are assigned a sex at birth based on their reproductive anatomy. Sex assigned at birth is independent of gender identity. Gender identity is a person’s internal sense of identity as female, male, both or neither, regardless of their biological sex assigned at birth. </a:t>
            </a:r>
          </a:p>
        </p:txBody>
      </p:sp>
      <p:sp>
        <p:nvSpPr>
          <p:cNvPr id="4" name="Slide Number Placeholder 3"/>
          <p:cNvSpPr>
            <a:spLocks noGrp="1"/>
          </p:cNvSpPr>
          <p:nvPr>
            <p:ph type="sldNum" sz="quarter" idx="10"/>
          </p:nvPr>
        </p:nvSpPr>
        <p:spPr/>
        <p:txBody>
          <a:bodyPr/>
          <a:lstStyle/>
          <a:p>
            <a:fld id="{9D5E1B6A-4431-4231-B5A8-6A8C9B8B634C}" type="slidenum">
              <a:rPr lang="en-US" smtClean="0"/>
              <a:t>2</a:t>
            </a:fld>
            <a:endParaRPr lang="en-US"/>
          </a:p>
        </p:txBody>
      </p:sp>
    </p:spTree>
    <p:extLst>
      <p:ext uri="{BB962C8B-B14F-4D97-AF65-F5344CB8AC3E}">
        <p14:creationId xmlns:p14="http://schemas.microsoft.com/office/powerpoint/2010/main" val="387017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To help students understand body and genital diversity, note that not everyone’s genitals look the same, or like what is shown in diagrams and pictures. Variation in size and shape is normal.</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E1B6A-4431-4231-B5A8-6A8C9B8B634C}" type="slidenum">
              <a:rPr lang="en-US" smtClean="0"/>
              <a:t>3</a:t>
            </a:fld>
            <a:endParaRPr lang="en-US"/>
          </a:p>
        </p:txBody>
      </p:sp>
    </p:spTree>
    <p:extLst>
      <p:ext uri="{BB962C8B-B14F-4D97-AF65-F5344CB8AC3E}">
        <p14:creationId xmlns:p14="http://schemas.microsoft.com/office/powerpoint/2010/main" val="300733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To help students understand body and genital diversity, note that not everyone’s genitals look the same, or like what is shown in diagrams and pictures. Variation in size and shape is normal.</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E1B6A-4431-4231-B5A8-6A8C9B8B634C}" type="slidenum">
              <a:rPr lang="en-US" smtClean="0"/>
              <a:t>6</a:t>
            </a:fld>
            <a:endParaRPr lang="en-US"/>
          </a:p>
        </p:txBody>
      </p:sp>
    </p:spTree>
    <p:extLst>
      <p:ext uri="{BB962C8B-B14F-4D97-AF65-F5344CB8AC3E}">
        <p14:creationId xmlns:p14="http://schemas.microsoft.com/office/powerpoint/2010/main" val="288656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873706B-C8FF-4407-A3AF-B36D2C894FF3}"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teachingsexualhealth.ca/teachers/grade/grade-6/" TargetMode="External"/><Relationship Id="rId2" Type="http://schemas.openxmlformats.org/officeDocument/2006/relationships/hyperlink" Target="https://teachingsexualhealth.ca/teachers/grade/grade-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Grade </a:t>
            </a:r>
            <a:r>
              <a:rPr lang="en-US" dirty="0" smtClean="0"/>
              <a:t>7</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287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sz="3600" dirty="0" smtClean="0"/>
              <a:t>Reproductive </a:t>
            </a:r>
            <a:r>
              <a:rPr lang="en-US" sz="3600" dirty="0"/>
              <a:t>System </a:t>
            </a:r>
            <a:r>
              <a:rPr lang="en-US" sz="3600" dirty="0" smtClean="0"/>
              <a:t>Infographic</a:t>
            </a:r>
            <a:endParaRPr lang="en-US" sz="3600" dirty="0"/>
          </a:p>
        </p:txBody>
      </p:sp>
      <p:pic>
        <p:nvPicPr>
          <p:cNvPr id="3" name="Picture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137" y="808431"/>
            <a:ext cx="5598089" cy="5303520"/>
          </a:xfrm>
          <a:prstGeom prst="rect">
            <a:avLst/>
          </a:prstGeom>
          <a:ln>
            <a:noFill/>
          </a:ln>
          <a:effectLst>
            <a:softEdge rad="112500"/>
          </a:effectLst>
        </p:spPr>
      </p:pic>
      <p:sp>
        <p:nvSpPr>
          <p:cNvPr id="4" name="TextBox 3"/>
          <p:cNvSpPr txBox="1"/>
          <p:nvPr/>
        </p:nvSpPr>
        <p:spPr>
          <a:xfrm>
            <a:off x="3558778" y="1890355"/>
            <a:ext cx="1645444"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Seminal Vesicles </a:t>
            </a:r>
            <a:endParaRPr lang="en-US" sz="1400" i="1" dirty="0">
              <a:solidFill>
                <a:prstClr val="black"/>
              </a:solidFill>
              <a:latin typeface="Arial" panose="020B0604020202020204" pitchFamily="34" charset="0"/>
              <a:cs typeface="Arial" pitchFamily="34" charset="0"/>
            </a:endParaRPr>
          </a:p>
        </p:txBody>
      </p:sp>
      <p:sp>
        <p:nvSpPr>
          <p:cNvPr id="5" name="TextBox 4"/>
          <p:cNvSpPr txBox="1"/>
          <p:nvPr/>
        </p:nvSpPr>
        <p:spPr>
          <a:xfrm>
            <a:off x="5999825" y="1859577"/>
            <a:ext cx="914400" cy="369332"/>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Testicle</a:t>
            </a:r>
            <a:r>
              <a:rPr lang="en-US" dirty="0" smtClean="0">
                <a:solidFill>
                  <a:prstClr val="black"/>
                </a:solidFill>
                <a:cs typeface="Arial" pitchFamily="34" charset="0"/>
              </a:rPr>
              <a:t> </a:t>
            </a:r>
            <a:endParaRPr lang="en-US" dirty="0">
              <a:solidFill>
                <a:prstClr val="black"/>
              </a:solidFill>
              <a:cs typeface="Arial" pitchFamily="34" charset="0"/>
            </a:endParaRPr>
          </a:p>
        </p:txBody>
      </p:sp>
      <p:sp>
        <p:nvSpPr>
          <p:cNvPr id="6" name="TextBox 5"/>
          <p:cNvSpPr txBox="1"/>
          <p:nvPr/>
        </p:nvSpPr>
        <p:spPr>
          <a:xfrm>
            <a:off x="3558778" y="4953000"/>
            <a:ext cx="1447800"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Vas Deferens </a:t>
            </a:r>
            <a:endParaRPr lang="en-US" sz="1400" i="1" dirty="0">
              <a:solidFill>
                <a:prstClr val="black"/>
              </a:solidFill>
              <a:latin typeface="Arial" panose="020B0604020202020204" pitchFamily="34" charset="0"/>
              <a:cs typeface="Arial" pitchFamily="34" charset="0"/>
            </a:endParaRPr>
          </a:p>
        </p:txBody>
      </p:sp>
      <p:sp>
        <p:nvSpPr>
          <p:cNvPr id="7" name="TextBox 6"/>
          <p:cNvSpPr txBox="1"/>
          <p:nvPr/>
        </p:nvSpPr>
        <p:spPr>
          <a:xfrm>
            <a:off x="5923625" y="4984679"/>
            <a:ext cx="1066800"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Penis</a:t>
            </a:r>
            <a:endParaRPr lang="en-US" sz="1400" i="1"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16130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sz="3600" dirty="0" smtClean="0"/>
              <a:t>Reproductive </a:t>
            </a:r>
            <a:r>
              <a:rPr lang="en-US" sz="3600" dirty="0"/>
              <a:t>System </a:t>
            </a:r>
            <a:r>
              <a:rPr lang="en-US" sz="3600" dirty="0" smtClean="0"/>
              <a:t>Infographic</a:t>
            </a:r>
            <a:endParaRPr lang="en-US" sz="3600" dirty="0"/>
          </a:p>
        </p:txBody>
      </p:sp>
      <p:pic>
        <p:nvPicPr>
          <p:cNvPr id="3" name="Picture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678" y="823544"/>
            <a:ext cx="5598089" cy="5303520"/>
          </a:xfrm>
          <a:prstGeom prst="rect">
            <a:avLst/>
          </a:prstGeom>
          <a:ln>
            <a:noFill/>
          </a:ln>
          <a:effectLst>
            <a:softEdge rad="112500"/>
          </a:effectLst>
        </p:spPr>
      </p:pic>
      <p:sp>
        <p:nvSpPr>
          <p:cNvPr id="4" name="Rectangle 3"/>
          <p:cNvSpPr/>
          <p:nvPr/>
        </p:nvSpPr>
        <p:spPr>
          <a:xfrm>
            <a:off x="3028897" y="1965269"/>
            <a:ext cx="1679825" cy="769441"/>
          </a:xfrm>
          <a:prstGeom prst="rect">
            <a:avLst/>
          </a:prstGeom>
        </p:spPr>
        <p:txBody>
          <a:bodyPr wrap="square">
            <a:spAutoFit/>
          </a:bodyPr>
          <a:lstStyle/>
          <a:p>
            <a:pPr lvl="0" fontAlgn="base">
              <a:spcBef>
                <a:spcPct val="0"/>
              </a:spcBef>
              <a:spcAft>
                <a:spcPct val="0"/>
              </a:spcAft>
            </a:pPr>
            <a:r>
              <a:rPr lang="en-US" sz="1400" i="1" dirty="0">
                <a:solidFill>
                  <a:prstClr val="black"/>
                </a:solidFill>
                <a:latin typeface="Arial" panose="020B0604020202020204" pitchFamily="34" charset="0"/>
                <a:cs typeface="Arial" pitchFamily="34" charset="0"/>
              </a:rPr>
              <a:t>Seminal Vesicles: </a:t>
            </a:r>
            <a:r>
              <a:rPr lang="en-US" sz="1000" i="1" dirty="0">
                <a:solidFill>
                  <a:prstClr val="black"/>
                </a:solidFill>
                <a:latin typeface="Arial" panose="020B0604020202020204" pitchFamily="34" charset="0"/>
                <a:cs typeface="Arial" pitchFamily="34" charset="0"/>
              </a:rPr>
              <a:t>produce and store seminal fluid to mix with </a:t>
            </a:r>
            <a:r>
              <a:rPr lang="en-US" sz="1000" i="1" dirty="0" smtClean="0">
                <a:solidFill>
                  <a:prstClr val="black"/>
                </a:solidFill>
                <a:latin typeface="Arial" panose="020B0604020202020204" pitchFamily="34" charset="0"/>
                <a:cs typeface="Arial" pitchFamily="34" charset="0"/>
              </a:rPr>
              <a:t>sperm</a:t>
            </a:r>
            <a:br>
              <a:rPr lang="en-US" sz="1000" i="1" dirty="0" smtClean="0">
                <a:solidFill>
                  <a:prstClr val="black"/>
                </a:solidFill>
                <a:latin typeface="Arial" panose="020B0604020202020204" pitchFamily="34" charset="0"/>
                <a:cs typeface="Arial" pitchFamily="34" charset="0"/>
              </a:rPr>
            </a:br>
            <a:r>
              <a:rPr lang="en-US" sz="1000" i="1" dirty="0" smtClean="0">
                <a:solidFill>
                  <a:prstClr val="black"/>
                </a:solidFill>
                <a:latin typeface="Arial" panose="020B0604020202020204" pitchFamily="34" charset="0"/>
                <a:cs typeface="Arial" pitchFamily="34" charset="0"/>
              </a:rPr>
              <a:t>to </a:t>
            </a:r>
            <a:r>
              <a:rPr lang="en-US" sz="1000" i="1" dirty="0">
                <a:solidFill>
                  <a:prstClr val="black"/>
                </a:solidFill>
                <a:latin typeface="Arial" panose="020B0604020202020204" pitchFamily="34" charset="0"/>
                <a:cs typeface="Arial" pitchFamily="34" charset="0"/>
              </a:rPr>
              <a:t>make semen </a:t>
            </a:r>
          </a:p>
        </p:txBody>
      </p:sp>
      <p:sp>
        <p:nvSpPr>
          <p:cNvPr id="5" name="Rectangle 4"/>
          <p:cNvSpPr/>
          <p:nvPr/>
        </p:nvSpPr>
        <p:spPr>
          <a:xfrm>
            <a:off x="6248622" y="1965270"/>
            <a:ext cx="1259145" cy="769441"/>
          </a:xfrm>
          <a:prstGeom prst="rect">
            <a:avLst/>
          </a:prstGeom>
        </p:spPr>
        <p:txBody>
          <a:bodyPr wrap="square">
            <a:spAutoFit/>
          </a:bodyPr>
          <a:lstStyle/>
          <a:p>
            <a:pPr lvl="0" fontAlgn="base">
              <a:spcBef>
                <a:spcPct val="0"/>
              </a:spcBef>
              <a:spcAft>
                <a:spcPct val="0"/>
              </a:spcAft>
            </a:pPr>
            <a:r>
              <a:rPr lang="en-US" sz="1400" i="1" dirty="0">
                <a:solidFill>
                  <a:prstClr val="black"/>
                </a:solidFill>
                <a:latin typeface="Arial" panose="020B0604020202020204" pitchFamily="34" charset="0"/>
                <a:cs typeface="Arial" pitchFamily="34" charset="0"/>
              </a:rPr>
              <a:t>Testicle:  </a:t>
            </a:r>
            <a:r>
              <a:rPr lang="en-US" sz="1000" i="1" dirty="0">
                <a:solidFill>
                  <a:prstClr val="black"/>
                </a:solidFill>
                <a:latin typeface="Arial" panose="020B0604020202020204" pitchFamily="34" charset="0"/>
                <a:cs typeface="Arial" pitchFamily="34" charset="0"/>
              </a:rPr>
              <a:t>where sperm are made, protected inside scrotum </a:t>
            </a:r>
            <a:r>
              <a:rPr lang="en-US" sz="1000" dirty="0">
                <a:solidFill>
                  <a:prstClr val="black"/>
                </a:solidFill>
                <a:latin typeface="Calibri" pitchFamily="34" charset="0"/>
                <a:cs typeface="Arial" pitchFamily="34" charset="0"/>
              </a:rPr>
              <a:t> </a:t>
            </a:r>
          </a:p>
        </p:txBody>
      </p:sp>
      <p:sp>
        <p:nvSpPr>
          <p:cNvPr id="6" name="Rectangle 5"/>
          <p:cNvSpPr/>
          <p:nvPr/>
        </p:nvSpPr>
        <p:spPr>
          <a:xfrm>
            <a:off x="3505058" y="5062815"/>
            <a:ext cx="1584216" cy="769441"/>
          </a:xfrm>
          <a:prstGeom prst="rect">
            <a:avLst/>
          </a:prstGeom>
        </p:spPr>
        <p:txBody>
          <a:bodyPr wrap="square">
            <a:spAutoFit/>
          </a:bodyPr>
          <a:lstStyle/>
          <a:p>
            <a:pPr lvl="0" fontAlgn="base">
              <a:spcBef>
                <a:spcPct val="0"/>
              </a:spcBef>
              <a:spcAft>
                <a:spcPct val="0"/>
              </a:spcAft>
            </a:pPr>
            <a:r>
              <a:rPr lang="en-US" sz="1400" i="1" dirty="0">
                <a:solidFill>
                  <a:prstClr val="black"/>
                </a:solidFill>
                <a:latin typeface="Arial" panose="020B0604020202020204" pitchFamily="34" charset="0"/>
                <a:cs typeface="Arial" pitchFamily="34" charset="0"/>
              </a:rPr>
              <a:t>Vas Deferens: </a:t>
            </a:r>
            <a:r>
              <a:rPr lang="en-US" sz="1000" i="1" dirty="0">
                <a:solidFill>
                  <a:prstClr val="black"/>
                </a:solidFill>
                <a:latin typeface="Arial" panose="020B0604020202020204" pitchFamily="34" charset="0"/>
                <a:cs typeface="Arial" pitchFamily="34" charset="0"/>
              </a:rPr>
              <a:t>long tube to transport sperm from testicles to urethra </a:t>
            </a:r>
          </a:p>
        </p:txBody>
      </p:sp>
      <p:sp>
        <p:nvSpPr>
          <p:cNvPr id="7" name="Rectangle 6"/>
          <p:cNvSpPr/>
          <p:nvPr/>
        </p:nvSpPr>
        <p:spPr>
          <a:xfrm>
            <a:off x="6116568" y="5062814"/>
            <a:ext cx="1136171" cy="769441"/>
          </a:xfrm>
          <a:prstGeom prst="rect">
            <a:avLst/>
          </a:prstGeom>
        </p:spPr>
        <p:txBody>
          <a:bodyPr wrap="square">
            <a:spAutoFit/>
          </a:bodyPr>
          <a:lstStyle/>
          <a:p>
            <a:pPr lvl="0" fontAlgn="base">
              <a:spcBef>
                <a:spcPct val="0"/>
              </a:spcBef>
              <a:spcAft>
                <a:spcPct val="0"/>
              </a:spcAft>
            </a:pPr>
            <a:r>
              <a:rPr lang="en-US" sz="1400" i="1" dirty="0">
                <a:solidFill>
                  <a:prstClr val="black"/>
                </a:solidFill>
                <a:latin typeface="Arial" panose="020B0604020202020204" pitchFamily="34" charset="0"/>
                <a:cs typeface="Arial" pitchFamily="34" charset="0"/>
              </a:rPr>
              <a:t>Penis: </a:t>
            </a:r>
            <a:r>
              <a:rPr lang="en-US" sz="1000" i="1" dirty="0">
                <a:solidFill>
                  <a:prstClr val="black"/>
                </a:solidFill>
                <a:latin typeface="Arial" panose="020B0604020202020204" pitchFamily="34" charset="0"/>
                <a:cs typeface="Arial" pitchFamily="34" charset="0"/>
              </a:rPr>
              <a:t>contains urethra, can become erect </a:t>
            </a:r>
          </a:p>
        </p:txBody>
      </p:sp>
    </p:spTree>
    <p:extLst>
      <p:ext uri="{BB962C8B-B14F-4D97-AF65-F5344CB8AC3E}">
        <p14:creationId xmlns:p14="http://schemas.microsoft.com/office/powerpoint/2010/main" val="90395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sz="3600" dirty="0" smtClean="0"/>
              <a:t>Reproductive </a:t>
            </a:r>
            <a:r>
              <a:rPr lang="en-US" sz="3600" dirty="0"/>
              <a:t>System </a:t>
            </a:r>
            <a:r>
              <a:rPr lang="en-US" sz="3600" dirty="0" smtClean="0"/>
              <a:t>Infographic</a:t>
            </a:r>
            <a:endParaRPr lang="en-US" sz="3600"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283" y="808620"/>
            <a:ext cx="5597029" cy="5303141"/>
          </a:xfrm>
          <a:prstGeom prst="rect">
            <a:avLst/>
          </a:prstGeom>
          <a:ln>
            <a:noFill/>
          </a:ln>
          <a:effectLst>
            <a:softEdge rad="112500"/>
          </a:effectLst>
        </p:spPr>
      </p:pic>
    </p:spTree>
    <p:extLst>
      <p:ext uri="{BB962C8B-B14F-4D97-AF65-F5344CB8AC3E}">
        <p14:creationId xmlns:p14="http://schemas.microsoft.com/office/powerpoint/2010/main" val="159198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sz="3600" dirty="0" smtClean="0"/>
              <a:t>Reproductive </a:t>
            </a:r>
            <a:r>
              <a:rPr lang="en-US" sz="3600" dirty="0"/>
              <a:t>System </a:t>
            </a:r>
            <a:r>
              <a:rPr lang="en-US" sz="3600" dirty="0" smtClean="0"/>
              <a:t>Infographic</a:t>
            </a:r>
            <a:endParaRPr lang="en-US" sz="3600" dirty="0"/>
          </a:p>
        </p:txBody>
      </p:sp>
      <p:pic>
        <p:nvPicPr>
          <p:cNvPr id="4" name="Picture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771" y="808620"/>
            <a:ext cx="5597029" cy="5303141"/>
          </a:xfrm>
          <a:prstGeom prst="rect">
            <a:avLst/>
          </a:prstGeom>
          <a:ln>
            <a:noFill/>
          </a:ln>
          <a:effectLst>
            <a:softEdge rad="112500"/>
          </a:effectLst>
        </p:spPr>
      </p:pic>
      <p:sp>
        <p:nvSpPr>
          <p:cNvPr id="5" name="TextBox 4"/>
          <p:cNvSpPr txBox="1"/>
          <p:nvPr/>
        </p:nvSpPr>
        <p:spPr>
          <a:xfrm>
            <a:off x="3743325" y="1834793"/>
            <a:ext cx="1143000"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Uterus</a:t>
            </a:r>
            <a:endParaRPr lang="en-US" sz="1400" i="1" dirty="0">
              <a:solidFill>
                <a:prstClr val="black"/>
              </a:solidFill>
              <a:latin typeface="Arial" panose="020B0604020202020204" pitchFamily="34" charset="0"/>
              <a:cs typeface="Arial" pitchFamily="34" charset="0"/>
            </a:endParaRPr>
          </a:p>
        </p:txBody>
      </p:sp>
      <p:sp>
        <p:nvSpPr>
          <p:cNvPr id="6" name="TextBox 5"/>
          <p:cNvSpPr txBox="1"/>
          <p:nvPr/>
        </p:nvSpPr>
        <p:spPr>
          <a:xfrm>
            <a:off x="5745822" y="1680904"/>
            <a:ext cx="1143000"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Ovary</a:t>
            </a:r>
            <a:endParaRPr lang="en-US" sz="1400" i="1" dirty="0">
              <a:solidFill>
                <a:prstClr val="black"/>
              </a:solidFill>
              <a:latin typeface="Arial" panose="020B0604020202020204" pitchFamily="34" charset="0"/>
              <a:cs typeface="Arial" pitchFamily="34" charset="0"/>
            </a:endParaRPr>
          </a:p>
        </p:txBody>
      </p:sp>
      <p:sp>
        <p:nvSpPr>
          <p:cNvPr id="7" name="TextBox 6"/>
          <p:cNvSpPr txBox="1"/>
          <p:nvPr/>
        </p:nvSpPr>
        <p:spPr>
          <a:xfrm>
            <a:off x="3754685" y="4967645"/>
            <a:ext cx="1219200" cy="369332"/>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Vagina</a:t>
            </a:r>
            <a:r>
              <a:rPr lang="en-US" dirty="0" smtClean="0">
                <a:solidFill>
                  <a:prstClr val="black"/>
                </a:solidFill>
                <a:cs typeface="Arial" pitchFamily="34" charset="0"/>
              </a:rPr>
              <a:t> </a:t>
            </a:r>
            <a:endParaRPr lang="en-US" dirty="0">
              <a:solidFill>
                <a:prstClr val="black"/>
              </a:solidFill>
              <a:cs typeface="Arial" pitchFamily="34" charset="0"/>
            </a:endParaRPr>
          </a:p>
        </p:txBody>
      </p:sp>
      <p:sp>
        <p:nvSpPr>
          <p:cNvPr id="8" name="TextBox 7"/>
          <p:cNvSpPr txBox="1"/>
          <p:nvPr/>
        </p:nvSpPr>
        <p:spPr>
          <a:xfrm>
            <a:off x="5867399" y="5085619"/>
            <a:ext cx="1295400"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Cervix</a:t>
            </a:r>
            <a:endParaRPr lang="en-US" sz="1400" i="1"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76330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sz="3600" dirty="0" smtClean="0"/>
              <a:t>Reproductive </a:t>
            </a:r>
            <a:r>
              <a:rPr lang="en-US" sz="3600" dirty="0"/>
              <a:t>System </a:t>
            </a:r>
            <a:r>
              <a:rPr lang="en-US" sz="3600" dirty="0" smtClean="0"/>
              <a:t>Infographic</a:t>
            </a:r>
            <a:endParaRPr lang="en-US" sz="3600" dirty="0"/>
          </a:p>
        </p:txBody>
      </p:sp>
      <p:pic>
        <p:nvPicPr>
          <p:cNvPr id="4" name="Picture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3414" y="829215"/>
            <a:ext cx="5597029" cy="5303141"/>
          </a:xfrm>
          <a:prstGeom prst="rect">
            <a:avLst/>
          </a:prstGeom>
          <a:ln>
            <a:noFill/>
          </a:ln>
          <a:effectLst>
            <a:softEdge rad="112500"/>
          </a:effectLst>
        </p:spPr>
      </p:pic>
      <p:sp>
        <p:nvSpPr>
          <p:cNvPr id="5" name="TextBox 4"/>
          <p:cNvSpPr txBox="1"/>
          <p:nvPr/>
        </p:nvSpPr>
        <p:spPr>
          <a:xfrm>
            <a:off x="3301367" y="917454"/>
            <a:ext cx="2298049" cy="615553"/>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Uterus: </a:t>
            </a:r>
            <a:br>
              <a:rPr lang="en-US" sz="1400" i="1" dirty="0" smtClean="0">
                <a:solidFill>
                  <a:prstClr val="black"/>
                </a:solidFill>
                <a:latin typeface="Arial" panose="020B0604020202020204" pitchFamily="34" charset="0"/>
                <a:cs typeface="Arial" pitchFamily="34" charset="0"/>
              </a:rPr>
            </a:br>
            <a:r>
              <a:rPr lang="en-US" sz="1000" i="1" dirty="0" smtClean="0">
                <a:solidFill>
                  <a:prstClr val="black"/>
                </a:solidFill>
                <a:latin typeface="Arial" panose="020B0604020202020204" pitchFamily="34" charset="0"/>
                <a:cs typeface="Arial" pitchFamily="34" charset="0"/>
              </a:rPr>
              <a:t>where the developing baby grows, sheds lining during menstruation </a:t>
            </a:r>
            <a:endParaRPr lang="en-US" sz="1000" i="1" dirty="0">
              <a:solidFill>
                <a:prstClr val="black"/>
              </a:solidFill>
              <a:latin typeface="Arial" panose="020B0604020202020204" pitchFamily="34" charset="0"/>
              <a:cs typeface="Arial" pitchFamily="34" charset="0"/>
            </a:endParaRPr>
          </a:p>
        </p:txBody>
      </p:sp>
      <p:sp>
        <p:nvSpPr>
          <p:cNvPr id="6" name="TextBox 5"/>
          <p:cNvSpPr txBox="1"/>
          <p:nvPr/>
        </p:nvSpPr>
        <p:spPr>
          <a:xfrm>
            <a:off x="6597293" y="1614458"/>
            <a:ext cx="1447800" cy="769441"/>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Ovary: </a:t>
            </a:r>
            <a:br>
              <a:rPr lang="en-US" sz="1400" i="1" dirty="0" smtClean="0">
                <a:solidFill>
                  <a:prstClr val="black"/>
                </a:solidFill>
                <a:latin typeface="Arial" panose="020B0604020202020204" pitchFamily="34" charset="0"/>
                <a:cs typeface="Arial" pitchFamily="34" charset="0"/>
              </a:rPr>
            </a:br>
            <a:r>
              <a:rPr lang="en-US" sz="1000" i="1" dirty="0" smtClean="0">
                <a:solidFill>
                  <a:prstClr val="black"/>
                </a:solidFill>
                <a:latin typeface="Arial" panose="020B0604020202020204" pitchFamily="34" charset="0"/>
                <a:cs typeface="Arial" pitchFamily="34" charset="0"/>
              </a:rPr>
              <a:t>releases one egg each month from alternating sides </a:t>
            </a:r>
            <a:endParaRPr lang="en-US" sz="1000" i="1" dirty="0">
              <a:solidFill>
                <a:prstClr val="black"/>
              </a:solidFill>
              <a:latin typeface="Arial" panose="020B0604020202020204" pitchFamily="34" charset="0"/>
              <a:cs typeface="Arial" pitchFamily="34" charset="0"/>
            </a:endParaRPr>
          </a:p>
        </p:txBody>
      </p:sp>
      <p:sp>
        <p:nvSpPr>
          <p:cNvPr id="7" name="TextBox 6"/>
          <p:cNvSpPr txBox="1"/>
          <p:nvPr/>
        </p:nvSpPr>
        <p:spPr>
          <a:xfrm>
            <a:off x="3742328" y="4952255"/>
            <a:ext cx="1219200" cy="923330"/>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Vagina: </a:t>
            </a:r>
            <a:r>
              <a:rPr lang="en-US" sz="1000" i="1" dirty="0" smtClean="0">
                <a:solidFill>
                  <a:prstClr val="black"/>
                </a:solidFill>
                <a:latin typeface="Arial" panose="020B0604020202020204" pitchFamily="34" charset="0"/>
                <a:cs typeface="Arial" pitchFamily="34" charset="0"/>
              </a:rPr>
              <a:t>passageway to the uterus, how the baby gets out during birth </a:t>
            </a:r>
            <a:endParaRPr lang="en-US" sz="1000" i="1" dirty="0">
              <a:solidFill>
                <a:prstClr val="black"/>
              </a:solidFill>
              <a:latin typeface="Arial" panose="020B0604020202020204" pitchFamily="34" charset="0"/>
              <a:cs typeface="Arial" pitchFamily="34" charset="0"/>
            </a:endParaRPr>
          </a:p>
        </p:txBody>
      </p:sp>
      <p:sp>
        <p:nvSpPr>
          <p:cNvPr id="8" name="TextBox 7"/>
          <p:cNvSpPr txBox="1"/>
          <p:nvPr/>
        </p:nvSpPr>
        <p:spPr>
          <a:xfrm>
            <a:off x="5855042" y="5106144"/>
            <a:ext cx="1295400" cy="769441"/>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Cervix: </a:t>
            </a:r>
            <a:br>
              <a:rPr lang="en-US" sz="1400" i="1" dirty="0" smtClean="0">
                <a:solidFill>
                  <a:prstClr val="black"/>
                </a:solidFill>
                <a:latin typeface="Arial" panose="020B0604020202020204" pitchFamily="34" charset="0"/>
                <a:cs typeface="Arial" pitchFamily="34" charset="0"/>
              </a:rPr>
            </a:br>
            <a:r>
              <a:rPr lang="en-US" sz="1000" i="1" dirty="0" smtClean="0">
                <a:solidFill>
                  <a:prstClr val="black"/>
                </a:solidFill>
                <a:latin typeface="Arial" panose="020B0604020202020204" pitchFamily="34" charset="0"/>
                <a:cs typeface="Arial" pitchFamily="34" charset="0"/>
              </a:rPr>
              <a:t>bottom of the uterus that opens into the vagina </a:t>
            </a:r>
            <a:endParaRPr lang="en-US" sz="1000" i="1"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61842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Menstrual </a:t>
            </a:r>
            <a:r>
              <a:rPr lang="en-US" dirty="0" smtClean="0"/>
              <a:t>Cycle</a:t>
            </a:r>
            <a:endParaRPr lang="en-US" dirty="0"/>
          </a:p>
        </p:txBody>
      </p:sp>
      <p:pic>
        <p:nvPicPr>
          <p:cNvPr id="3" name="Picture Placeholder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17675" y="755009"/>
            <a:ext cx="5708650" cy="5328592"/>
          </a:xfrm>
          <a:prstGeom prst="rect">
            <a:avLst/>
          </a:prstGeom>
        </p:spPr>
      </p:pic>
      <p:sp>
        <p:nvSpPr>
          <p:cNvPr id="4" name="Rectangle 3"/>
          <p:cNvSpPr/>
          <p:nvPr/>
        </p:nvSpPr>
        <p:spPr>
          <a:xfrm>
            <a:off x="448691" y="5267401"/>
            <a:ext cx="2725331" cy="954107"/>
          </a:xfrm>
          <a:prstGeom prst="rect">
            <a:avLst/>
          </a:prstGeom>
        </p:spPr>
        <p:txBody>
          <a:bodyPr wrap="square">
            <a:spAutoFit/>
          </a:bodyPr>
          <a:lstStyle/>
          <a:p>
            <a:pPr lvl="0"/>
            <a:r>
              <a:rPr lang="en-US" sz="1400" dirty="0" smtClean="0">
                <a:solidFill>
                  <a:prstClr val="black"/>
                </a:solidFill>
                <a:latin typeface="Arial" panose="020B0604020202020204" pitchFamily="34" charset="0"/>
              </a:rPr>
              <a:t>This </a:t>
            </a:r>
            <a:r>
              <a:rPr lang="en-US" sz="1400" dirty="0">
                <a:solidFill>
                  <a:prstClr val="black"/>
                </a:solidFill>
                <a:latin typeface="Arial" panose="020B0604020202020204" pitchFamily="34" charset="0"/>
              </a:rPr>
              <a:t>diagram shows a menstrual cycle of 28 days, which is an average. Cycles can vary between 24-38 days long. </a:t>
            </a:r>
          </a:p>
        </p:txBody>
      </p:sp>
    </p:spTree>
    <p:extLst>
      <p:ext uri="{BB962C8B-B14F-4D97-AF65-F5344CB8AC3E}">
        <p14:creationId xmlns:p14="http://schemas.microsoft.com/office/powerpoint/2010/main" val="31433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Sperm </a:t>
            </a:r>
            <a:r>
              <a:rPr lang="en-US" dirty="0" smtClean="0"/>
              <a:t>Production</a:t>
            </a:r>
            <a:endParaRPr lang="en-US"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2200" y="1562006"/>
            <a:ext cx="4600020" cy="3657600"/>
          </a:xfrm>
          <a:prstGeom prst="rect">
            <a:avLst/>
          </a:prstGeom>
          <a:noFill/>
          <a:ln>
            <a:noFill/>
          </a:ln>
        </p:spPr>
      </p:pic>
    </p:spTree>
    <p:extLst>
      <p:ext uri="{BB962C8B-B14F-4D97-AF65-F5344CB8AC3E}">
        <p14:creationId xmlns:p14="http://schemas.microsoft.com/office/powerpoint/2010/main" val="385086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Fertilization</a:t>
            </a:r>
          </a:p>
        </p:txBody>
      </p:sp>
      <p:pic>
        <p:nvPicPr>
          <p:cNvPr id="3" name="Picture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7400" y="1543471"/>
            <a:ext cx="5086350" cy="3657600"/>
          </a:xfrm>
          <a:prstGeom prst="rect">
            <a:avLst/>
          </a:prstGeom>
          <a:noFill/>
          <a:ln>
            <a:noFill/>
          </a:ln>
        </p:spPr>
      </p:pic>
    </p:spTree>
    <p:extLst>
      <p:ext uri="{BB962C8B-B14F-4D97-AF65-F5344CB8AC3E}">
        <p14:creationId xmlns:p14="http://schemas.microsoft.com/office/powerpoint/2010/main" val="60568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Implantation</a:t>
            </a:r>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0" y="1543471"/>
            <a:ext cx="5121133" cy="3657600"/>
          </a:xfrm>
          <a:prstGeom prst="rect">
            <a:avLst/>
          </a:prstGeom>
          <a:noFill/>
          <a:ln>
            <a:noFill/>
          </a:ln>
        </p:spPr>
      </p:pic>
    </p:spTree>
    <p:extLst>
      <p:ext uri="{BB962C8B-B14F-4D97-AF65-F5344CB8AC3E}">
        <p14:creationId xmlns:p14="http://schemas.microsoft.com/office/powerpoint/2010/main" val="255965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a:t>
            </a:r>
            <a:r>
              <a:rPr lang="en-US" dirty="0" smtClean="0"/>
              <a:t>Resources</a:t>
            </a:r>
            <a:endParaRPr lang="en-US" dirty="0"/>
          </a:p>
        </p:txBody>
      </p:sp>
      <p:sp>
        <p:nvSpPr>
          <p:cNvPr id="3" name="Content Placeholder 2"/>
          <p:cNvSpPr>
            <a:spLocks noGrp="1"/>
          </p:cNvSpPr>
          <p:nvPr>
            <p:ph idx="1"/>
          </p:nvPr>
        </p:nvSpPr>
        <p:spPr/>
        <p:txBody>
          <a:bodyPr/>
          <a:lstStyle/>
          <a:p>
            <a:pPr marL="0" indent="0">
              <a:buNone/>
            </a:pPr>
            <a:r>
              <a:rPr lang="en-US" dirty="0"/>
              <a:t>Additional diagrams are available on the </a:t>
            </a:r>
            <a:r>
              <a:rPr lang="en-US" dirty="0">
                <a:hlinkClick r:id="rId2"/>
              </a:rPr>
              <a:t>Grade 5</a:t>
            </a:r>
            <a:r>
              <a:rPr lang="en-US" dirty="0"/>
              <a:t> and </a:t>
            </a:r>
            <a:r>
              <a:rPr lang="en-US" dirty="0" smtClean="0">
                <a:hlinkClick r:id="rId3"/>
              </a:rPr>
              <a:t>Grade </a:t>
            </a:r>
            <a:r>
              <a:rPr lang="en-US" dirty="0">
                <a:hlinkClick r:id="rId3"/>
              </a:rPr>
              <a:t>6</a:t>
            </a:r>
            <a:r>
              <a:rPr lang="en-US" dirty="0"/>
              <a:t> pages. </a:t>
            </a:r>
          </a:p>
          <a:p>
            <a:endParaRPr lang="en-US" dirty="0"/>
          </a:p>
        </p:txBody>
      </p:sp>
    </p:spTree>
    <p:extLst>
      <p:ext uri="{BB962C8B-B14F-4D97-AF65-F5344CB8AC3E}">
        <p14:creationId xmlns:p14="http://schemas.microsoft.com/office/powerpoint/2010/main" val="3626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Reproductive </a:t>
            </a:r>
            <a:r>
              <a:rPr lang="en-US" dirty="0" smtClean="0"/>
              <a:t>Systems</a:t>
            </a:r>
            <a:endParaRPr lang="en-US" dirty="0"/>
          </a:p>
        </p:txBody>
      </p:sp>
      <p:pic>
        <p:nvPicPr>
          <p:cNvPr id="3" name="Picture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311014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Reproductive System &amp; Genitals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5340" y="1173480"/>
            <a:ext cx="2910920" cy="1645920"/>
          </a:xfrm>
          <a:prstGeom prst="rect">
            <a:avLst/>
          </a:prstGeom>
        </p:spPr>
      </p:pic>
      <p:pic>
        <p:nvPicPr>
          <p:cNvPr id="4" name="Picture Placeholder 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349944" y="2362200"/>
            <a:ext cx="5491758" cy="3657600"/>
          </a:xfrm>
          <a:prstGeom prst="rect">
            <a:avLst/>
          </a:prstGeom>
        </p:spPr>
      </p:pic>
    </p:spTree>
    <p:extLst>
      <p:ext uri="{BB962C8B-B14F-4D97-AF65-F5344CB8AC3E}">
        <p14:creationId xmlns:p14="http://schemas.microsoft.com/office/powerpoint/2010/main" val="259717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smtClean="0"/>
              <a:t>Reproductive System &amp; Genitals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 y="1219200"/>
            <a:ext cx="2645874" cy="1645920"/>
          </a:xfrm>
          <a:prstGeom prst="rect">
            <a:avLst/>
          </a:prstGeom>
        </p:spPr>
      </p:pic>
      <p:pic>
        <p:nvPicPr>
          <p:cNvPr id="6" name="Picture Placeholder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114800" y="2885715"/>
            <a:ext cx="4118818" cy="2743200"/>
          </a:xfrm>
          <a:prstGeom prst="rect">
            <a:avLst/>
          </a:prstGeom>
        </p:spPr>
      </p:pic>
    </p:spTree>
    <p:extLst>
      <p:ext uri="{BB962C8B-B14F-4D97-AF65-F5344CB8AC3E}">
        <p14:creationId xmlns:p14="http://schemas.microsoft.com/office/powerpoint/2010/main" val="161631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Genitals</a:t>
            </a:r>
            <a:endParaRPr lang="en-US" dirty="0"/>
          </a:p>
        </p:txBody>
      </p:sp>
      <p:pic>
        <p:nvPicPr>
          <p:cNvPr id="3" name="Picture Placeholder 7"/>
          <p:cNvPicPr>
            <a:picLocks noChangeAspect="1"/>
          </p:cNvPicPr>
          <p:nvPr/>
        </p:nvPicPr>
        <p:blipFill>
          <a:blip r:embed="rId2" cstate="screen">
            <a:grayscl/>
            <a:extLst>
              <a:ext uri="{28A0092B-C50C-407E-A947-70E740481C1C}">
                <a14:useLocalDpi xmlns:a14="http://schemas.microsoft.com/office/drawing/2010/main"/>
              </a:ext>
            </a:extLst>
          </a:blip>
          <a:stretch>
            <a:fillRect/>
          </a:stretch>
        </p:blipFill>
        <p:spPr>
          <a:xfrm>
            <a:off x="2129389" y="1543471"/>
            <a:ext cx="5250923" cy="3657600"/>
          </a:xfrm>
          <a:prstGeom prst="rect">
            <a:avLst/>
          </a:prstGeom>
          <a:noFill/>
          <a:ln>
            <a:noFill/>
          </a:ln>
        </p:spPr>
      </p:pic>
    </p:spTree>
    <p:extLst>
      <p:ext uri="{BB962C8B-B14F-4D97-AF65-F5344CB8AC3E}">
        <p14:creationId xmlns:p14="http://schemas.microsoft.com/office/powerpoint/2010/main" val="361076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Reproductive System &amp; Genitals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066800"/>
            <a:ext cx="2167827" cy="1645920"/>
          </a:xfrm>
          <a:prstGeom prst="rect">
            <a:avLst/>
          </a:prstGeom>
        </p:spPr>
      </p:pic>
      <p:pic>
        <p:nvPicPr>
          <p:cNvPr id="4" name="Picture Placeholder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24160" y="2209800"/>
            <a:ext cx="5573486" cy="3657600"/>
          </a:xfrm>
          <a:prstGeom prst="rect">
            <a:avLst/>
          </a:prstGeom>
          <a:noFill/>
          <a:ln>
            <a:noFill/>
          </a:ln>
        </p:spPr>
      </p:pic>
    </p:spTree>
    <p:extLst>
      <p:ext uri="{BB962C8B-B14F-4D97-AF65-F5344CB8AC3E}">
        <p14:creationId xmlns:p14="http://schemas.microsoft.com/office/powerpoint/2010/main" val="300087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smtClean="0"/>
              <a:t>Reproductive System &amp; Genitals</a:t>
            </a:r>
            <a:endParaRPr lang="en-US" dirty="0"/>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43200" y="2209800"/>
            <a:ext cx="6024632" cy="36576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3030" y="929640"/>
            <a:ext cx="1995093" cy="1645920"/>
          </a:xfrm>
          <a:prstGeom prst="rect">
            <a:avLst/>
          </a:prstGeom>
        </p:spPr>
      </p:pic>
    </p:spTree>
    <p:extLst>
      <p:ext uri="{BB962C8B-B14F-4D97-AF65-F5344CB8AC3E}">
        <p14:creationId xmlns:p14="http://schemas.microsoft.com/office/powerpoint/2010/main" val="140727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smtClean="0"/>
              <a:t>Reproductive </a:t>
            </a:r>
            <a:r>
              <a:rPr lang="en-US" dirty="0"/>
              <a:t>Systems</a:t>
            </a:r>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7742" y="1524000"/>
            <a:ext cx="8180832" cy="3901440"/>
          </a:xfrm>
          <a:prstGeom prst="rect">
            <a:avLst/>
          </a:prstGeom>
          <a:noFill/>
          <a:ln>
            <a:noFill/>
          </a:ln>
        </p:spPr>
      </p:pic>
    </p:spTree>
    <p:extLst>
      <p:ext uri="{BB962C8B-B14F-4D97-AF65-F5344CB8AC3E}">
        <p14:creationId xmlns:p14="http://schemas.microsoft.com/office/powerpoint/2010/main" val="66484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sz="3600" dirty="0" smtClean="0"/>
              <a:t>Reproductive </a:t>
            </a:r>
            <a:r>
              <a:rPr lang="en-US" sz="3600" dirty="0"/>
              <a:t>System </a:t>
            </a:r>
            <a:r>
              <a:rPr lang="en-US" sz="3600" dirty="0" smtClean="0"/>
              <a:t>Infographic</a:t>
            </a:r>
            <a:endParaRPr lang="en-US" sz="3600" dirty="0"/>
          </a:p>
        </p:txBody>
      </p:sp>
      <p:pic>
        <p:nvPicPr>
          <p:cNvPr id="3" name="Picture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2602" y="811442"/>
            <a:ext cx="5598089" cy="5303520"/>
          </a:xfrm>
          <a:prstGeom prst="rect">
            <a:avLst/>
          </a:prstGeom>
          <a:ln>
            <a:noFill/>
          </a:ln>
          <a:effectLst>
            <a:softEdge rad="112500"/>
          </a:effectLst>
        </p:spPr>
      </p:pic>
    </p:spTree>
    <p:extLst>
      <p:ext uri="{BB962C8B-B14F-4D97-AF65-F5344CB8AC3E}">
        <p14:creationId xmlns:p14="http://schemas.microsoft.com/office/powerpoint/2010/main" val="3922562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TotalTime>
  <Words>507</Words>
  <Application>Microsoft Office PowerPoint</Application>
  <PresentationFormat>On-screen Show (4:3)</PresentationFormat>
  <Paragraphs>49</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Office Theme</vt:lpstr>
      <vt:lpstr>Grade 7</vt:lpstr>
      <vt:lpstr>Reproductive Systems</vt:lpstr>
      <vt:lpstr>Reproductive System &amp; Genitals</vt:lpstr>
      <vt:lpstr>Reproductive System &amp; Genitals</vt:lpstr>
      <vt:lpstr>External Genitals</vt:lpstr>
      <vt:lpstr>Reproductive System &amp; Genitals</vt:lpstr>
      <vt:lpstr>Reproductive System &amp; Genitals</vt:lpstr>
      <vt:lpstr>Reproductive Systems</vt:lpstr>
      <vt:lpstr>Reproductive System Infographic</vt:lpstr>
      <vt:lpstr>Reproductive System Infographic</vt:lpstr>
      <vt:lpstr>Reproductive System Infographic</vt:lpstr>
      <vt:lpstr>Reproductive System Infographic</vt:lpstr>
      <vt:lpstr>Reproductive System Infographic</vt:lpstr>
      <vt:lpstr>Reproductive System Infographic</vt:lpstr>
      <vt:lpstr>Menstrual Cycle</vt:lpstr>
      <vt:lpstr>Sperm Production</vt:lpstr>
      <vt:lpstr>Fertilization</vt:lpstr>
      <vt:lpstr>Implantation</vt:lpstr>
      <vt:lpstr>Additional Resources</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Inglis</dc:creator>
  <cp:lastModifiedBy>Nicole Inglis</cp:lastModifiedBy>
  <cp:revision>30</cp:revision>
  <dcterms:created xsi:type="dcterms:W3CDTF">2018-09-24T19:04:15Z</dcterms:created>
  <dcterms:modified xsi:type="dcterms:W3CDTF">2022-02-08T22:20:03Z</dcterms:modified>
</cp:coreProperties>
</file>