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3"/>
  </p:notesMasterIdLst>
  <p:sldIdLst>
    <p:sldId id="256" r:id="rId5"/>
    <p:sldId id="277" r:id="rId6"/>
    <p:sldId id="278" r:id="rId7"/>
    <p:sldId id="279" r:id="rId8"/>
    <p:sldId id="280" r:id="rId9"/>
    <p:sldId id="281" r:id="rId10"/>
    <p:sldId id="282" r:id="rId11"/>
    <p:sldId id="283" r:id="rId12"/>
    <p:sldId id="284" r:id="rId13"/>
    <p:sldId id="285" r:id="rId14"/>
    <p:sldId id="286" r:id="rId15"/>
    <p:sldId id="287" r:id="rId16"/>
    <p:sldId id="291" r:id="rId17"/>
    <p:sldId id="292" r:id="rId18"/>
    <p:sldId id="293" r:id="rId19"/>
    <p:sldId id="294" r:id="rId20"/>
    <p:sldId id="295" r:id="rId21"/>
    <p:sldId id="2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FD23A-1588-48A6-8069-AB7CCA849794}" v="18" dt="2022-10-14T16:31:57.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8765" autoAdjust="0"/>
  </p:normalViewPr>
  <p:slideViewPr>
    <p:cSldViewPr snapToGrid="0">
      <p:cViewPr varScale="1">
        <p:scale>
          <a:sx n="39" d="100"/>
          <a:sy n="39" d="100"/>
        </p:scale>
        <p:origin x="580" y="5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Inglis" userId="13907b94-0894-4ac4-8177-8f753174a750" providerId="ADAL" clId="{D33FD23A-1588-48A6-8069-AB7CCA849794}"/>
    <pc:docChg chg="undo custSel modSld">
      <pc:chgData name="Nicole Inglis" userId="13907b94-0894-4ac4-8177-8f753174a750" providerId="ADAL" clId="{D33FD23A-1588-48A6-8069-AB7CCA849794}" dt="2022-10-14T16:33:09.815" v="67" actId="20577"/>
      <pc:docMkLst>
        <pc:docMk/>
      </pc:docMkLst>
      <pc:sldChg chg="addSp modSp mod">
        <pc:chgData name="Nicole Inglis" userId="13907b94-0894-4ac4-8177-8f753174a750" providerId="ADAL" clId="{D33FD23A-1588-48A6-8069-AB7CCA849794}" dt="2022-10-14T16:24:45.483" v="6" actId="1076"/>
        <pc:sldMkLst>
          <pc:docMk/>
          <pc:sldMk cId="4152871783" sldId="256"/>
        </pc:sldMkLst>
        <pc:spChg chg="add mod">
          <ac:chgData name="Nicole Inglis" userId="13907b94-0894-4ac4-8177-8f753174a750" providerId="ADAL" clId="{D33FD23A-1588-48A6-8069-AB7CCA849794}" dt="2022-10-14T16:24:45.483" v="6" actId="1076"/>
          <ac:spMkLst>
            <pc:docMk/>
            <pc:sldMk cId="4152871783" sldId="256"/>
            <ac:spMk id="3" creationId="{EF886FA2-F6B7-5FDC-AB84-52352F184292}"/>
          </ac:spMkLst>
        </pc:spChg>
      </pc:sldChg>
      <pc:sldChg chg="modSp mod">
        <pc:chgData name="Nicole Inglis" userId="13907b94-0894-4ac4-8177-8f753174a750" providerId="ADAL" clId="{D33FD23A-1588-48A6-8069-AB7CCA849794}" dt="2022-10-14T16:32:24.084" v="61" actId="255"/>
        <pc:sldMkLst>
          <pc:docMk/>
          <pc:sldMk cId="1903594807" sldId="294"/>
        </pc:sldMkLst>
        <pc:graphicFrameChg chg="mod modGraphic">
          <ac:chgData name="Nicole Inglis" userId="13907b94-0894-4ac4-8177-8f753174a750" providerId="ADAL" clId="{D33FD23A-1588-48A6-8069-AB7CCA849794}" dt="2022-10-14T16:32:24.084" v="61" actId="255"/>
          <ac:graphicFrameMkLst>
            <pc:docMk/>
            <pc:sldMk cId="1903594807" sldId="294"/>
            <ac:graphicFrameMk id="8" creationId="{00000000-0000-0000-0000-000000000000}"/>
          </ac:graphicFrameMkLst>
        </pc:graphicFrameChg>
      </pc:sldChg>
      <pc:sldChg chg="modSp mod">
        <pc:chgData name="Nicole Inglis" userId="13907b94-0894-4ac4-8177-8f753174a750" providerId="ADAL" clId="{D33FD23A-1588-48A6-8069-AB7CCA849794}" dt="2022-10-14T16:32:35.024" v="62" actId="255"/>
        <pc:sldMkLst>
          <pc:docMk/>
          <pc:sldMk cId="3014937105" sldId="295"/>
        </pc:sldMkLst>
        <pc:graphicFrameChg chg="mod modGraphic">
          <ac:chgData name="Nicole Inglis" userId="13907b94-0894-4ac4-8177-8f753174a750" providerId="ADAL" clId="{D33FD23A-1588-48A6-8069-AB7CCA849794}" dt="2022-10-14T16:32:35.024" v="62" actId="255"/>
          <ac:graphicFrameMkLst>
            <pc:docMk/>
            <pc:sldMk cId="3014937105" sldId="295"/>
            <ac:graphicFrameMk id="5" creationId="{00000000-0000-0000-0000-000000000000}"/>
          </ac:graphicFrameMkLst>
        </pc:graphicFrameChg>
      </pc:sldChg>
      <pc:sldChg chg="modSp mod">
        <pc:chgData name="Nicole Inglis" userId="13907b94-0894-4ac4-8177-8f753174a750" providerId="ADAL" clId="{D33FD23A-1588-48A6-8069-AB7CCA849794}" dt="2022-10-14T16:33:09.815" v="67" actId="20577"/>
        <pc:sldMkLst>
          <pc:docMk/>
          <pc:sldMk cId="3511891585" sldId="296"/>
        </pc:sldMkLst>
        <pc:graphicFrameChg chg="mod modGraphic">
          <ac:chgData name="Nicole Inglis" userId="13907b94-0894-4ac4-8177-8f753174a750" providerId="ADAL" clId="{D33FD23A-1588-48A6-8069-AB7CCA849794}" dt="2022-10-14T16:33:09.815" v="67" actId="20577"/>
          <ac:graphicFrameMkLst>
            <pc:docMk/>
            <pc:sldMk cId="3511891585" sldId="296"/>
            <ac:graphicFrameMk id="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F47F1-70B3-4836-9B58-6E0107EA6FB1}" type="datetimeFigureOut">
              <a:rPr lang="en-US" smtClean="0"/>
              <a:t>10/14/2022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E1B6A-4431-4231-B5A8-6A8C9B8B634C}" type="slidenum">
              <a:rPr lang="en-US" smtClean="0"/>
              <a:t>‹#›</a:t>
            </a:fld>
            <a:endParaRPr lang="en-US"/>
          </a:p>
        </p:txBody>
      </p:sp>
    </p:spTree>
    <p:extLst>
      <p:ext uri="{BB962C8B-B14F-4D97-AF65-F5344CB8AC3E}">
        <p14:creationId xmlns:p14="http://schemas.microsoft.com/office/powerpoint/2010/main" val="130629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dirty="0"/>
              <a:t>Les plans de leçons utilisent les termes « mâle » et « femelle » pour parler du sexe biologique (assigné à la naissance), par exemple quand on parle d’anatomie reproductive. L’appareil génital d’une personne peut être « mâle », « femelle » ou « intersexué » (dont le sexe n’est pas clairement défini par les catégories « mâle » ou « femelle »). </a:t>
            </a:r>
          </a:p>
          <a:p>
            <a:r>
              <a:rPr lang="fr-FR" dirty="0"/>
              <a:t> </a:t>
            </a:r>
          </a:p>
          <a:p>
            <a:r>
              <a:rPr lang="fr-FR" dirty="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p>
        </p:txBody>
      </p:sp>
      <p:sp>
        <p:nvSpPr>
          <p:cNvPr id="4" name="Slide Number Placeholder 3"/>
          <p:cNvSpPr>
            <a:spLocks noGrp="1"/>
          </p:cNvSpPr>
          <p:nvPr>
            <p:ph type="sldNum" sz="quarter" idx="10"/>
          </p:nvPr>
        </p:nvSpPr>
        <p:spPr/>
        <p:txBody>
          <a:bodyPr/>
          <a:lstStyle/>
          <a:p>
            <a:fld id="{9D5E1B6A-4431-4231-B5A8-6A8C9B8B634C}" type="slidenum">
              <a:rPr lang="en-US" smtClean="0"/>
              <a:t>1</a:t>
            </a:fld>
            <a:endParaRPr lang="en-US"/>
          </a:p>
        </p:txBody>
      </p:sp>
    </p:spTree>
    <p:extLst>
      <p:ext uri="{BB962C8B-B14F-4D97-AF65-F5344CB8AC3E}">
        <p14:creationId xmlns:p14="http://schemas.microsoft.com/office/powerpoint/2010/main" val="25655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dirty="0"/>
              <a:t>Il s’agit d’une bonne présentation pour permettre aux élèves de mieux comprendre la relation entre les appareils génitaux et le reste du corps. Montrez cette diapositive et discutez de la différence entre </a:t>
            </a:r>
            <a:r>
              <a:rPr lang="fr-FR" b="1" baseline="0" dirty="0"/>
              <a:t>interne</a:t>
            </a:r>
            <a:r>
              <a:rPr lang="fr-FR" dirty="0"/>
              <a:t> et </a:t>
            </a:r>
            <a:r>
              <a:rPr lang="fr-FR" b="1" baseline="0" dirty="0"/>
              <a:t>externe</a:t>
            </a:r>
            <a:r>
              <a:rPr lang="fr-FR" dirty="0"/>
              <a:t>.</a:t>
            </a:r>
            <a:r>
              <a:rPr lang="fr-FR" b="1" baseline="0" dirty="0"/>
              <a:t> </a:t>
            </a:r>
            <a:r>
              <a:rPr lang="fr-FR" b="0" baseline="0" dirty="0"/>
              <a:t>Puis, expliquez la différence entre les </a:t>
            </a:r>
            <a:r>
              <a:rPr lang="fr-FR" b="1" baseline="0" dirty="0"/>
              <a:t>vues de face</a:t>
            </a:r>
            <a:r>
              <a:rPr lang="fr-FR" b="0" baseline="0" dirty="0"/>
              <a:t> et les </a:t>
            </a:r>
            <a:r>
              <a:rPr lang="fr-FR" b="1" baseline="0" dirty="0"/>
              <a:t>vues latérales</a:t>
            </a:r>
            <a:r>
              <a:rPr lang="fr-FR" b="0" baseline="0" dirty="0"/>
              <a:t> du corps. L’appareil génital femelle est principalement montré à l’aide d’une vue de face tandis que l’appareil génital mâle est principalement montré à l’aide d’une vue latérale. </a:t>
            </a:r>
            <a:endParaRPr lang="fr-FR" b="0" dirty="0"/>
          </a:p>
          <a:p>
            <a:endParaRPr lang="fr-FR" dirty="0"/>
          </a:p>
          <a:p>
            <a:r>
              <a:rPr lang="fr-FR" dirty="0"/>
              <a:t>Les plans de leçons utilisent les termes « mâle » et « femelle » pour parler du sexe biologique (assigné à la naissance), par exemple quand on parle d’anatomie reproductive. L’appareil génital d’une personne peut être « mâle », « femelle » ou « intersexué » (dont le sexe n’est pas clairement défini par les catégories « mâle » ou « femelle »). </a:t>
            </a:r>
          </a:p>
          <a:p>
            <a:r>
              <a:rPr lang="fr-FR" dirty="0"/>
              <a:t> </a:t>
            </a:r>
          </a:p>
          <a:p>
            <a:r>
              <a:rPr lang="fr-FR" dirty="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p>
        </p:txBody>
      </p:sp>
      <p:sp>
        <p:nvSpPr>
          <p:cNvPr id="4" name="Slide Number Placeholder 3"/>
          <p:cNvSpPr>
            <a:spLocks noGrp="1"/>
          </p:cNvSpPr>
          <p:nvPr>
            <p:ph type="sldNum" sz="quarter" idx="10"/>
          </p:nvPr>
        </p:nvSpPr>
        <p:spPr/>
        <p:txBody>
          <a:bodyPr/>
          <a:lstStyle/>
          <a:p>
            <a:fld id="{9D5E1B6A-4431-4231-B5A8-6A8C9B8B634C}" type="slidenum">
              <a:rPr lang="en-US" smtClean="0"/>
              <a:t>2</a:t>
            </a:fld>
            <a:endParaRPr lang="en-US"/>
          </a:p>
        </p:txBody>
      </p:sp>
    </p:spTree>
    <p:extLst>
      <p:ext uri="{BB962C8B-B14F-4D97-AF65-F5344CB8AC3E}">
        <p14:creationId xmlns:p14="http://schemas.microsoft.com/office/powerpoint/2010/main" val="387017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8</a:t>
            </a:fld>
            <a:endParaRPr lang="en-US"/>
          </a:p>
        </p:txBody>
      </p:sp>
    </p:spTree>
    <p:extLst>
      <p:ext uri="{BB962C8B-B14F-4D97-AF65-F5344CB8AC3E}">
        <p14:creationId xmlns:p14="http://schemas.microsoft.com/office/powerpoint/2010/main" val="11162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D5E1B6A-4431-4231-B5A8-6A8C9B8B634C}" type="slidenum">
              <a:rPr lang="en-US" smtClean="0"/>
              <a:t>11</a:t>
            </a:fld>
            <a:endParaRPr lang="en-US"/>
          </a:p>
        </p:txBody>
      </p:sp>
    </p:spTree>
    <p:extLst>
      <p:ext uri="{BB962C8B-B14F-4D97-AF65-F5344CB8AC3E}">
        <p14:creationId xmlns:p14="http://schemas.microsoft.com/office/powerpoint/2010/main" val="239013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13</a:t>
            </a:fld>
            <a:endParaRPr lang="en-US"/>
          </a:p>
        </p:txBody>
      </p:sp>
    </p:spTree>
    <p:extLst>
      <p:ext uri="{BB962C8B-B14F-4D97-AF65-F5344CB8AC3E}">
        <p14:creationId xmlns:p14="http://schemas.microsoft.com/office/powerpoint/2010/main" val="295105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18</a:t>
            </a:fld>
            <a:endParaRPr lang="en-US"/>
          </a:p>
        </p:txBody>
      </p:sp>
    </p:spTree>
    <p:extLst>
      <p:ext uri="{BB962C8B-B14F-4D97-AF65-F5344CB8AC3E}">
        <p14:creationId xmlns:p14="http://schemas.microsoft.com/office/powerpoint/2010/main" val="9427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873706B-C8FF-4407-A3AF-B36D2C894FF3}"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873706B-C8FF-4407-A3AF-B36D2C894FF3}"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10/14/2022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6</a:t>
            </a:r>
            <a:r>
              <a:rPr lang="en-US" baseline="30000" dirty="0"/>
              <a:t>e</a:t>
            </a:r>
            <a:r>
              <a:rPr lang="en-US" dirty="0"/>
              <a:t> </a:t>
            </a:r>
            <a:r>
              <a:rPr lang="en-US" dirty="0" err="1"/>
              <a:t>année</a:t>
            </a:r>
            <a:endParaRPr lang="en-US" dirty="0"/>
          </a:p>
        </p:txBody>
      </p:sp>
      <p:sp>
        <p:nvSpPr>
          <p:cNvPr id="3" name="TextBox 2">
            <a:extLst>
              <a:ext uri="{FF2B5EF4-FFF2-40B4-BE49-F238E27FC236}">
                <a16:creationId xmlns:a16="http://schemas.microsoft.com/office/drawing/2014/main" id="{EF886FA2-F6B7-5FDC-AB84-52352F184292}"/>
              </a:ext>
            </a:extLst>
          </p:cNvPr>
          <p:cNvSpPr txBox="1"/>
          <p:nvPr/>
        </p:nvSpPr>
        <p:spPr>
          <a:xfrm>
            <a:off x="4149448" y="6270172"/>
            <a:ext cx="845103" cy="369332"/>
          </a:xfrm>
          <a:prstGeom prst="rect">
            <a:avLst/>
          </a:prstGeom>
          <a:noFill/>
        </p:spPr>
        <p:txBody>
          <a:bodyPr wrap="none" rtlCol="0">
            <a:spAutoFit/>
          </a:bodyPr>
          <a:lstStyle/>
          <a:p>
            <a:r>
              <a:rPr lang="en-CA" dirty="0"/>
              <a:t>©2022</a:t>
            </a:r>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Fécondation</a:t>
            </a:r>
            <a:endParaRPr lang="en-US" dirty="0"/>
          </a:p>
        </p:txBody>
      </p:sp>
      <p:pic>
        <p:nvPicPr>
          <p:cNvPr id="3" name="Picture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0" y="1543471"/>
            <a:ext cx="5086350" cy="3657600"/>
          </a:xfrm>
          <a:prstGeom prst="rect">
            <a:avLst/>
          </a:prstGeom>
          <a:noFill/>
          <a:ln>
            <a:noFill/>
          </a:ln>
        </p:spPr>
      </p:pic>
    </p:spTree>
    <p:extLst>
      <p:ext uri="{BB962C8B-B14F-4D97-AF65-F5344CB8AC3E}">
        <p14:creationId xmlns:p14="http://schemas.microsoft.com/office/powerpoint/2010/main" val="285226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Nidation</a:t>
            </a:r>
            <a:endParaRPr lang="en-US" dirty="0"/>
          </a:p>
        </p:txBody>
      </p:sp>
      <p:pic>
        <p:nvPicPr>
          <p:cNvPr id="4"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340" y="1558232"/>
            <a:ext cx="4827653" cy="3628077"/>
          </a:xfrm>
          <a:prstGeom prst="rect">
            <a:avLst/>
          </a:prstGeom>
          <a:noFill/>
          <a:ln>
            <a:noFill/>
          </a:ln>
        </p:spPr>
      </p:pic>
    </p:spTree>
    <p:extLst>
      <p:ext uri="{BB962C8B-B14F-4D97-AF65-F5344CB8AC3E}">
        <p14:creationId xmlns:p14="http://schemas.microsoft.com/office/powerpoint/2010/main" val="803111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Grossesse</a:t>
            </a:r>
            <a:endParaRPr lang="en-US" dirty="0"/>
          </a:p>
        </p:txBody>
      </p:sp>
      <p:pic>
        <p:nvPicPr>
          <p:cNvPr id="4" name="Picture Placeholder 6"/>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539750" y="1052438"/>
            <a:ext cx="8000692" cy="4897140"/>
          </a:xfrm>
          <a:prstGeom prst="rect">
            <a:avLst/>
          </a:prstGeom>
        </p:spPr>
      </p:pic>
    </p:spTree>
    <p:extLst>
      <p:ext uri="{BB962C8B-B14F-4D97-AF65-F5344CB8AC3E}">
        <p14:creationId xmlns:p14="http://schemas.microsoft.com/office/powerpoint/2010/main" val="423856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Développement</a:t>
            </a:r>
            <a:r>
              <a:rPr lang="en-US" dirty="0"/>
              <a:t> </a:t>
            </a:r>
            <a:r>
              <a:rPr lang="en-US" dirty="0" err="1"/>
              <a:t>fœtal</a:t>
            </a:r>
            <a:r>
              <a:rPr lang="en-US" dirty="0"/>
              <a:t> </a:t>
            </a:r>
          </a:p>
        </p:txBody>
      </p:sp>
      <p:pic>
        <p:nvPicPr>
          <p:cNvPr id="3" name="Picture Placeholder 5"/>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277887" y="2413199"/>
            <a:ext cx="2406650" cy="2273650"/>
          </a:xfrm>
          <a:prstGeom prst="rect">
            <a:avLst/>
          </a:prstGeom>
          <a:noFill/>
          <a:ln>
            <a:noFill/>
          </a:ln>
        </p:spPr>
      </p:pic>
    </p:spTree>
    <p:extLst>
      <p:ext uri="{BB962C8B-B14F-4D97-AF65-F5344CB8AC3E}">
        <p14:creationId xmlns:p14="http://schemas.microsoft.com/office/powerpoint/2010/main" val="351878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Développement</a:t>
            </a:r>
            <a:r>
              <a:rPr lang="en-US" dirty="0"/>
              <a:t> </a:t>
            </a:r>
            <a:r>
              <a:rPr lang="en-US" dirty="0" err="1"/>
              <a:t>fœtal</a:t>
            </a:r>
            <a:r>
              <a:rPr lang="en-US" dirty="0"/>
              <a:t> </a:t>
            </a:r>
          </a:p>
        </p:txBody>
      </p:sp>
      <p:pic>
        <p:nvPicPr>
          <p:cNvPr id="3" name="Picture Placeholder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295598" y="1559859"/>
            <a:ext cx="2552802" cy="3896706"/>
          </a:xfrm>
          <a:prstGeom prst="rect">
            <a:avLst/>
          </a:prstGeom>
          <a:noFill/>
          <a:ln>
            <a:noFill/>
          </a:ln>
        </p:spPr>
      </p:pic>
    </p:spTree>
    <p:extLst>
      <p:ext uri="{BB962C8B-B14F-4D97-AF65-F5344CB8AC3E}">
        <p14:creationId xmlns:p14="http://schemas.microsoft.com/office/powerpoint/2010/main" val="342409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Développement</a:t>
            </a:r>
            <a:r>
              <a:rPr lang="en-US" dirty="0"/>
              <a:t> </a:t>
            </a:r>
            <a:r>
              <a:rPr lang="en-US" dirty="0" err="1"/>
              <a:t>fœtal</a:t>
            </a:r>
            <a:r>
              <a:rPr lang="en-US" dirty="0"/>
              <a:t> </a:t>
            </a:r>
          </a:p>
        </p:txBody>
      </p:sp>
      <p:pic>
        <p:nvPicPr>
          <p:cNvPr id="3" name="Picture Placeholder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86776" y="1168634"/>
            <a:ext cx="2970447" cy="4571999"/>
          </a:xfrm>
          <a:prstGeom prst="rect">
            <a:avLst/>
          </a:prstGeom>
          <a:noFill/>
          <a:ln>
            <a:noFill/>
          </a:ln>
        </p:spPr>
      </p:pic>
    </p:spTree>
    <p:extLst>
      <p:ext uri="{BB962C8B-B14F-4D97-AF65-F5344CB8AC3E}">
        <p14:creationId xmlns:p14="http://schemas.microsoft.com/office/powerpoint/2010/main" val="218509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95139802"/>
              </p:ext>
            </p:extLst>
          </p:nvPr>
        </p:nvGraphicFramePr>
        <p:xfrm>
          <a:off x="793059" y="822921"/>
          <a:ext cx="7401372" cy="5324800"/>
        </p:xfrm>
        <a:graphic>
          <a:graphicData uri="http://schemas.openxmlformats.org/drawingml/2006/table">
            <a:tbl>
              <a:tblPr firstRow="1" bandRow="1">
                <a:tableStyleId>{5C22544A-7EE6-4342-B048-85BDC9FD1C3A}</a:tableStyleId>
              </a:tblPr>
              <a:tblGrid>
                <a:gridCol w="2467124">
                  <a:extLst>
                    <a:ext uri="{9D8B030D-6E8A-4147-A177-3AD203B41FA5}">
                      <a16:colId xmlns:a16="http://schemas.microsoft.com/office/drawing/2014/main" val="20000"/>
                    </a:ext>
                  </a:extLst>
                </a:gridCol>
                <a:gridCol w="1330842">
                  <a:extLst>
                    <a:ext uri="{9D8B030D-6E8A-4147-A177-3AD203B41FA5}">
                      <a16:colId xmlns:a16="http://schemas.microsoft.com/office/drawing/2014/main" val="20001"/>
                    </a:ext>
                  </a:extLst>
                </a:gridCol>
                <a:gridCol w="3603406">
                  <a:extLst>
                    <a:ext uri="{9D8B030D-6E8A-4147-A177-3AD203B41FA5}">
                      <a16:colId xmlns:a16="http://schemas.microsoft.com/office/drawing/2014/main" val="20002"/>
                    </a:ext>
                  </a:extLst>
                </a:gridCol>
              </a:tblGrid>
              <a:tr h="510777">
                <a:tc gridSpan="3">
                  <a:txBody>
                    <a:bodyPr/>
                    <a:lstStyle/>
                    <a:p>
                      <a:pPr algn="ctr"/>
                      <a:r>
                        <a:rPr lang="en-US" sz="2500" dirty="0"/>
                        <a:t>Premier trimestre</a:t>
                      </a:r>
                      <a:endParaRPr lang="fr-CA" sz="2500" dirty="0"/>
                    </a:p>
                  </a:txBody>
                  <a:tcPr marL="81587" marR="81587" marT="40793" marB="40793"/>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259452">
                <a:tc rowSpan="3">
                  <a:txBody>
                    <a:bodyPr/>
                    <a:lstStyle/>
                    <a:p>
                      <a:endParaRPr lang="en-US" sz="1600" dirty="0"/>
                    </a:p>
                  </a:txBody>
                  <a:tcPr marL="81587" marR="81587" marT="40793" marB="40793"/>
                </a:tc>
                <a:tc>
                  <a:txBody>
                    <a:bodyPr/>
                    <a:lstStyle/>
                    <a:p>
                      <a:pPr algn="ctr"/>
                      <a:r>
                        <a:rPr lang="en-US" sz="2100" dirty="0"/>
                        <a:t>Premier mois</a:t>
                      </a:r>
                      <a:endParaRPr lang="fr-CA" sz="2100" dirty="0"/>
                    </a:p>
                  </a:txBody>
                  <a:tcPr marL="81587" marR="81587" marT="40793" marB="40793"/>
                </a:tc>
                <a:tc>
                  <a:txBody>
                    <a:bodyPr/>
                    <a:lstStyle/>
                    <a:p>
                      <a:pPr algn="ctr"/>
                      <a:r>
                        <a:rPr lang="fr-CA" sz="2000" kern="1200" dirty="0">
                          <a:solidFill>
                            <a:schemeClr val="dk1"/>
                          </a:solidFill>
                          <a:latin typeface="+mn-lt"/>
                          <a:ea typeface="+mn-ea"/>
                          <a:cs typeface="+mn-cs"/>
                        </a:rPr>
                        <a:t>Le bébé s’appelle embryon. Il mesure environ 6 mm de longueur. </a:t>
                      </a:r>
                    </a:p>
                  </a:txBody>
                  <a:tcPr marL="81587" marR="81587" marT="40793" marB="40793"/>
                </a:tc>
                <a:extLst>
                  <a:ext uri="{0D108BD9-81ED-4DB2-BD59-A6C34878D82A}">
                    <a16:rowId xmlns:a16="http://schemas.microsoft.com/office/drawing/2014/main" val="10001"/>
                  </a:ext>
                </a:extLst>
              </a:tr>
              <a:tr h="1637287">
                <a:tc vMerge="1">
                  <a:txBody>
                    <a:bodyPr/>
                    <a:lstStyle/>
                    <a:p>
                      <a:endParaRPr lang="en-US" dirty="0"/>
                    </a:p>
                  </a:txBody>
                  <a:tcPr/>
                </a:tc>
                <a:tc>
                  <a:txBody>
                    <a:bodyPr/>
                    <a:lstStyle/>
                    <a:p>
                      <a:pPr algn="ctr"/>
                      <a:r>
                        <a:rPr lang="en-US" sz="2100" dirty="0"/>
                        <a:t>Deuxième mois</a:t>
                      </a:r>
                      <a:endParaRPr lang="fr-CA" sz="2100" dirty="0"/>
                    </a:p>
                  </a:txBody>
                  <a:tcPr marL="81587" marR="81587" marT="40793" marB="40793"/>
                </a:tc>
                <a:tc>
                  <a:txBody>
                    <a:bodyPr/>
                    <a:lstStyle/>
                    <a:p>
                      <a:r>
                        <a:rPr lang="fr-CA" sz="2000" kern="1200" dirty="0">
                          <a:solidFill>
                            <a:schemeClr val="dk1"/>
                          </a:solidFill>
                          <a:latin typeface="+mn-lt"/>
                          <a:ea typeface="+mn-ea"/>
                          <a:cs typeface="+mn-cs"/>
                        </a:rPr>
                        <a:t>Des bourgeons de bras et de jambes apparaissent. Il mesure environ 2,5 cm de longueur. </a:t>
                      </a:r>
                      <a:endParaRPr lang="en-CA" sz="2000" kern="1200" dirty="0">
                        <a:solidFill>
                          <a:schemeClr val="dk1"/>
                        </a:solidFill>
                        <a:latin typeface="+mn-lt"/>
                        <a:ea typeface="+mn-ea"/>
                        <a:cs typeface="+mn-cs"/>
                      </a:endParaRPr>
                    </a:p>
                  </a:txBody>
                  <a:tcPr marL="81587" marR="81587" marT="40793" marB="40793"/>
                </a:tc>
                <a:extLst>
                  <a:ext uri="{0D108BD9-81ED-4DB2-BD59-A6C34878D82A}">
                    <a16:rowId xmlns:a16="http://schemas.microsoft.com/office/drawing/2014/main" val="10002"/>
                  </a:ext>
                </a:extLst>
              </a:tr>
              <a:tr h="1917284">
                <a:tc vMerge="1">
                  <a:txBody>
                    <a:bodyPr/>
                    <a:lstStyle/>
                    <a:p>
                      <a:endParaRPr lang="en-US" dirty="0"/>
                    </a:p>
                  </a:txBody>
                  <a:tcPr/>
                </a:tc>
                <a:tc>
                  <a:txBody>
                    <a:bodyPr/>
                    <a:lstStyle/>
                    <a:p>
                      <a:pPr algn="ctr"/>
                      <a:r>
                        <a:rPr lang="en-US" sz="2100" dirty="0"/>
                        <a:t>Troisième mois </a:t>
                      </a:r>
                      <a:endParaRPr lang="fr-CA" sz="2100" dirty="0"/>
                    </a:p>
                  </a:txBody>
                  <a:tcPr marL="81587" marR="81587" marT="40793" marB="40793"/>
                </a:tc>
                <a:tc>
                  <a:txBody>
                    <a:bodyPr/>
                    <a:lstStyle/>
                    <a:p>
                      <a:pPr algn="ctr"/>
                      <a:r>
                        <a:rPr lang="en-US" sz="2000" kern="1200" dirty="0">
                          <a:solidFill>
                            <a:schemeClr val="dk1"/>
                          </a:solidFill>
                          <a:latin typeface="+mn-lt"/>
                          <a:ea typeface="+mn-ea"/>
                          <a:cs typeface="+mn-cs"/>
                        </a:rPr>
                        <a:t>Le bébé s’appelle maintenant fœtus. Les yeux, les </a:t>
                      </a:r>
                      <a:r>
                        <a:rPr lang="en-US" sz="2000" kern="1200" dirty="0" err="1">
                          <a:solidFill>
                            <a:schemeClr val="dk1"/>
                          </a:solidFill>
                          <a:latin typeface="+mn-lt"/>
                          <a:ea typeface="+mn-ea"/>
                          <a:cs typeface="+mn-cs"/>
                        </a:rPr>
                        <a:t>oreilles</a:t>
                      </a:r>
                      <a:r>
                        <a:rPr lang="en-US" sz="2000" kern="1200" dirty="0">
                          <a:solidFill>
                            <a:schemeClr val="dk1"/>
                          </a:solidFill>
                          <a:latin typeface="+mn-lt"/>
                          <a:ea typeface="+mn-ea"/>
                          <a:cs typeface="+mn-cs"/>
                        </a:rPr>
                        <a:t>, le </a:t>
                      </a:r>
                      <a:r>
                        <a:rPr lang="en-US" sz="2000" kern="1200" dirty="0" err="1">
                          <a:solidFill>
                            <a:schemeClr val="dk1"/>
                          </a:solidFill>
                          <a:latin typeface="+mn-lt"/>
                          <a:ea typeface="+mn-ea"/>
                          <a:cs typeface="+mn-cs"/>
                        </a:rPr>
                        <a:t>nez</a:t>
                      </a:r>
                      <a:r>
                        <a:rPr lang="en-US" sz="2000" kern="1200" dirty="0">
                          <a:solidFill>
                            <a:schemeClr val="dk1"/>
                          </a:solidFill>
                          <a:latin typeface="+mn-lt"/>
                          <a:ea typeface="+mn-ea"/>
                          <a:cs typeface="+mn-cs"/>
                        </a:rPr>
                        <a:t> </a:t>
                      </a:r>
                      <a:r>
                        <a:rPr lang="fr-CA" sz="2000" kern="1200" dirty="0">
                          <a:solidFill>
                            <a:schemeClr val="dk1"/>
                          </a:solidFill>
                          <a:latin typeface="+mn-lt"/>
                          <a:ea typeface="+mn-ea"/>
                          <a:cs typeface="+mn-cs"/>
                        </a:rPr>
                        <a:t>et la bouche</a:t>
                      </a:r>
                      <a:r>
                        <a:rPr lang="en-US" sz="2000" kern="1200" dirty="0">
                          <a:solidFill>
                            <a:schemeClr val="dk1"/>
                          </a:solidFill>
                          <a:latin typeface="+mn-lt"/>
                          <a:ea typeface="+mn-ea"/>
                          <a:cs typeface="+mn-cs"/>
                        </a:rPr>
                        <a:t> sont </a:t>
                      </a:r>
                      <a:r>
                        <a:rPr lang="en-US" sz="2000" kern="1200" dirty="0" err="1">
                          <a:solidFill>
                            <a:schemeClr val="dk1"/>
                          </a:solidFill>
                          <a:latin typeface="+mn-lt"/>
                          <a:ea typeface="+mn-ea"/>
                          <a:cs typeface="+mn-cs"/>
                        </a:rPr>
                        <a:t>formés</a:t>
                      </a:r>
                      <a:r>
                        <a:rPr lang="en-US" sz="2000" kern="1200" dirty="0">
                          <a:solidFill>
                            <a:schemeClr val="dk1"/>
                          </a:solidFill>
                          <a:latin typeface="+mn-lt"/>
                          <a:ea typeface="+mn-ea"/>
                          <a:cs typeface="+mn-cs"/>
                        </a:rPr>
                        <a:t>. </a:t>
                      </a:r>
                      <a:endParaRPr lang="fr-CA" sz="2000" kern="1200" dirty="0">
                        <a:solidFill>
                          <a:schemeClr val="dk1"/>
                        </a:solidFill>
                        <a:latin typeface="+mn-lt"/>
                        <a:ea typeface="+mn-ea"/>
                        <a:cs typeface="+mn-cs"/>
                      </a:endParaRPr>
                    </a:p>
                  </a:txBody>
                  <a:tcPr marL="81587" marR="81587" marT="40793" marB="40793"/>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err="1"/>
              <a:t>Développement</a:t>
            </a:r>
            <a:r>
              <a:rPr lang="en-US" dirty="0"/>
              <a:t> </a:t>
            </a:r>
            <a:r>
              <a:rPr lang="en-US" dirty="0" err="1"/>
              <a:t>fœtal</a:t>
            </a:r>
            <a:r>
              <a:rPr lang="en-US" dirty="0"/>
              <a:t> </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820705" y="2474222"/>
            <a:ext cx="2386763" cy="2267109"/>
          </a:xfrm>
          <a:prstGeom prst="rect">
            <a:avLst/>
          </a:prstGeom>
        </p:spPr>
      </p:pic>
    </p:spTree>
    <p:extLst>
      <p:ext uri="{BB962C8B-B14F-4D97-AF65-F5344CB8AC3E}">
        <p14:creationId xmlns:p14="http://schemas.microsoft.com/office/powerpoint/2010/main" val="190359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64263499"/>
              </p:ext>
            </p:extLst>
          </p:nvPr>
        </p:nvGraphicFramePr>
        <p:xfrm>
          <a:off x="757885" y="822922"/>
          <a:ext cx="7383789" cy="5322820"/>
        </p:xfrm>
        <a:graphic>
          <a:graphicData uri="http://schemas.openxmlformats.org/drawingml/2006/table">
            <a:tbl>
              <a:tblPr firstRow="1" bandRow="1">
                <a:tableStyleId>{5C22544A-7EE6-4342-B048-85BDC9FD1C3A}</a:tableStyleId>
              </a:tblPr>
              <a:tblGrid>
                <a:gridCol w="2461263">
                  <a:extLst>
                    <a:ext uri="{9D8B030D-6E8A-4147-A177-3AD203B41FA5}">
                      <a16:colId xmlns:a16="http://schemas.microsoft.com/office/drawing/2014/main" val="20000"/>
                    </a:ext>
                  </a:extLst>
                </a:gridCol>
                <a:gridCol w="1395508">
                  <a:extLst>
                    <a:ext uri="{9D8B030D-6E8A-4147-A177-3AD203B41FA5}">
                      <a16:colId xmlns:a16="http://schemas.microsoft.com/office/drawing/2014/main" val="20001"/>
                    </a:ext>
                  </a:extLst>
                </a:gridCol>
                <a:gridCol w="3527018">
                  <a:extLst>
                    <a:ext uri="{9D8B030D-6E8A-4147-A177-3AD203B41FA5}">
                      <a16:colId xmlns:a16="http://schemas.microsoft.com/office/drawing/2014/main" val="20002"/>
                    </a:ext>
                  </a:extLst>
                </a:gridCol>
              </a:tblGrid>
              <a:tr h="509564">
                <a:tc gridSpan="3">
                  <a:txBody>
                    <a:bodyPr/>
                    <a:lstStyle/>
                    <a:p>
                      <a:pPr algn="ctr"/>
                      <a:r>
                        <a:rPr lang="en-US" sz="2500" dirty="0"/>
                        <a:t>Deuxième trimestre</a:t>
                      </a:r>
                      <a:endParaRPr lang="fr-CA" sz="2500" dirty="0"/>
                    </a:p>
                  </a:txBody>
                  <a:tcPr marL="81393" marR="81393" marT="40696" marB="4069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546462">
                <a:tc rowSpan="3">
                  <a:txBody>
                    <a:bodyPr/>
                    <a:lstStyle/>
                    <a:p>
                      <a:endParaRPr lang="en-US" sz="1600" dirty="0"/>
                    </a:p>
                  </a:txBody>
                  <a:tcPr marL="81393" marR="81393" marT="40696" marB="40696"/>
                </a:tc>
                <a:tc>
                  <a:txBody>
                    <a:bodyPr/>
                    <a:lstStyle/>
                    <a:p>
                      <a:pPr algn="ctr"/>
                      <a:r>
                        <a:rPr lang="en-US" sz="2100" dirty="0"/>
                        <a:t>Quatrième mois</a:t>
                      </a:r>
                      <a:endParaRPr lang="fr-CA" sz="2100" dirty="0"/>
                    </a:p>
                  </a:txBody>
                  <a:tcPr marL="81393" marR="81393" marT="40696" marB="40696"/>
                </a:tc>
                <a:tc>
                  <a:txBody>
                    <a:bodyPr/>
                    <a:lstStyle/>
                    <a:p>
                      <a:r>
                        <a:rPr lang="fr-CA" sz="2000" kern="1200" dirty="0">
                          <a:solidFill>
                            <a:schemeClr val="dk1"/>
                          </a:solidFill>
                          <a:effectLst/>
                          <a:latin typeface="+mn-lt"/>
                          <a:ea typeface="+mn-ea"/>
                          <a:cs typeface="+mn-cs"/>
                        </a:rPr>
                        <a:t>Le fœtus a des ongles aux doigts et aux orteils. Le fœtus peut entendre des sons. </a:t>
                      </a:r>
                      <a:endParaRPr lang="en-CA" sz="2000" kern="1200" dirty="0">
                        <a:solidFill>
                          <a:schemeClr val="dk1"/>
                        </a:solidFill>
                        <a:effectLst/>
                        <a:latin typeface="+mn-lt"/>
                        <a:ea typeface="+mn-ea"/>
                        <a:cs typeface="+mn-cs"/>
                      </a:endParaRPr>
                    </a:p>
                    <a:p>
                      <a:pPr algn="ctr"/>
                      <a:endParaRPr lang="fr-CA" sz="2000" kern="1200" dirty="0">
                        <a:solidFill>
                          <a:schemeClr val="dk1"/>
                        </a:solidFill>
                        <a:latin typeface="+mn-lt"/>
                        <a:ea typeface="+mn-ea"/>
                        <a:cs typeface="+mn-cs"/>
                      </a:endParaRPr>
                    </a:p>
                  </a:txBody>
                  <a:tcPr marL="81393" marR="81393" marT="40696" marB="40696"/>
                </a:tc>
                <a:extLst>
                  <a:ext uri="{0D108BD9-81ED-4DB2-BD59-A6C34878D82A}">
                    <a16:rowId xmlns:a16="http://schemas.microsoft.com/office/drawing/2014/main" val="10001"/>
                  </a:ext>
                </a:extLst>
              </a:tr>
              <a:tr h="1633397">
                <a:tc vMerge="1">
                  <a:txBody>
                    <a:bodyPr/>
                    <a:lstStyle/>
                    <a:p>
                      <a:endParaRPr lang="en-US" dirty="0"/>
                    </a:p>
                  </a:txBody>
                  <a:tcPr/>
                </a:tc>
                <a:tc>
                  <a:txBody>
                    <a:bodyPr/>
                    <a:lstStyle/>
                    <a:p>
                      <a:pPr algn="ctr"/>
                      <a:r>
                        <a:rPr lang="en-US" sz="2100" dirty="0"/>
                        <a:t>Cinquième mois</a:t>
                      </a:r>
                      <a:endParaRPr lang="fr-CA" sz="2100" dirty="0"/>
                    </a:p>
                  </a:txBody>
                  <a:tcPr marL="81393" marR="81393" marT="40696" marB="4069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kern="1200" dirty="0">
                          <a:solidFill>
                            <a:schemeClr val="dk1"/>
                          </a:solidFill>
                          <a:effectLst/>
                          <a:latin typeface="+mn-lt"/>
                          <a:ea typeface="+mn-ea"/>
                          <a:cs typeface="+mn-cs"/>
                        </a:rPr>
                        <a:t>Le fœtus donne des coups de pied, gigote et se retourne dans l’utérus. Il mesure environ 25 cm de longueur.</a:t>
                      </a:r>
                      <a:endParaRPr lang="en-CA" sz="2000" kern="1200" dirty="0">
                        <a:solidFill>
                          <a:schemeClr val="dk1"/>
                        </a:solidFill>
                        <a:effectLst/>
                        <a:latin typeface="+mn-lt"/>
                        <a:ea typeface="+mn-ea"/>
                        <a:cs typeface="+mn-cs"/>
                      </a:endParaRPr>
                    </a:p>
                  </a:txBody>
                  <a:tcPr marL="81393" marR="81393" marT="40696" marB="40696"/>
                </a:tc>
                <a:extLst>
                  <a:ext uri="{0D108BD9-81ED-4DB2-BD59-A6C34878D82A}">
                    <a16:rowId xmlns:a16="http://schemas.microsoft.com/office/drawing/2014/main" val="10002"/>
                  </a:ext>
                </a:extLst>
              </a:tr>
              <a:tr h="1633397">
                <a:tc vMerge="1">
                  <a:txBody>
                    <a:bodyPr/>
                    <a:lstStyle/>
                    <a:p>
                      <a:endParaRPr lang="en-US" dirty="0"/>
                    </a:p>
                  </a:txBody>
                  <a:tcPr/>
                </a:tc>
                <a:tc>
                  <a:txBody>
                    <a:bodyPr/>
                    <a:lstStyle/>
                    <a:p>
                      <a:pPr algn="ctr"/>
                      <a:r>
                        <a:rPr lang="en-US" sz="2100" baseline="0" dirty="0"/>
                        <a:t>Sixième mois </a:t>
                      </a:r>
                      <a:endParaRPr lang="fr-CA" sz="2100" dirty="0"/>
                    </a:p>
                  </a:txBody>
                  <a:tcPr marL="81393" marR="81393" marT="40696" marB="40696"/>
                </a:tc>
                <a:tc>
                  <a:txBody>
                    <a:bodyPr/>
                    <a:lstStyle/>
                    <a:p>
                      <a:pPr algn="ctr"/>
                      <a:r>
                        <a:rPr lang="fr-CA" sz="2000" kern="1200" dirty="0">
                          <a:solidFill>
                            <a:schemeClr val="dk1"/>
                          </a:solidFill>
                          <a:effectLst/>
                          <a:latin typeface="+mn-lt"/>
                          <a:ea typeface="+mn-ea"/>
                          <a:cs typeface="+mn-cs"/>
                        </a:rPr>
                        <a:t>Le fœtus peut avoir le hoquet ainsi qu’ouvrir et fermer les paupières. Il pèse environ 1 kg (2,2 lb). </a:t>
                      </a:r>
                      <a:endParaRPr lang="fr-CA" sz="2000" b="0" dirty="0">
                        <a:latin typeface="+mn-lt"/>
                      </a:endParaRPr>
                    </a:p>
                  </a:txBody>
                  <a:tcPr marL="81393" marR="81393" marT="40696" marB="40696"/>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err="1"/>
              <a:t>Développement</a:t>
            </a:r>
            <a:r>
              <a:rPr lang="en-US" dirty="0"/>
              <a:t> </a:t>
            </a:r>
            <a:r>
              <a:rPr lang="en-US" dirty="0" err="1"/>
              <a:t>fœtal</a:t>
            </a:r>
            <a:r>
              <a:rPr lang="en-US" dirty="0"/>
              <a:t> </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60630" y="2312376"/>
            <a:ext cx="2052863" cy="3133577"/>
          </a:xfrm>
          <a:prstGeom prst="rect">
            <a:avLst/>
          </a:prstGeom>
        </p:spPr>
      </p:pic>
    </p:spTree>
    <p:extLst>
      <p:ext uri="{BB962C8B-B14F-4D97-AF65-F5344CB8AC3E}">
        <p14:creationId xmlns:p14="http://schemas.microsoft.com/office/powerpoint/2010/main" val="301493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01473180"/>
              </p:ext>
            </p:extLst>
          </p:nvPr>
        </p:nvGraphicFramePr>
        <p:xfrm>
          <a:off x="742950" y="820177"/>
          <a:ext cx="7649937" cy="5245887"/>
        </p:xfrm>
        <a:graphic>
          <a:graphicData uri="http://schemas.openxmlformats.org/drawingml/2006/table">
            <a:tbl>
              <a:tblPr firstRow="1" bandRow="1">
                <a:tableStyleId>{5C22544A-7EE6-4342-B048-85BDC9FD1C3A}</a:tableStyleId>
              </a:tblPr>
              <a:tblGrid>
                <a:gridCol w="2549979">
                  <a:extLst>
                    <a:ext uri="{9D8B030D-6E8A-4147-A177-3AD203B41FA5}">
                      <a16:colId xmlns:a16="http://schemas.microsoft.com/office/drawing/2014/main" val="20000"/>
                    </a:ext>
                  </a:extLst>
                </a:gridCol>
                <a:gridCol w="1375536">
                  <a:extLst>
                    <a:ext uri="{9D8B030D-6E8A-4147-A177-3AD203B41FA5}">
                      <a16:colId xmlns:a16="http://schemas.microsoft.com/office/drawing/2014/main" val="20001"/>
                    </a:ext>
                  </a:extLst>
                </a:gridCol>
                <a:gridCol w="3724422">
                  <a:extLst>
                    <a:ext uri="{9D8B030D-6E8A-4147-A177-3AD203B41FA5}">
                      <a16:colId xmlns:a16="http://schemas.microsoft.com/office/drawing/2014/main" val="20002"/>
                    </a:ext>
                  </a:extLst>
                </a:gridCol>
              </a:tblGrid>
              <a:tr h="477159">
                <a:tc gridSpan="3">
                  <a:txBody>
                    <a:bodyPr/>
                    <a:lstStyle/>
                    <a:p>
                      <a:pPr algn="ctr"/>
                      <a:r>
                        <a:rPr lang="en-US" sz="2300" dirty="0"/>
                        <a:t>Troisième trimestre</a:t>
                      </a:r>
                      <a:endParaRPr lang="fr-CA" sz="2300" dirty="0"/>
                    </a:p>
                  </a:txBody>
                  <a:tcPr marL="77632" marR="77632" marT="38816" marB="3881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448116">
                <a:tc rowSpan="3">
                  <a:txBody>
                    <a:bodyPr/>
                    <a:lstStyle/>
                    <a:p>
                      <a:endParaRPr lang="en-US" sz="1600" dirty="0"/>
                    </a:p>
                  </a:txBody>
                  <a:tcPr marL="77632" marR="77632" marT="38816" marB="38816"/>
                </a:tc>
                <a:tc>
                  <a:txBody>
                    <a:bodyPr/>
                    <a:lstStyle/>
                    <a:p>
                      <a:pPr algn="ctr"/>
                      <a:r>
                        <a:rPr lang="en-US" sz="2100" dirty="0"/>
                        <a:t>Septième</a:t>
                      </a:r>
                      <a:r>
                        <a:rPr sz="1600"/>
                        <a:t> </a:t>
                      </a:r>
                      <a:r>
                        <a:rPr lang="en-US" sz="2100" dirty="0"/>
                        <a:t>mois</a:t>
                      </a:r>
                      <a:endParaRPr lang="fr-CA" sz="2100" dirty="0"/>
                    </a:p>
                  </a:txBody>
                  <a:tcPr marL="77632" marR="77632" marT="38816" marB="38816"/>
                </a:tc>
                <a:tc>
                  <a:txBody>
                    <a:bodyPr/>
                    <a:lstStyle/>
                    <a:p>
                      <a:r>
                        <a:rPr lang="fr-CA" sz="2000" kern="1200" dirty="0">
                          <a:solidFill>
                            <a:schemeClr val="dk1"/>
                          </a:solidFill>
                          <a:effectLst/>
                          <a:latin typeface="+mn-lt"/>
                          <a:ea typeface="+mn-ea"/>
                          <a:cs typeface="+mn-cs"/>
                        </a:rPr>
                        <a:t>Il s’est formé des milliards de cellules cérébrales. On peut voir ses mouvements de l’extérieur. </a:t>
                      </a:r>
                      <a:endParaRPr lang="en-CA" sz="2000" kern="1200" dirty="0">
                        <a:solidFill>
                          <a:schemeClr val="dk1"/>
                        </a:solidFill>
                        <a:effectLst/>
                        <a:latin typeface="+mn-lt"/>
                        <a:ea typeface="+mn-ea"/>
                        <a:cs typeface="+mn-cs"/>
                      </a:endParaRPr>
                    </a:p>
                  </a:txBody>
                  <a:tcPr marL="77632" marR="77632" marT="38816" marB="38816"/>
                </a:tc>
                <a:extLst>
                  <a:ext uri="{0D108BD9-81ED-4DB2-BD59-A6C34878D82A}">
                    <a16:rowId xmlns:a16="http://schemas.microsoft.com/office/drawing/2014/main" val="10001"/>
                  </a:ext>
                </a:extLst>
              </a:tr>
              <a:tr h="1791090">
                <a:tc vMerge="1">
                  <a:txBody>
                    <a:bodyPr/>
                    <a:lstStyle/>
                    <a:p>
                      <a:endParaRPr lang="en-US" dirty="0"/>
                    </a:p>
                  </a:txBody>
                  <a:tcPr/>
                </a:tc>
                <a:tc>
                  <a:txBody>
                    <a:bodyPr/>
                    <a:lstStyle/>
                    <a:p>
                      <a:pPr algn="ctr"/>
                      <a:r>
                        <a:rPr lang="en-US" sz="2100" dirty="0"/>
                        <a:t>Huitième mois</a:t>
                      </a:r>
                      <a:endParaRPr lang="fr-CA" sz="2100" dirty="0"/>
                    </a:p>
                  </a:txBody>
                  <a:tcPr marL="77632" marR="77632" marT="38816" marB="38816"/>
                </a:tc>
                <a:tc>
                  <a:txBody>
                    <a:bodyPr/>
                    <a:lstStyle/>
                    <a:p>
                      <a:pPr algn="ctr"/>
                      <a:r>
                        <a:rPr lang="fr-CA" sz="2000" kern="1200" dirty="0">
                          <a:solidFill>
                            <a:schemeClr val="dk1"/>
                          </a:solidFill>
                          <a:effectLst/>
                          <a:latin typeface="+mn-lt"/>
                          <a:ea typeface="+mn-ea"/>
                          <a:cs typeface="+mn-cs"/>
                        </a:rPr>
                        <a:t>Le fœtus accumule des couches de gras pour rester au chaud après la naissance. Il mesure environ 46 cm de longueur.</a:t>
                      </a:r>
                      <a:endParaRPr lang="fr-CA" sz="2000" b="0" dirty="0">
                        <a:latin typeface="+mn-lt"/>
                      </a:endParaRPr>
                    </a:p>
                  </a:txBody>
                  <a:tcPr marL="77632" marR="77632" marT="38816" marB="38816"/>
                </a:tc>
                <a:extLst>
                  <a:ext uri="{0D108BD9-81ED-4DB2-BD59-A6C34878D82A}">
                    <a16:rowId xmlns:a16="http://schemas.microsoft.com/office/drawing/2014/main" val="10002"/>
                  </a:ext>
                </a:extLst>
              </a:tr>
              <a:tr h="1529522">
                <a:tc vMerge="1">
                  <a:txBody>
                    <a:bodyPr/>
                    <a:lstStyle/>
                    <a:p>
                      <a:endParaRPr lang="en-US" dirty="0"/>
                    </a:p>
                  </a:txBody>
                  <a:tcPr/>
                </a:tc>
                <a:tc>
                  <a:txBody>
                    <a:bodyPr/>
                    <a:lstStyle/>
                    <a:p>
                      <a:pPr algn="ctr"/>
                      <a:r>
                        <a:rPr lang="en-US" sz="2100" baseline="0" dirty="0"/>
                        <a:t>Neuvième mois </a:t>
                      </a:r>
                      <a:endParaRPr lang="fr-CA" sz="2100" dirty="0"/>
                    </a:p>
                  </a:txBody>
                  <a:tcPr marL="77632" marR="77632" marT="38816" marB="388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kern="1200" dirty="0">
                          <a:solidFill>
                            <a:schemeClr val="dk1"/>
                          </a:solidFill>
                          <a:effectLst/>
                          <a:latin typeface="+mn-lt"/>
                          <a:ea typeface="+mn-ea"/>
                          <a:cs typeface="+mn-cs"/>
                        </a:rPr>
                        <a:t>La peau du fœtus rosit et est moins ridée</a:t>
                      </a:r>
                      <a:r>
                        <a:rPr lang="fr-CA" sz="2000" kern="1200">
                          <a:solidFill>
                            <a:schemeClr val="dk1"/>
                          </a:solidFill>
                          <a:effectLst/>
                          <a:latin typeface="+mn-lt"/>
                          <a:ea typeface="+mn-ea"/>
                          <a:cs typeface="+mn-cs"/>
                        </a:rPr>
                        <a:t>. </a:t>
                      </a:r>
                      <a:br>
                        <a:rPr lang="fr-CA" sz="2000" kern="1200">
                          <a:solidFill>
                            <a:schemeClr val="dk1"/>
                          </a:solidFill>
                          <a:effectLst/>
                          <a:latin typeface="+mn-lt"/>
                          <a:ea typeface="+mn-ea"/>
                          <a:cs typeface="+mn-cs"/>
                        </a:rPr>
                      </a:br>
                      <a:r>
                        <a:rPr lang="fr-CA" sz="2000" kern="1200">
                          <a:solidFill>
                            <a:schemeClr val="dk1"/>
                          </a:solidFill>
                          <a:effectLst/>
                          <a:latin typeface="+mn-lt"/>
                          <a:ea typeface="+mn-ea"/>
                          <a:cs typeface="+mn-cs"/>
                        </a:rPr>
                        <a:t>Il </a:t>
                      </a:r>
                      <a:r>
                        <a:rPr lang="fr-CA" sz="2000" kern="1200" dirty="0">
                          <a:solidFill>
                            <a:schemeClr val="dk1"/>
                          </a:solidFill>
                          <a:effectLst/>
                          <a:latin typeface="+mn-lt"/>
                          <a:ea typeface="+mn-ea"/>
                          <a:cs typeface="+mn-cs"/>
                        </a:rPr>
                        <a:t>pèse environ 3 à 4 kg.</a:t>
                      </a:r>
                      <a:endParaRPr lang="en-CA" sz="2000" kern="1200" dirty="0">
                        <a:solidFill>
                          <a:schemeClr val="dk1"/>
                        </a:solidFill>
                        <a:effectLst/>
                        <a:latin typeface="+mn-lt"/>
                        <a:ea typeface="+mn-ea"/>
                        <a:cs typeface="+mn-cs"/>
                      </a:endParaRPr>
                    </a:p>
                    <a:p>
                      <a:pPr algn="ctr"/>
                      <a:r>
                        <a:rPr lang="en-CA" sz="2000" b="0" kern="1200" dirty="0">
                          <a:solidFill>
                            <a:schemeClr val="dk1"/>
                          </a:solidFill>
                          <a:effectLst/>
                          <a:latin typeface="+mn-lt"/>
                        </a:rPr>
                        <a:t> </a:t>
                      </a:r>
                      <a:endParaRPr lang="fr-CA" sz="2000" b="0" dirty="0">
                        <a:latin typeface="+mn-lt"/>
                      </a:endParaRPr>
                    </a:p>
                  </a:txBody>
                  <a:tcPr marL="77632" marR="77632" marT="38816" marB="38816"/>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err="1"/>
              <a:t>Développement</a:t>
            </a:r>
            <a:r>
              <a:rPr lang="en-US" dirty="0"/>
              <a:t> </a:t>
            </a:r>
            <a:r>
              <a:rPr lang="en-US" dirty="0" err="1"/>
              <a:t>fœtal</a:t>
            </a:r>
            <a:r>
              <a:rPr lang="en-US" dirty="0"/>
              <a:t> </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49572" y="1913684"/>
            <a:ext cx="2242036" cy="3450856"/>
          </a:xfrm>
          <a:prstGeom prst="rect">
            <a:avLst/>
          </a:prstGeom>
        </p:spPr>
      </p:pic>
    </p:spTree>
    <p:extLst>
      <p:ext uri="{BB962C8B-B14F-4D97-AF65-F5344CB8AC3E}">
        <p14:creationId xmlns:p14="http://schemas.microsoft.com/office/powerpoint/2010/main" val="351189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Appareils</a:t>
            </a:r>
            <a:r>
              <a:rPr lang="en-US" dirty="0"/>
              <a:t> </a:t>
            </a:r>
            <a:r>
              <a:rPr lang="en-US" dirty="0" err="1"/>
              <a:t>génitaux</a:t>
            </a:r>
            <a:endParaRPr lang="en-US" dirty="0"/>
          </a:p>
        </p:txBody>
      </p:sp>
      <p:pic>
        <p:nvPicPr>
          <p:cNvPr id="3" name="Picture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err="1"/>
              <a:t>Appareil</a:t>
            </a:r>
            <a:r>
              <a:rPr lang="en-US" dirty="0"/>
              <a:t> </a:t>
            </a:r>
            <a:r>
              <a:rPr lang="en-US" dirty="0" err="1"/>
              <a:t>génital</a:t>
            </a:r>
            <a:r>
              <a:rPr lang="en-US" dirty="0"/>
              <a:t> </a:t>
            </a:r>
            <a:r>
              <a:rPr lang="en-US" dirty="0" err="1"/>
              <a:t>externe</a:t>
            </a:r>
            <a:endParaRPr lang="en-US" dirty="0"/>
          </a:p>
        </p:txBody>
      </p:sp>
      <p:pic>
        <p:nvPicPr>
          <p:cNvPr id="4"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716" y="1543471"/>
            <a:ext cx="4432229" cy="3657600"/>
          </a:xfrm>
          <a:prstGeom prst="rect">
            <a:avLst/>
          </a:prstGeom>
          <a:noFill/>
          <a:ln>
            <a:noFill/>
          </a:ln>
        </p:spPr>
      </p:pic>
    </p:spTree>
    <p:extLst>
      <p:ext uri="{BB962C8B-B14F-4D97-AF65-F5344CB8AC3E}">
        <p14:creationId xmlns:p14="http://schemas.microsoft.com/office/powerpoint/2010/main" val="140727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5" y="0"/>
            <a:ext cx="8794377" cy="755009"/>
          </a:xfrm>
        </p:spPr>
        <p:txBody>
          <a:bodyPr>
            <a:normAutofit/>
          </a:bodyPr>
          <a:lstStyle/>
          <a:p>
            <a:r>
              <a:rPr lang="fr-FR" sz="3200" dirty="0"/>
              <a:t>Organes de l'appareil génital interne</a:t>
            </a:r>
            <a:endParaRPr lang="en-US" sz="3200" dirty="0"/>
          </a:p>
        </p:txBody>
      </p:sp>
      <p:pic>
        <p:nvPicPr>
          <p:cNvPr id="4"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533" y="1616612"/>
            <a:ext cx="6024632" cy="3511316"/>
          </a:xfrm>
          <a:prstGeom prst="rect">
            <a:avLst/>
          </a:prstGeom>
          <a:noFill/>
          <a:ln>
            <a:noFill/>
          </a:ln>
        </p:spPr>
      </p:pic>
    </p:spTree>
    <p:extLst>
      <p:ext uri="{BB962C8B-B14F-4D97-AF65-F5344CB8AC3E}">
        <p14:creationId xmlns:p14="http://schemas.microsoft.com/office/powerpoint/2010/main" val="66484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err="1"/>
              <a:t>Appareil</a:t>
            </a:r>
            <a:r>
              <a:rPr lang="en-US" dirty="0"/>
              <a:t> </a:t>
            </a:r>
            <a:r>
              <a:rPr lang="en-US" dirty="0" err="1"/>
              <a:t>génital</a:t>
            </a:r>
            <a:r>
              <a:rPr lang="en-US" dirty="0"/>
              <a:t> </a:t>
            </a:r>
            <a:r>
              <a:rPr lang="en-US" dirty="0" err="1"/>
              <a:t>externe</a:t>
            </a:r>
            <a:endParaRPr lang="en-US"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828800"/>
            <a:ext cx="4115804" cy="2560320"/>
          </a:xfrm>
          <a:prstGeom prst="rect">
            <a:avLst/>
          </a:prstGeom>
          <a:noFill/>
          <a:ln>
            <a:noFill/>
          </a:ln>
        </p:spPr>
      </p:pic>
    </p:spTree>
    <p:extLst>
      <p:ext uri="{BB962C8B-B14F-4D97-AF65-F5344CB8AC3E}">
        <p14:creationId xmlns:p14="http://schemas.microsoft.com/office/powerpoint/2010/main" val="166553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200" dirty="0"/>
              <a:t>Organes de l'appareil génital interne</a:t>
            </a:r>
          </a:p>
        </p:txBody>
      </p:sp>
      <p:pic>
        <p:nvPicPr>
          <p:cNvPr id="4" name="Picture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318" y="1651970"/>
            <a:ext cx="4222282" cy="3440601"/>
          </a:xfrm>
          <a:prstGeom prst="rect">
            <a:avLst/>
          </a:prstGeom>
          <a:noFill/>
          <a:ln>
            <a:noFill/>
          </a:ln>
        </p:spPr>
      </p:pic>
    </p:spTree>
    <p:extLst>
      <p:ext uri="{BB962C8B-B14F-4D97-AF65-F5344CB8AC3E}">
        <p14:creationId xmlns:p14="http://schemas.microsoft.com/office/powerpoint/2010/main" val="77401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err="1"/>
              <a:t>Appareil</a:t>
            </a:r>
            <a:r>
              <a:rPr lang="en-US" dirty="0"/>
              <a:t> </a:t>
            </a:r>
            <a:r>
              <a:rPr lang="en-US" dirty="0" err="1"/>
              <a:t>génital</a:t>
            </a:r>
            <a:r>
              <a:rPr lang="en-US" dirty="0"/>
              <a:t> </a:t>
            </a:r>
            <a:r>
              <a:rPr lang="en-US" dirty="0" err="1"/>
              <a:t>externe</a:t>
            </a:r>
            <a:endParaRPr lang="en-US" dirty="0"/>
          </a:p>
        </p:txBody>
      </p:sp>
      <p:pic>
        <p:nvPicPr>
          <p:cNvPr id="4" name="Picture Placeholder 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129389" y="1543471"/>
            <a:ext cx="5250922" cy="3657600"/>
          </a:xfrm>
          <a:prstGeom prst="rect">
            <a:avLst/>
          </a:prstGeom>
          <a:noFill/>
          <a:ln>
            <a:noFill/>
          </a:ln>
        </p:spPr>
      </p:pic>
    </p:spTree>
    <p:extLst>
      <p:ext uri="{BB962C8B-B14F-4D97-AF65-F5344CB8AC3E}">
        <p14:creationId xmlns:p14="http://schemas.microsoft.com/office/powerpoint/2010/main" val="361076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Cycle </a:t>
            </a:r>
            <a:r>
              <a:rPr lang="en-US" dirty="0" err="1"/>
              <a:t>menstruel</a:t>
            </a:r>
            <a:r>
              <a:rPr lang="en-US" dirty="0"/>
              <a:t> </a:t>
            </a:r>
          </a:p>
        </p:txBody>
      </p:sp>
      <p:pic>
        <p:nvPicPr>
          <p:cNvPr id="5" name="Picture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226" y="754745"/>
            <a:ext cx="5409547" cy="5328591"/>
          </a:xfrm>
          <a:prstGeom prst="rect">
            <a:avLst/>
          </a:prstGeom>
        </p:spPr>
      </p:pic>
      <p:sp>
        <p:nvSpPr>
          <p:cNvPr id="6" name="Rectangle 5"/>
          <p:cNvSpPr/>
          <p:nvPr/>
        </p:nvSpPr>
        <p:spPr>
          <a:xfrm>
            <a:off x="304799" y="5277411"/>
            <a:ext cx="3045069" cy="954107"/>
          </a:xfrm>
          <a:prstGeom prst="rect">
            <a:avLst/>
          </a:prstGeom>
        </p:spPr>
        <p:txBody>
          <a:bodyPr wrap="square">
            <a:spAutoFit/>
          </a:bodyPr>
          <a:lstStyle/>
          <a:p>
            <a:pPr lvl="0"/>
            <a:r>
              <a:rPr lang="en-US" sz="1400" i="1" dirty="0">
                <a:solidFill>
                  <a:prstClr val="black"/>
                </a:solidFill>
                <a:latin typeface="+mn-lt"/>
              </a:rPr>
              <a:t>Ce diagramme montre un cycle </a:t>
            </a:r>
            <a:r>
              <a:rPr lang="en-US" sz="1400" i="1" dirty="0" err="1">
                <a:solidFill>
                  <a:prstClr val="black"/>
                </a:solidFill>
                <a:latin typeface="+mn-lt"/>
              </a:rPr>
              <a:t>menstruel</a:t>
            </a:r>
            <a:r>
              <a:rPr lang="en-US" sz="1400" i="1" dirty="0">
                <a:solidFill>
                  <a:prstClr val="black"/>
                </a:solidFill>
                <a:latin typeface="+mn-lt"/>
              </a:rPr>
              <a:t> de 28 jours, ce qui représente la moyenne. Les cycles peuvent durer entre 24 et 38 jours. </a:t>
            </a:r>
          </a:p>
        </p:txBody>
      </p:sp>
    </p:spTree>
    <p:extLst>
      <p:ext uri="{BB962C8B-B14F-4D97-AF65-F5344CB8AC3E}">
        <p14:creationId xmlns:p14="http://schemas.microsoft.com/office/powerpoint/2010/main" val="176142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a:t>Production de </a:t>
            </a:r>
            <a:r>
              <a:rPr lang="en-US" dirty="0" err="1"/>
              <a:t>spermatozoïdes</a:t>
            </a:r>
            <a:r>
              <a:rPr lang="en-US" dirty="0"/>
              <a:t> </a:t>
            </a:r>
          </a:p>
        </p:txBody>
      </p:sp>
      <p:pic>
        <p:nvPicPr>
          <p:cNvPr id="4"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582" y="1543790"/>
            <a:ext cx="4600017" cy="3656961"/>
          </a:xfrm>
          <a:prstGeom prst="rect">
            <a:avLst/>
          </a:prstGeom>
          <a:noFill/>
          <a:ln>
            <a:noFill/>
          </a:ln>
        </p:spPr>
      </p:pic>
    </p:spTree>
    <p:extLst>
      <p:ext uri="{BB962C8B-B14F-4D97-AF65-F5344CB8AC3E}">
        <p14:creationId xmlns:p14="http://schemas.microsoft.com/office/powerpoint/2010/main" val="1447264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7c7e62-cbf9-476d-9aa6-944da4786a70" xsi:nil="true"/>
    <lcf76f155ced4ddcb4097134ff3c332f xmlns="df772e9e-5200-4b4c-a640-843adbe36bba">
      <Terms xmlns="http://schemas.microsoft.com/office/infopath/2007/PartnerControls"/>
    </lcf76f155ced4ddcb4097134ff3c332f>
    <SubFolder xmlns="df772e9e-5200-4b4c-a640-843adbe36bba">7</SubFolder>
    <Folder xmlns="df772e9e-5200-4b4c-a640-843adbe36bba">1</Fol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28C343678AB648BD8DBD0B186D2DCF" ma:contentTypeVersion="18" ma:contentTypeDescription="Create a new document." ma:contentTypeScope="" ma:versionID="6aeb142d82a40184670609cf1e54dbb9">
  <xsd:schema xmlns:xsd="http://www.w3.org/2001/XMLSchema" xmlns:xs="http://www.w3.org/2001/XMLSchema" xmlns:p="http://schemas.microsoft.com/office/2006/metadata/properties" xmlns:ns2="df772e9e-5200-4b4c-a640-843adbe36bba" xmlns:ns3="db7c7e62-cbf9-476d-9aa6-944da4786a70" targetNamespace="http://schemas.microsoft.com/office/2006/metadata/properties" ma:root="true" ma:fieldsID="4edc2c9cf378a1788e05d230f510d6e2" ns2:_="" ns3:_="">
    <xsd:import namespace="df772e9e-5200-4b4c-a640-843adbe36bba"/>
    <xsd:import namespace="db7c7e62-cbf9-476d-9aa6-944da4786a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Folder" minOccurs="0"/>
                <xsd:element ref="ns2:Sub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72e9e-5200-4b4c-a640-843adbe36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c7d52c8-4c65-45dd-a390-edaf4691c18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Folder" ma:index="22" nillable="true" ma:displayName="Folder" ma:format="Dropdown" ma:list="64a2e94e-7f80-41e1-8869-095c55ba631d" ma:internalName="Folder" ma:showField="Title">
      <xsd:simpleType>
        <xsd:restriction base="dms:Lookup"/>
      </xsd:simpleType>
    </xsd:element>
    <xsd:element name="SubFolder" ma:index="23" nillable="true" ma:displayName="SubFolder" ma:format="Dropdown" ma:list="81488f76-16de-41fe-b12e-0047949eabd6" ma:internalName="SubFolder" ma:showField="field_1">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db7c7e62-cbf9-476d-9aa6-944da4786a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5693e52-0706-4ff2-a444-dd468cf66284}" ma:internalName="TaxCatchAll" ma:showField="CatchAllData" ma:web="db7c7e62-cbf9-476d-9aa6-944da4786a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A331F6-5070-4B48-85D3-6D8C0EDDBB44}">
  <ds:schemaRefs>
    <ds:schemaRef ds:uri="df772e9e-5200-4b4c-a640-843adbe36bba"/>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db7c7e62-cbf9-476d-9aa6-944da4786a7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845E4A7-899F-46CD-AEDF-3C097B9BDAD1}">
  <ds:schemaRefs>
    <ds:schemaRef ds:uri="http://schemas.microsoft.com/sharepoint/v3/contenttype/forms"/>
  </ds:schemaRefs>
</ds:datastoreItem>
</file>

<file path=customXml/itemProps3.xml><?xml version="1.0" encoding="utf-8"?>
<ds:datastoreItem xmlns:ds="http://schemas.openxmlformats.org/officeDocument/2006/customXml" ds:itemID="{41BD91E2-CC64-4613-9D75-26667EF1F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772e9e-5200-4b4c-a640-843adbe36bba"/>
    <ds:schemaRef ds:uri="db7c7e62-cbf9-476d-9aa6-944da4786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472</TotalTime>
  <Words>630</Words>
  <Application>Microsoft Office PowerPoint</Application>
  <PresentationFormat>On-screen Show (4:3)</PresentationFormat>
  <Paragraphs>57</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Garamond</vt:lpstr>
      <vt:lpstr>Office Theme</vt:lpstr>
      <vt:lpstr>6e année</vt:lpstr>
      <vt:lpstr>Appareils génitaux</vt:lpstr>
      <vt:lpstr>Appareil génital externe</vt:lpstr>
      <vt:lpstr>Organes de l'appareil génital interne</vt:lpstr>
      <vt:lpstr>Appareil génital externe</vt:lpstr>
      <vt:lpstr>Organes de l'appareil génital interne</vt:lpstr>
      <vt:lpstr>Appareil génital externe</vt:lpstr>
      <vt:lpstr>Cycle menstruel </vt:lpstr>
      <vt:lpstr>Production de spermatozoïdes </vt:lpstr>
      <vt:lpstr>Fécondation</vt:lpstr>
      <vt:lpstr>Nidation</vt:lpstr>
      <vt:lpstr>Grossesse</vt:lpstr>
      <vt:lpstr>Développement fœtal </vt:lpstr>
      <vt:lpstr>Développement fœtal </vt:lpstr>
      <vt:lpstr>Développement fœtal </vt:lpstr>
      <vt:lpstr>Développement fœtal </vt:lpstr>
      <vt:lpstr>Développement fœtal </vt:lpstr>
      <vt:lpstr>Développement fœtal </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Inglis</dc:creator>
  <cp:lastModifiedBy>Nicole Inglis</cp:lastModifiedBy>
  <cp:revision>36</cp:revision>
  <dcterms:created xsi:type="dcterms:W3CDTF">2018-09-24T19:04:15Z</dcterms:created>
  <dcterms:modified xsi:type="dcterms:W3CDTF">2022-10-14T16:33:16Z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0x010100EC28C343678AB648BD8DBD0B186D2DCF</vt:lpwstr>
  </property>
  <property fmtid="{D5CDD505-2E9C-101B-9397-08002B2CF9AE}" pid="3" name="MediaServiceImageTags">
    <vt:lpwstr/>
  </property>
</Properties>
</file>