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Lst>
  <p:notesMasterIdLst>
    <p:notesMasterId r:id="rId22"/>
  </p:notesMasterIdLst>
  <p:sldIdLst>
    <p:sldId id="256" r:id="rId2"/>
    <p:sldId id="277" r:id="rId3"/>
    <p:sldId id="278" r:id="rId4"/>
    <p:sldId id="279" r:id="rId5"/>
    <p:sldId id="280" r:id="rId6"/>
    <p:sldId id="281" r:id="rId7"/>
    <p:sldId id="282" r:id="rId8"/>
    <p:sldId id="283" r:id="rId9"/>
    <p:sldId id="284" r:id="rId10"/>
    <p:sldId id="285" r:id="rId11"/>
    <p:sldId id="286" r:id="rId12"/>
    <p:sldId id="287" r:id="rId13"/>
    <p:sldId id="288" r:id="rId14"/>
    <p:sldId id="289" r:id="rId15"/>
    <p:sldId id="290" r:id="rId16"/>
    <p:sldId id="291" r:id="rId17"/>
    <p:sldId id="292" r:id="rId18"/>
    <p:sldId id="293" r:id="rId19"/>
    <p:sldId id="294" r:id="rId20"/>
    <p:sldId id="29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3C31"/>
    <a:srgbClr val="00B0B9"/>
    <a:srgbClr val="4B4F54"/>
    <a:srgbClr val="E1CD00"/>
    <a:srgbClr val="A1D6CA"/>
    <a:srgbClr val="E9DF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1" autoAdjust="0"/>
    <p:restoredTop sz="86019" autoAdjust="0"/>
  </p:normalViewPr>
  <p:slideViewPr>
    <p:cSldViewPr snapToGrid="0">
      <p:cViewPr varScale="1">
        <p:scale>
          <a:sx n="51" d="100"/>
          <a:sy n="51" d="100"/>
        </p:scale>
        <p:origin x="750" y="8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94EC20-AD99-45EA-A87A-223F85F60E80}" type="datetimeFigureOut">
              <a:rPr lang="en-US" smtClean="0"/>
              <a:t>2/3/2022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E564EB-2161-445C-A969-CAE5F426377D}" type="slidenum">
              <a:rPr lang="en-US" smtClean="0"/>
              <a:t>‹#›</a:t>
            </a:fld>
            <a:endParaRPr lang="en-US"/>
          </a:p>
        </p:txBody>
      </p:sp>
    </p:spTree>
    <p:extLst>
      <p:ext uri="{BB962C8B-B14F-4D97-AF65-F5344CB8AC3E}">
        <p14:creationId xmlns:p14="http://schemas.microsoft.com/office/powerpoint/2010/main" val="1696000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Les plans de leçons utilisent les termes « mâle » et « femelle » pour parler du sexe biologique (assigné à la naissance), par exemple quand on parle d’anatomie reproductive. L’appareil génital d’une personne peut être « mâle », « femelle » ou « intersexué » (dont le sexe n’est pas clairement défini par les catégories « mâle » ou « femelle »). </a:t>
            </a:r>
          </a:p>
          <a:p>
            <a:r>
              <a:rPr lang="fr-FR" dirty="0" smtClean="0"/>
              <a:t> </a:t>
            </a:r>
          </a:p>
          <a:p>
            <a:r>
              <a:rPr lang="fr-FR" dirty="0" smtClean="0"/>
              <a:t>À la naissance, un sexe est assigné à chaque enfant en fonction de son anatomie reproductive. Le sexe assigné à la naissance est indépendant de l’identité de genre. Cette dernière est la façon dont une personne perçoit son identité, que ce soit de sexe féminin ou masculin, bisexuelle ou asexuelle, peu importe le sexe biologique qui lui a été assigné à la naissance. </a:t>
            </a:r>
          </a:p>
          <a:p>
            <a:endParaRPr lang="en-US" dirty="0"/>
          </a:p>
        </p:txBody>
      </p:sp>
      <p:sp>
        <p:nvSpPr>
          <p:cNvPr id="4" name="Slide Number Placeholder 3"/>
          <p:cNvSpPr>
            <a:spLocks noGrp="1"/>
          </p:cNvSpPr>
          <p:nvPr>
            <p:ph type="sldNum" sz="quarter" idx="10"/>
          </p:nvPr>
        </p:nvSpPr>
        <p:spPr/>
        <p:txBody>
          <a:bodyPr/>
          <a:lstStyle/>
          <a:p>
            <a:fld id="{5DE564EB-2161-445C-A969-CAE5F426377D}" type="slidenum">
              <a:rPr lang="en-US" smtClean="0"/>
              <a:t>1</a:t>
            </a:fld>
            <a:endParaRPr lang="en-US"/>
          </a:p>
        </p:txBody>
      </p:sp>
    </p:spTree>
    <p:extLst>
      <p:ext uri="{BB962C8B-B14F-4D97-AF65-F5344CB8AC3E}">
        <p14:creationId xmlns:p14="http://schemas.microsoft.com/office/powerpoint/2010/main" val="1700963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fr-FR" dirty="0" smtClean="0"/>
              <a:t>Il s’agit d’une bonne présentation pour permettre aux élèves de mieux comprendre la relation entre les appareils génitaux et le reste du corps. Montrez cette diapositive et discutez de la différence entre </a:t>
            </a:r>
            <a:r>
              <a:rPr lang="fr-FR" b="1" baseline="0" dirty="0" smtClean="0"/>
              <a:t>interne</a:t>
            </a:r>
            <a:r>
              <a:rPr lang="fr-FR" dirty="0" smtClean="0"/>
              <a:t> et </a:t>
            </a:r>
            <a:r>
              <a:rPr lang="fr-FR" b="1" baseline="0" dirty="0" smtClean="0"/>
              <a:t>externe</a:t>
            </a:r>
            <a:r>
              <a:rPr lang="fr-FR" dirty="0" smtClean="0"/>
              <a:t>.</a:t>
            </a:r>
            <a:r>
              <a:rPr lang="fr-FR" b="1" baseline="0" dirty="0" smtClean="0"/>
              <a:t> </a:t>
            </a:r>
            <a:r>
              <a:rPr lang="fr-FR" b="0" baseline="0" dirty="0" smtClean="0"/>
              <a:t>Puis, expliquez la différence entre les </a:t>
            </a:r>
            <a:r>
              <a:rPr lang="fr-FR" b="1" baseline="0" dirty="0" smtClean="0"/>
              <a:t>vues de face</a:t>
            </a:r>
            <a:r>
              <a:rPr lang="fr-FR" b="0" baseline="0" dirty="0" smtClean="0"/>
              <a:t> et les </a:t>
            </a:r>
            <a:r>
              <a:rPr lang="fr-FR" b="1" baseline="0" dirty="0" smtClean="0"/>
              <a:t>vues latérales</a:t>
            </a:r>
            <a:r>
              <a:rPr lang="fr-FR" b="0" baseline="0" dirty="0" smtClean="0"/>
              <a:t> du corps. L’appareil génital femelle est principalement montré à l’aide d’une vue de face tandis que l’appareil génital mâle est principalement montré à l’aide d’une vue latérale. </a:t>
            </a:r>
            <a:endParaRPr lang="fr-FR" b="0" dirty="0" smtClean="0"/>
          </a:p>
          <a:p>
            <a:endParaRPr lang="fr-FR" dirty="0" smtClean="0"/>
          </a:p>
          <a:p>
            <a:r>
              <a:rPr lang="fr-FR" dirty="0" smtClean="0"/>
              <a:t>Les plans de leçons utilisent les termes « mâle » et « femelle » pour parler du sexe biologique (assigné à la naissance), par exemple quand on parle d’anatomie reproductive. L’appareil génital d’une personne peut être « mâle », « femelle » ou « intersexué » (dont le sexe n’est pas clairement défini par les catégories « mâle » ou « femelle »). </a:t>
            </a:r>
          </a:p>
          <a:p>
            <a:r>
              <a:rPr lang="fr-FR" dirty="0" smtClean="0"/>
              <a:t> </a:t>
            </a:r>
          </a:p>
          <a:p>
            <a:r>
              <a:rPr lang="fr-FR" dirty="0" smtClean="0"/>
              <a:t>À la naissance, un sexe est assigné à chaque enfant en fonction de son anatomie reproductive. Le sexe assigné à la naissance est indépendant de l’identité de genre. Cette dernière est la façon dont une personne perçoit son identité, que ce soit de sexe féminin ou masculin, bisexuelle ou asexuelle, peu importe le sexe biologique qui lui a été assigné à la naissance. </a:t>
            </a:r>
          </a:p>
          <a:p>
            <a:endParaRPr lang="en-US" dirty="0"/>
          </a:p>
        </p:txBody>
      </p:sp>
      <p:sp>
        <p:nvSpPr>
          <p:cNvPr id="4" name="Slide Number Placeholder 3"/>
          <p:cNvSpPr>
            <a:spLocks noGrp="1"/>
          </p:cNvSpPr>
          <p:nvPr>
            <p:ph type="sldNum" sz="quarter" idx="10"/>
          </p:nvPr>
        </p:nvSpPr>
        <p:spPr/>
        <p:txBody>
          <a:bodyPr/>
          <a:lstStyle/>
          <a:p>
            <a:fld id="{5DE564EB-2161-445C-A969-CAE5F426377D}" type="slidenum">
              <a:rPr lang="en-US" smtClean="0"/>
              <a:t>2</a:t>
            </a:fld>
            <a:endParaRPr lang="en-US"/>
          </a:p>
        </p:txBody>
      </p:sp>
    </p:spTree>
    <p:extLst>
      <p:ext uri="{BB962C8B-B14F-4D97-AF65-F5344CB8AC3E}">
        <p14:creationId xmlns:p14="http://schemas.microsoft.com/office/powerpoint/2010/main" val="411194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i="1" kern="1200" dirty="0" smtClean="0">
                <a:solidFill>
                  <a:schemeClr val="tx1"/>
                </a:solidFill>
                <a:effectLst/>
                <a:latin typeface="+mn-lt"/>
                <a:ea typeface="+mn-ea"/>
                <a:cs typeface="+mn-cs"/>
              </a:rPr>
              <a:t>Pour aider les élèves à comprendre le corps et la diversité génitale, il faut se rappeler que les parties génitales des gens ne se ressemblent pas toutes ou ne ressemblent pas nécessairement à ce qui est illustré dans les schémas et les images. Il est normal de constater une différence de forme et de taille.</a:t>
            </a:r>
            <a:endParaRPr lang="en-CA" dirty="0"/>
          </a:p>
        </p:txBody>
      </p:sp>
      <p:sp>
        <p:nvSpPr>
          <p:cNvPr id="4" name="Slide Number Placeholder 3"/>
          <p:cNvSpPr>
            <a:spLocks noGrp="1"/>
          </p:cNvSpPr>
          <p:nvPr>
            <p:ph type="sldNum" sz="quarter" idx="10"/>
          </p:nvPr>
        </p:nvSpPr>
        <p:spPr/>
        <p:txBody>
          <a:bodyPr/>
          <a:lstStyle/>
          <a:p>
            <a:fld id="{5DE564EB-2161-445C-A969-CAE5F426377D}" type="slidenum">
              <a:rPr lang="en-US" smtClean="0"/>
              <a:t>3</a:t>
            </a:fld>
            <a:endParaRPr lang="en-US"/>
          </a:p>
        </p:txBody>
      </p:sp>
    </p:spTree>
    <p:extLst>
      <p:ext uri="{BB962C8B-B14F-4D97-AF65-F5344CB8AC3E}">
        <p14:creationId xmlns:p14="http://schemas.microsoft.com/office/powerpoint/2010/main" val="331382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i="1" kern="1200" dirty="0" smtClean="0">
                <a:solidFill>
                  <a:schemeClr val="tx1"/>
                </a:solidFill>
                <a:effectLst/>
                <a:latin typeface="+mn-lt"/>
                <a:ea typeface="+mn-ea"/>
                <a:cs typeface="+mn-cs"/>
              </a:rPr>
              <a:t>Pour aider les élèves à comprendre le corps et la diversité génitale, il faut se rappeler que les parties génitales des gens ne se ressemblent pas toutes ou ne ressemblent pas nécessairement à ce qui est illustré dans les schémas et les images. Il est normal de constater une différence de forme et de taille.</a:t>
            </a:r>
            <a:endParaRPr lang="en-CA" dirty="0"/>
          </a:p>
        </p:txBody>
      </p:sp>
      <p:sp>
        <p:nvSpPr>
          <p:cNvPr id="4" name="Slide Number Placeholder 3"/>
          <p:cNvSpPr>
            <a:spLocks noGrp="1"/>
          </p:cNvSpPr>
          <p:nvPr>
            <p:ph type="sldNum" sz="quarter" idx="10"/>
          </p:nvPr>
        </p:nvSpPr>
        <p:spPr/>
        <p:txBody>
          <a:bodyPr/>
          <a:lstStyle/>
          <a:p>
            <a:fld id="{5DE564EB-2161-445C-A969-CAE5F426377D}" type="slidenum">
              <a:rPr lang="en-US" smtClean="0"/>
              <a:t>4</a:t>
            </a:fld>
            <a:endParaRPr lang="en-US"/>
          </a:p>
        </p:txBody>
      </p:sp>
    </p:spTree>
    <p:extLst>
      <p:ext uri="{BB962C8B-B14F-4D97-AF65-F5344CB8AC3E}">
        <p14:creationId xmlns:p14="http://schemas.microsoft.com/office/powerpoint/2010/main" val="3446162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i="1" kern="1200" dirty="0" smtClean="0">
                <a:solidFill>
                  <a:schemeClr val="tx1"/>
                </a:solidFill>
                <a:effectLst/>
                <a:latin typeface="+mn-lt"/>
                <a:ea typeface="+mn-ea"/>
                <a:cs typeface="+mn-cs"/>
              </a:rPr>
              <a:t>Pour aider les élèves à comprendre le corps et la diversité génitale, il faut se rappeler que les parties génitales des gens ne se ressemblent pas toutes ou ne ressemblent pas nécessairement à ce qui est illustré dans les schémas et les images. Il est normal de constater une différence de forme et de taille.</a:t>
            </a:r>
            <a:endParaRPr lang="en-CA" dirty="0"/>
          </a:p>
        </p:txBody>
      </p:sp>
      <p:sp>
        <p:nvSpPr>
          <p:cNvPr id="4" name="Slide Number Placeholder 3"/>
          <p:cNvSpPr>
            <a:spLocks noGrp="1"/>
          </p:cNvSpPr>
          <p:nvPr>
            <p:ph type="sldNum" sz="quarter" idx="10"/>
          </p:nvPr>
        </p:nvSpPr>
        <p:spPr/>
        <p:txBody>
          <a:bodyPr/>
          <a:lstStyle/>
          <a:p>
            <a:fld id="{5DE564EB-2161-445C-A969-CAE5F426377D}" type="slidenum">
              <a:rPr lang="en-US" smtClean="0"/>
              <a:t>8</a:t>
            </a:fld>
            <a:endParaRPr lang="en-US"/>
          </a:p>
        </p:txBody>
      </p:sp>
    </p:spTree>
    <p:extLst>
      <p:ext uri="{BB962C8B-B14F-4D97-AF65-F5344CB8AC3E}">
        <p14:creationId xmlns:p14="http://schemas.microsoft.com/office/powerpoint/2010/main" val="1255848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8000" b="1">
                <a:latin typeface="Garamond" panose="02020404030301010803"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4800" b="0">
                <a:solidFill>
                  <a:srgbClr val="00B0B9"/>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8873706B-C8FF-4407-A3AF-B36D2C894FF3}" type="datetimeFigureOut">
              <a:rPr lang="en-US" smtClean="0"/>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7E30B-7D17-485B-8CBF-2AB9F107CD6D}" type="slidenum">
              <a:rPr lang="en-US" smtClean="0"/>
              <a:t>‹#›</a:t>
            </a:fld>
            <a:endParaRPr lang="en-US"/>
          </a:p>
        </p:txBody>
      </p:sp>
    </p:spTree>
    <p:extLst>
      <p:ext uri="{BB962C8B-B14F-4D97-AF65-F5344CB8AC3E}">
        <p14:creationId xmlns:p14="http://schemas.microsoft.com/office/powerpoint/2010/main" val="2525903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771787"/>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73706B-C8FF-4407-A3AF-B36D2C894FF3}" type="datetimeFigureOut">
              <a:rPr lang="en-US" smtClean="0"/>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7E30B-7D17-485B-8CBF-2AB9F107CD6D}" type="slidenum">
              <a:rPr lang="en-US" smtClean="0"/>
              <a:t>‹#›</a:t>
            </a:fld>
            <a:endParaRPr lang="en-US"/>
          </a:p>
        </p:txBody>
      </p:sp>
    </p:spTree>
    <p:extLst>
      <p:ext uri="{BB962C8B-B14F-4D97-AF65-F5344CB8AC3E}">
        <p14:creationId xmlns:p14="http://schemas.microsoft.com/office/powerpoint/2010/main" val="889221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2379"/>
            <a:ext cx="7886700" cy="758999"/>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873706B-C8FF-4407-A3AF-B36D2C894FF3}" type="datetimeFigureOut">
              <a:rPr lang="en-US" smtClean="0"/>
              <a:t>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E7E30B-7D17-485B-8CBF-2AB9F107CD6D}" type="slidenum">
              <a:rPr lang="en-US" smtClean="0"/>
              <a:t>‹#›</a:t>
            </a:fld>
            <a:endParaRPr lang="en-US"/>
          </a:p>
        </p:txBody>
      </p:sp>
    </p:spTree>
    <p:extLst>
      <p:ext uri="{BB962C8B-B14F-4D97-AF65-F5344CB8AC3E}">
        <p14:creationId xmlns:p14="http://schemas.microsoft.com/office/powerpoint/2010/main" val="1916634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755009"/>
          </a:xfr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8873706B-C8FF-4407-A3AF-B36D2C894FF3}" type="datetimeFigureOut">
              <a:rPr lang="en-US" smtClean="0"/>
              <a:t>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E7E30B-7D17-485B-8CBF-2AB9F107CD6D}" type="slidenum">
              <a:rPr lang="en-US" smtClean="0"/>
              <a:t>‹#›</a:t>
            </a:fld>
            <a:endParaRPr lang="en-US"/>
          </a:p>
        </p:txBody>
      </p:sp>
    </p:spTree>
    <p:extLst>
      <p:ext uri="{BB962C8B-B14F-4D97-AF65-F5344CB8AC3E}">
        <p14:creationId xmlns:p14="http://schemas.microsoft.com/office/powerpoint/2010/main" val="2539647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73706B-C8FF-4407-A3AF-B36D2C894FF3}" type="datetimeFigureOut">
              <a:rPr lang="en-US" smtClean="0"/>
              <a:t>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E7E30B-7D17-485B-8CBF-2AB9F107CD6D}" type="slidenum">
              <a:rPr lang="en-US" smtClean="0"/>
              <a:t>‹#›</a:t>
            </a:fld>
            <a:endParaRPr lang="en-US"/>
          </a:p>
        </p:txBody>
      </p:sp>
    </p:spTree>
    <p:extLst>
      <p:ext uri="{BB962C8B-B14F-4D97-AF65-F5344CB8AC3E}">
        <p14:creationId xmlns:p14="http://schemas.microsoft.com/office/powerpoint/2010/main" val="11568879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73706B-C8FF-4407-A3AF-B36D2C894FF3}" type="datetimeFigureOut">
              <a:rPr lang="en-US" smtClean="0"/>
              <a:t>2/3/2022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E7E30B-7D17-485B-8CBF-2AB9F107CD6D}" type="slidenum">
              <a:rPr lang="en-US" smtClean="0"/>
              <a:t>‹#›</a:t>
            </a:fld>
            <a:endParaRPr lang="en-US"/>
          </a:p>
        </p:txBody>
      </p:sp>
      <p:sp>
        <p:nvSpPr>
          <p:cNvPr id="7" name="Rectangle 6"/>
          <p:cNvSpPr/>
          <p:nvPr userDrawn="1"/>
        </p:nvSpPr>
        <p:spPr>
          <a:xfrm>
            <a:off x="0" y="0"/>
            <a:ext cx="9144000" cy="762000"/>
          </a:xfrm>
          <a:prstGeom prst="rect">
            <a:avLst/>
          </a:prstGeom>
          <a:gradFill flip="none" rotWithShape="0">
            <a:gsLst>
              <a:gs pos="100000">
                <a:srgbClr val="E1CD00"/>
              </a:gs>
              <a:gs pos="0">
                <a:srgbClr val="00ADBB">
                  <a:lumMod val="100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8" name="Rectangle 7"/>
          <p:cNvSpPr/>
          <p:nvPr userDrawn="1"/>
        </p:nvSpPr>
        <p:spPr>
          <a:xfrm>
            <a:off x="0" y="6172200"/>
            <a:ext cx="9144000" cy="685800"/>
          </a:xfrm>
          <a:prstGeom prst="rect">
            <a:avLst/>
          </a:prstGeom>
          <a:gradFill flip="none" rotWithShape="0">
            <a:gsLst>
              <a:gs pos="100000">
                <a:schemeClr val="bg1"/>
              </a:gs>
              <a:gs pos="0">
                <a:srgbClr val="00ADBB">
                  <a:lumMod val="100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10" name="Picture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247700" y="6295288"/>
            <a:ext cx="2592033" cy="441960"/>
          </a:xfrm>
          <a:prstGeom prst="rect">
            <a:avLst/>
          </a:prstGeom>
        </p:spPr>
      </p:pic>
    </p:spTree>
    <p:extLst>
      <p:ext uri="{BB962C8B-B14F-4D97-AF65-F5344CB8AC3E}">
        <p14:creationId xmlns:p14="http://schemas.microsoft.com/office/powerpoint/2010/main" val="3693150819"/>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2" r:id="rId3"/>
    <p:sldLayoutId id="2147483664" r:id="rId4"/>
    <p:sldLayoutId id="2147483665" r:id="rId5"/>
  </p:sldLayoutIdLst>
  <p:txStyles>
    <p:titleStyle>
      <a:lvl1pPr algn="l" defTabSz="914400" rtl="0" eaLnBrk="1" latinLnBrk="0" hangingPunct="1">
        <a:lnSpc>
          <a:spcPct val="90000"/>
        </a:lnSpc>
        <a:spcBef>
          <a:spcPct val="0"/>
        </a:spcBef>
        <a:buNone/>
        <a:defRPr sz="4400" b="1" kern="1200">
          <a:solidFill>
            <a:schemeClr val="tx1"/>
          </a:solidFill>
          <a:latin typeface="Garamond" panose="020204040303010108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5e </a:t>
            </a:r>
            <a:r>
              <a:rPr lang="en-US" dirty="0" err="1"/>
              <a:t>année</a:t>
            </a:r>
            <a:endParaRPr lang="en-US" dirty="0"/>
          </a:p>
        </p:txBody>
      </p:sp>
    </p:spTree>
    <p:extLst>
      <p:ext uri="{BB962C8B-B14F-4D97-AF65-F5344CB8AC3E}">
        <p14:creationId xmlns:p14="http://schemas.microsoft.com/office/powerpoint/2010/main" val="4152871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a:t>Appareil génital </a:t>
            </a:r>
            <a:r>
              <a:rPr lang="fr-FR" dirty="0" smtClean="0"/>
              <a:t>externe</a:t>
            </a:r>
            <a:endParaRPr lang="fr-FR" dirty="0"/>
          </a:p>
        </p:txBody>
      </p:sp>
      <p:pic>
        <p:nvPicPr>
          <p:cNvPr id="3" name="Picture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1676400"/>
            <a:ext cx="4817396" cy="3657600"/>
          </a:xfrm>
          <a:prstGeom prst="rect">
            <a:avLst/>
          </a:prstGeom>
          <a:noFill/>
          <a:ln>
            <a:noFill/>
          </a:ln>
        </p:spPr>
      </p:pic>
    </p:spTree>
    <p:extLst>
      <p:ext uri="{BB962C8B-B14F-4D97-AF65-F5344CB8AC3E}">
        <p14:creationId xmlns:p14="http://schemas.microsoft.com/office/powerpoint/2010/main" val="3819571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8515350" cy="755009"/>
          </a:xfrm>
        </p:spPr>
        <p:txBody>
          <a:bodyPr>
            <a:normAutofit/>
          </a:bodyPr>
          <a:lstStyle/>
          <a:p>
            <a:r>
              <a:rPr lang="fr-FR" sz="3200" dirty="0"/>
              <a:t>Organes de l'appareil génital </a:t>
            </a:r>
            <a:r>
              <a:rPr lang="fr-FR" sz="3200" dirty="0" smtClean="0"/>
              <a:t>interne</a:t>
            </a:r>
            <a:endParaRPr lang="fr-FR" sz="3200" dirty="0"/>
          </a:p>
        </p:txBody>
      </p:sp>
      <p:pic>
        <p:nvPicPr>
          <p:cNvPr id="3" name="Picture Placeholder 8"/>
          <p:cNvPicPr>
            <a:picLocks noChangeAspect="1"/>
          </p:cNvPicPr>
          <p:nvPr/>
        </p:nvPicPr>
        <p:blipFill>
          <a:blip r:embed="rId2">
            <a:extLst>
              <a:ext uri="{28A0092B-C50C-407E-A947-70E740481C1C}">
                <a14:useLocalDpi xmlns:a14="http://schemas.microsoft.com/office/drawing/2010/main" val="0"/>
              </a:ext>
            </a:extLst>
          </a:blip>
          <a:srcRect t="5372" b="5372"/>
          <a:stretch>
            <a:fillRect/>
          </a:stretch>
        </p:blipFill>
        <p:spPr>
          <a:xfrm>
            <a:off x="1879591" y="1543471"/>
            <a:ext cx="5491756" cy="3657600"/>
          </a:xfrm>
          <a:prstGeom prst="rect">
            <a:avLst/>
          </a:prstGeom>
        </p:spPr>
      </p:pic>
    </p:spTree>
    <p:extLst>
      <p:ext uri="{BB962C8B-B14F-4D97-AF65-F5344CB8AC3E}">
        <p14:creationId xmlns:p14="http://schemas.microsoft.com/office/powerpoint/2010/main" val="1141675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8515350" cy="755009"/>
          </a:xfrm>
        </p:spPr>
        <p:txBody>
          <a:bodyPr>
            <a:noAutofit/>
          </a:bodyPr>
          <a:lstStyle/>
          <a:p>
            <a:r>
              <a:rPr lang="fr-FR" sz="3200" dirty="0"/>
              <a:t>Organes de l'appareil génital </a:t>
            </a:r>
            <a:r>
              <a:rPr lang="fr-FR" sz="3200" dirty="0" smtClean="0"/>
              <a:t>interne</a:t>
            </a:r>
            <a:endParaRPr lang="fr-FR" sz="3200" dirty="0"/>
          </a:p>
        </p:txBody>
      </p:sp>
      <p:pic>
        <p:nvPicPr>
          <p:cNvPr id="4" name="Picture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498110"/>
            <a:ext cx="6431280" cy="3748322"/>
          </a:xfrm>
          <a:prstGeom prst="rect">
            <a:avLst/>
          </a:prstGeom>
          <a:noFill/>
          <a:ln>
            <a:noFill/>
          </a:ln>
        </p:spPr>
      </p:pic>
    </p:spTree>
    <p:extLst>
      <p:ext uri="{BB962C8B-B14F-4D97-AF65-F5344CB8AC3E}">
        <p14:creationId xmlns:p14="http://schemas.microsoft.com/office/powerpoint/2010/main" val="1193996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8515350" cy="755009"/>
          </a:xfrm>
        </p:spPr>
        <p:txBody>
          <a:bodyPr>
            <a:normAutofit/>
          </a:bodyPr>
          <a:lstStyle/>
          <a:p>
            <a:r>
              <a:rPr lang="fr-FR" sz="3200" dirty="0"/>
              <a:t>Organes de l'appareil génital </a:t>
            </a:r>
            <a:r>
              <a:rPr lang="fr-FR" sz="3200" dirty="0" smtClean="0"/>
              <a:t>interne</a:t>
            </a:r>
            <a:endParaRPr lang="fr-FR" sz="3200" dirty="0"/>
          </a:p>
        </p:txBody>
      </p:sp>
      <p:pic>
        <p:nvPicPr>
          <p:cNvPr id="3" name="Picture Placeholder 1"/>
          <p:cNvPicPr>
            <a:picLocks noChangeAspect="1"/>
          </p:cNvPicPr>
          <p:nvPr/>
        </p:nvPicPr>
        <p:blipFill rotWithShape="1">
          <a:blip r:embed="rId2">
            <a:extLst>
              <a:ext uri="{28A0092B-C50C-407E-A947-70E740481C1C}">
                <a14:useLocalDpi xmlns:a14="http://schemas.microsoft.com/office/drawing/2010/main" val="0"/>
              </a:ext>
            </a:extLst>
          </a:blip>
          <a:srcRect t="6105"/>
          <a:stretch/>
        </p:blipFill>
        <p:spPr>
          <a:xfrm>
            <a:off x="1855187" y="1543471"/>
            <a:ext cx="5935893" cy="3657600"/>
          </a:xfrm>
          <a:prstGeom prst="rect">
            <a:avLst/>
          </a:prstGeom>
          <a:noFill/>
          <a:ln>
            <a:noFill/>
          </a:ln>
        </p:spPr>
      </p:pic>
    </p:spTree>
    <p:extLst>
      <p:ext uri="{BB962C8B-B14F-4D97-AF65-F5344CB8AC3E}">
        <p14:creationId xmlns:p14="http://schemas.microsoft.com/office/powerpoint/2010/main" val="3478895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8515350" cy="755009"/>
          </a:xfrm>
        </p:spPr>
        <p:txBody>
          <a:bodyPr>
            <a:normAutofit/>
          </a:bodyPr>
          <a:lstStyle/>
          <a:p>
            <a:r>
              <a:rPr lang="fr-FR" sz="3200" dirty="0"/>
              <a:t>Organes de l'appareil génital </a:t>
            </a:r>
            <a:r>
              <a:rPr lang="fr-FR" sz="3200" dirty="0" smtClean="0"/>
              <a:t>interne</a:t>
            </a:r>
            <a:endParaRPr lang="fr-FR" sz="3200" dirty="0"/>
          </a:p>
        </p:txBody>
      </p:sp>
      <p:pic>
        <p:nvPicPr>
          <p:cNvPr id="3" name="Picture Placeholder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5600" y="1371600"/>
            <a:ext cx="2482287" cy="3657600"/>
          </a:xfrm>
          <a:prstGeom prst="rect">
            <a:avLst/>
          </a:prstGeom>
          <a:noFill/>
          <a:ln>
            <a:noFill/>
          </a:ln>
        </p:spPr>
      </p:pic>
    </p:spTree>
    <p:extLst>
      <p:ext uri="{BB962C8B-B14F-4D97-AF65-F5344CB8AC3E}">
        <p14:creationId xmlns:p14="http://schemas.microsoft.com/office/powerpoint/2010/main" val="1400550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8515350" cy="755009"/>
          </a:xfrm>
        </p:spPr>
        <p:txBody>
          <a:bodyPr>
            <a:normAutofit/>
          </a:bodyPr>
          <a:lstStyle/>
          <a:p>
            <a:r>
              <a:rPr lang="fr-FR" sz="3200" dirty="0"/>
              <a:t>Organes de l'appareil génital </a:t>
            </a:r>
            <a:r>
              <a:rPr lang="fr-FR" sz="3200" dirty="0" smtClean="0"/>
              <a:t>interne</a:t>
            </a:r>
            <a:endParaRPr lang="fr-FR" sz="3200" dirty="0"/>
          </a:p>
        </p:txBody>
      </p:sp>
      <p:pic>
        <p:nvPicPr>
          <p:cNvPr id="4" name="Picture Placeholder 5"/>
          <p:cNvPicPr>
            <a:picLocks noChangeAspect="1"/>
          </p:cNvPicPr>
          <p:nvPr/>
        </p:nvPicPr>
        <p:blipFill>
          <a:blip r:embed="rId2" cstate="print">
            <a:extLst>
              <a:ext uri="{28A0092B-C50C-407E-A947-70E740481C1C}">
                <a14:useLocalDpi xmlns:a14="http://schemas.microsoft.com/office/drawing/2010/main" val="0"/>
              </a:ext>
            </a:extLst>
          </a:blip>
          <a:srcRect t="9130" b="9130"/>
          <a:stretch>
            <a:fillRect/>
          </a:stretch>
        </p:blipFill>
        <p:spPr>
          <a:xfrm>
            <a:off x="2057400" y="1572500"/>
            <a:ext cx="5491755" cy="3657600"/>
          </a:xfrm>
          <a:prstGeom prst="rect">
            <a:avLst/>
          </a:prstGeom>
        </p:spPr>
      </p:pic>
    </p:spTree>
    <p:extLst>
      <p:ext uri="{BB962C8B-B14F-4D97-AF65-F5344CB8AC3E}">
        <p14:creationId xmlns:p14="http://schemas.microsoft.com/office/powerpoint/2010/main" val="1447719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8515350" cy="755009"/>
          </a:xfrm>
        </p:spPr>
        <p:txBody>
          <a:bodyPr>
            <a:normAutofit/>
          </a:bodyPr>
          <a:lstStyle/>
          <a:p>
            <a:r>
              <a:rPr lang="fr-FR" sz="3200" dirty="0"/>
              <a:t>Organes de l'appareil génital </a:t>
            </a:r>
            <a:r>
              <a:rPr lang="fr-FR" sz="3200" dirty="0" smtClean="0"/>
              <a:t>interne</a:t>
            </a:r>
            <a:endParaRPr lang="fr-FR" sz="3200" dirty="0"/>
          </a:p>
        </p:txBody>
      </p:sp>
      <p:pic>
        <p:nvPicPr>
          <p:cNvPr id="3" name="Picture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1543471"/>
            <a:ext cx="4883158" cy="3657600"/>
          </a:xfrm>
          <a:prstGeom prst="rect">
            <a:avLst/>
          </a:prstGeom>
          <a:noFill/>
          <a:ln>
            <a:noFill/>
          </a:ln>
        </p:spPr>
      </p:pic>
    </p:spTree>
    <p:extLst>
      <p:ext uri="{BB962C8B-B14F-4D97-AF65-F5344CB8AC3E}">
        <p14:creationId xmlns:p14="http://schemas.microsoft.com/office/powerpoint/2010/main" val="1212906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 cycle </a:t>
            </a:r>
            <a:r>
              <a:rPr lang="en-US" dirty="0" err="1"/>
              <a:t>menstruel</a:t>
            </a:r>
            <a:endParaRPr lang="en-US" dirty="0"/>
          </a:p>
        </p:txBody>
      </p:sp>
      <p:pic>
        <p:nvPicPr>
          <p:cNvPr id="6" name="Picture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9800" y="815502"/>
            <a:ext cx="5010722" cy="4937760"/>
          </a:xfrm>
          <a:prstGeom prst="rect">
            <a:avLst/>
          </a:prstGeom>
          <a:noFill/>
          <a:ln>
            <a:noFill/>
          </a:ln>
        </p:spPr>
      </p:pic>
      <p:sp>
        <p:nvSpPr>
          <p:cNvPr id="7" name="TextBox 6"/>
          <p:cNvSpPr txBox="1"/>
          <p:nvPr/>
        </p:nvSpPr>
        <p:spPr>
          <a:xfrm>
            <a:off x="228600" y="5425645"/>
            <a:ext cx="3143866" cy="738664"/>
          </a:xfrm>
          <a:prstGeom prst="rect">
            <a:avLst/>
          </a:prstGeom>
          <a:noFill/>
        </p:spPr>
        <p:txBody>
          <a:bodyPr wrap="square" rtlCol="0">
            <a:spAutoFit/>
          </a:bodyPr>
          <a:lstStyle/>
          <a:p>
            <a:r>
              <a:rPr lang="fr-CA" sz="1400" i="1" dirty="0"/>
              <a:t>Ce schéma montre un cycle menstruel moyen d’une durée de 28 jours. Les cycles peuvent varier de 24 à 38 jours.</a:t>
            </a:r>
            <a:endParaRPr lang="en-CA" sz="1400" dirty="0"/>
          </a:p>
        </p:txBody>
      </p:sp>
    </p:spTree>
    <p:extLst>
      <p:ext uri="{BB962C8B-B14F-4D97-AF65-F5344CB8AC3E}">
        <p14:creationId xmlns:p14="http://schemas.microsoft.com/office/powerpoint/2010/main" val="1103128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Production de </a:t>
            </a:r>
            <a:r>
              <a:rPr lang="en-US" dirty="0" err="1"/>
              <a:t>spermatozoïdes</a:t>
            </a:r>
            <a:endParaRPr lang="en-US" dirty="0"/>
          </a:p>
        </p:txBody>
      </p:sp>
      <p:pic>
        <p:nvPicPr>
          <p:cNvPr id="4" name="Picture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4100" y="1420008"/>
            <a:ext cx="4830862" cy="3840480"/>
          </a:xfrm>
          <a:prstGeom prst="rect">
            <a:avLst/>
          </a:prstGeom>
          <a:noFill/>
          <a:ln>
            <a:noFill/>
          </a:ln>
        </p:spPr>
      </p:pic>
    </p:spTree>
    <p:extLst>
      <p:ext uri="{BB962C8B-B14F-4D97-AF65-F5344CB8AC3E}">
        <p14:creationId xmlns:p14="http://schemas.microsoft.com/office/powerpoint/2010/main" val="2514615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Fécondation</a:t>
            </a:r>
            <a:endParaRPr lang="en-US" dirty="0"/>
          </a:p>
        </p:txBody>
      </p:sp>
      <p:pic>
        <p:nvPicPr>
          <p:cNvPr id="3" name="Picture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1521059"/>
            <a:ext cx="5086350" cy="3657600"/>
          </a:xfrm>
          <a:prstGeom prst="rect">
            <a:avLst/>
          </a:prstGeom>
          <a:noFill/>
          <a:ln>
            <a:noFill/>
          </a:ln>
        </p:spPr>
      </p:pic>
    </p:spTree>
    <p:extLst>
      <p:ext uri="{BB962C8B-B14F-4D97-AF65-F5344CB8AC3E}">
        <p14:creationId xmlns:p14="http://schemas.microsoft.com/office/powerpoint/2010/main" val="1344037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Appareils</a:t>
            </a:r>
            <a:r>
              <a:rPr lang="en-US" dirty="0"/>
              <a:t> </a:t>
            </a:r>
            <a:r>
              <a:rPr lang="en-US" dirty="0" err="1" smtClean="0"/>
              <a:t>génitaux</a:t>
            </a:r>
            <a:endParaRPr lang="en-US" dirty="0"/>
          </a:p>
        </p:txBody>
      </p:sp>
      <p:pic>
        <p:nvPicPr>
          <p:cNvPr id="3"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742" y="850175"/>
            <a:ext cx="3625453" cy="5303520"/>
          </a:xfrm>
          <a:prstGeom prst="rect">
            <a:avLst/>
          </a:prstGeom>
          <a:noFill/>
          <a:ln>
            <a:no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2873" y="831125"/>
            <a:ext cx="3625453" cy="5303520"/>
          </a:xfrm>
          <a:prstGeom prst="rect">
            <a:avLst/>
          </a:prstGeom>
        </p:spPr>
      </p:pic>
    </p:spTree>
    <p:extLst>
      <p:ext uri="{BB962C8B-B14F-4D97-AF65-F5344CB8AC3E}">
        <p14:creationId xmlns:p14="http://schemas.microsoft.com/office/powerpoint/2010/main" val="3110148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Nidation</a:t>
            </a:r>
            <a:endParaRPr lang="en-US" dirty="0"/>
          </a:p>
        </p:txBody>
      </p:sp>
      <p:pic>
        <p:nvPicPr>
          <p:cNvPr id="4" name="Picture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2872" y="1343254"/>
            <a:ext cx="5110283" cy="3840478"/>
          </a:xfrm>
          <a:prstGeom prst="rect">
            <a:avLst/>
          </a:prstGeom>
          <a:noFill/>
          <a:ln>
            <a:noFill/>
          </a:ln>
        </p:spPr>
      </p:pic>
    </p:spTree>
    <p:extLst>
      <p:ext uri="{BB962C8B-B14F-4D97-AF65-F5344CB8AC3E}">
        <p14:creationId xmlns:p14="http://schemas.microsoft.com/office/powerpoint/2010/main" val="587775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Appareil</a:t>
            </a:r>
            <a:r>
              <a:rPr lang="en-US" dirty="0"/>
              <a:t> </a:t>
            </a:r>
            <a:r>
              <a:rPr lang="en-US" dirty="0" err="1"/>
              <a:t>génital</a:t>
            </a:r>
            <a:r>
              <a:rPr lang="en-US" dirty="0"/>
              <a:t> </a:t>
            </a:r>
            <a:r>
              <a:rPr lang="en-US" dirty="0" err="1" smtClean="0"/>
              <a:t>externe</a:t>
            </a:r>
            <a:endParaRPr lang="en-US" dirty="0"/>
          </a:p>
        </p:txBody>
      </p:sp>
      <p:pic>
        <p:nvPicPr>
          <p:cNvPr id="3" name="Picture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181600" y="25146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Placeholder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2514600"/>
            <a:ext cx="3090863" cy="2468880"/>
          </a:xfrm>
          <a:prstGeom prst="rect">
            <a:avLst/>
          </a:prstGeom>
          <a:noFill/>
          <a:ln>
            <a:noFill/>
          </a:ln>
        </p:spPr>
      </p:pic>
    </p:spTree>
    <p:extLst>
      <p:ext uri="{BB962C8B-B14F-4D97-AF65-F5344CB8AC3E}">
        <p14:creationId xmlns:p14="http://schemas.microsoft.com/office/powerpoint/2010/main" val="3423278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Appareil</a:t>
            </a:r>
            <a:r>
              <a:rPr lang="en-US" dirty="0"/>
              <a:t> </a:t>
            </a:r>
            <a:r>
              <a:rPr lang="en-US" dirty="0" err="1"/>
              <a:t>génital</a:t>
            </a:r>
            <a:r>
              <a:rPr lang="en-US" dirty="0"/>
              <a:t> </a:t>
            </a:r>
            <a:r>
              <a:rPr lang="en-US" dirty="0" err="1" smtClean="0"/>
              <a:t>externe</a:t>
            </a:r>
            <a:endParaRPr lang="en-US" dirty="0"/>
          </a:p>
        </p:txBody>
      </p:sp>
      <p:pic>
        <p:nvPicPr>
          <p:cNvPr id="3" name="Picture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1905000"/>
            <a:ext cx="3205336" cy="2560320"/>
          </a:xfrm>
          <a:prstGeom prst="rect">
            <a:avLst/>
          </a:prstGeom>
          <a:noFill/>
          <a:ln>
            <a:noFill/>
          </a:ln>
        </p:spPr>
      </p:pic>
    </p:spTree>
    <p:extLst>
      <p:ext uri="{BB962C8B-B14F-4D97-AF65-F5344CB8AC3E}">
        <p14:creationId xmlns:p14="http://schemas.microsoft.com/office/powerpoint/2010/main" val="3771241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8515350" cy="755009"/>
          </a:xfrm>
        </p:spPr>
        <p:txBody>
          <a:bodyPr>
            <a:normAutofit/>
          </a:bodyPr>
          <a:lstStyle/>
          <a:p>
            <a:r>
              <a:rPr lang="fr-FR" dirty="0"/>
              <a:t>Appareil génital </a:t>
            </a:r>
            <a:r>
              <a:rPr lang="fr-FR" dirty="0" smtClean="0"/>
              <a:t>externe</a:t>
            </a:r>
            <a:endParaRPr lang="fr-FR" dirty="0"/>
          </a:p>
        </p:txBody>
      </p:sp>
      <p:pic>
        <p:nvPicPr>
          <p:cNvPr id="4" name="Picture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2470" y="2094189"/>
            <a:ext cx="4123113" cy="2556164"/>
          </a:xfrm>
          <a:prstGeom prst="rect">
            <a:avLst/>
          </a:prstGeom>
          <a:noFill/>
          <a:ln>
            <a:noFill/>
          </a:ln>
        </p:spPr>
      </p:pic>
    </p:spTree>
    <p:extLst>
      <p:ext uri="{BB962C8B-B14F-4D97-AF65-F5344CB8AC3E}">
        <p14:creationId xmlns:p14="http://schemas.microsoft.com/office/powerpoint/2010/main" val="292213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Appareil</a:t>
            </a:r>
            <a:r>
              <a:rPr lang="en-US" dirty="0"/>
              <a:t> </a:t>
            </a:r>
            <a:r>
              <a:rPr lang="en-US" dirty="0" err="1"/>
              <a:t>génital</a:t>
            </a:r>
            <a:r>
              <a:rPr lang="en-US" dirty="0"/>
              <a:t> </a:t>
            </a:r>
            <a:r>
              <a:rPr lang="en-US" dirty="0" err="1" smtClean="0"/>
              <a:t>externe</a:t>
            </a:r>
            <a:endParaRPr lang="en-US" dirty="0"/>
          </a:p>
        </p:txBody>
      </p:sp>
      <p:pic>
        <p:nvPicPr>
          <p:cNvPr id="3" name="Picture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2092111"/>
            <a:ext cx="4528096" cy="2560320"/>
          </a:xfrm>
          <a:prstGeom prst="rect">
            <a:avLst/>
          </a:prstGeom>
          <a:noFill/>
          <a:ln>
            <a:noFill/>
          </a:ln>
        </p:spPr>
      </p:pic>
    </p:spTree>
    <p:extLst>
      <p:ext uri="{BB962C8B-B14F-4D97-AF65-F5344CB8AC3E}">
        <p14:creationId xmlns:p14="http://schemas.microsoft.com/office/powerpoint/2010/main" val="809154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8515350" cy="755009"/>
          </a:xfrm>
        </p:spPr>
        <p:txBody>
          <a:bodyPr>
            <a:normAutofit/>
          </a:bodyPr>
          <a:lstStyle/>
          <a:p>
            <a:r>
              <a:rPr lang="fr-FR" dirty="0"/>
              <a:t>Appareil génital </a:t>
            </a:r>
            <a:r>
              <a:rPr lang="fr-FR" dirty="0" smtClean="0"/>
              <a:t>externe</a:t>
            </a:r>
            <a:endParaRPr lang="fr-FR" dirty="0"/>
          </a:p>
        </p:txBody>
      </p:sp>
      <p:pic>
        <p:nvPicPr>
          <p:cNvPr id="4" name="Picture Placeholder 3"/>
          <p:cNvPicPr>
            <a:picLocks noChangeAspect="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3064170" y="2104535"/>
            <a:ext cx="3636818" cy="2531225"/>
          </a:xfrm>
          <a:prstGeom prst="rect">
            <a:avLst/>
          </a:prstGeom>
          <a:noFill/>
          <a:ln>
            <a:noFill/>
          </a:ln>
        </p:spPr>
      </p:pic>
    </p:spTree>
    <p:extLst>
      <p:ext uri="{BB962C8B-B14F-4D97-AF65-F5344CB8AC3E}">
        <p14:creationId xmlns:p14="http://schemas.microsoft.com/office/powerpoint/2010/main" val="3278788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Appareil</a:t>
            </a:r>
            <a:r>
              <a:rPr lang="en-US" dirty="0"/>
              <a:t> </a:t>
            </a:r>
            <a:r>
              <a:rPr lang="en-US" dirty="0" err="1"/>
              <a:t>génital</a:t>
            </a:r>
            <a:r>
              <a:rPr lang="en-US" dirty="0"/>
              <a:t> </a:t>
            </a:r>
            <a:r>
              <a:rPr lang="en-US" dirty="0" err="1" smtClean="0"/>
              <a:t>externe</a:t>
            </a:r>
            <a:endParaRPr lang="en-US" dirty="0"/>
          </a:p>
        </p:txBody>
      </p:sp>
      <p:pic>
        <p:nvPicPr>
          <p:cNvPr id="3" name="Picture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1828800"/>
            <a:ext cx="2743200" cy="2743200"/>
          </a:xfrm>
          <a:prstGeom prst="rect">
            <a:avLst/>
          </a:prstGeom>
          <a:noFill/>
          <a:ln>
            <a:noFill/>
          </a:ln>
        </p:spPr>
      </p:pic>
    </p:spTree>
    <p:extLst>
      <p:ext uri="{BB962C8B-B14F-4D97-AF65-F5344CB8AC3E}">
        <p14:creationId xmlns:p14="http://schemas.microsoft.com/office/powerpoint/2010/main" val="2727430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8515350" cy="755009"/>
          </a:xfrm>
        </p:spPr>
        <p:txBody>
          <a:bodyPr>
            <a:normAutofit/>
          </a:bodyPr>
          <a:lstStyle/>
          <a:p>
            <a:r>
              <a:rPr lang="fr-FR" dirty="0"/>
              <a:t>Appareil génital </a:t>
            </a:r>
            <a:r>
              <a:rPr lang="fr-FR" dirty="0" smtClean="0"/>
              <a:t>externe</a:t>
            </a:r>
            <a:endParaRPr lang="fr-FR" dirty="0"/>
          </a:p>
        </p:txBody>
      </p:sp>
      <p:pic>
        <p:nvPicPr>
          <p:cNvPr id="4" name="Picture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8564" y="1624153"/>
            <a:ext cx="4432230" cy="3657600"/>
          </a:xfrm>
          <a:prstGeom prst="rect">
            <a:avLst/>
          </a:prstGeom>
        </p:spPr>
      </p:pic>
    </p:spTree>
    <p:extLst>
      <p:ext uri="{BB962C8B-B14F-4D97-AF65-F5344CB8AC3E}">
        <p14:creationId xmlns:p14="http://schemas.microsoft.com/office/powerpoint/2010/main" val="9949742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596</TotalTime>
  <Words>652</Words>
  <Application>Microsoft Office PowerPoint</Application>
  <PresentationFormat>On-screen Show (4:3)</PresentationFormat>
  <Paragraphs>37</Paragraphs>
  <Slides>20</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Garamond</vt:lpstr>
      <vt:lpstr>Office Theme</vt:lpstr>
      <vt:lpstr>5e année</vt:lpstr>
      <vt:lpstr>Appareils génitaux</vt:lpstr>
      <vt:lpstr>Appareil génital externe</vt:lpstr>
      <vt:lpstr>Appareil génital externe</vt:lpstr>
      <vt:lpstr>Appareil génital externe</vt:lpstr>
      <vt:lpstr>Appareil génital externe</vt:lpstr>
      <vt:lpstr>Appareil génital externe</vt:lpstr>
      <vt:lpstr>Appareil génital externe</vt:lpstr>
      <vt:lpstr>Appareil génital externe</vt:lpstr>
      <vt:lpstr>Appareil génital externe</vt:lpstr>
      <vt:lpstr>Organes de l'appareil génital interne</vt:lpstr>
      <vt:lpstr>Organes de l'appareil génital interne</vt:lpstr>
      <vt:lpstr>Organes de l'appareil génital interne</vt:lpstr>
      <vt:lpstr>Organes de l'appareil génital interne</vt:lpstr>
      <vt:lpstr>Organes de l'appareil génital interne</vt:lpstr>
      <vt:lpstr>Organes de l'appareil génital interne</vt:lpstr>
      <vt:lpstr>Le cycle menstruel</vt:lpstr>
      <vt:lpstr>Production de spermatozoïdes</vt:lpstr>
      <vt:lpstr>Fécondation</vt:lpstr>
      <vt:lpstr>Nidation</vt:lpstr>
    </vt:vector>
  </TitlesOfParts>
  <Company>Alberta Health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Inglis</dc:creator>
  <cp:lastModifiedBy>Nicole Inglis</cp:lastModifiedBy>
  <cp:revision>29</cp:revision>
  <dcterms:created xsi:type="dcterms:W3CDTF">2018-09-24T19:04:15Z</dcterms:created>
  <dcterms:modified xsi:type="dcterms:W3CDTF">2022-02-03T17:23:31Z</dcterms:modified>
</cp:coreProperties>
</file>