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5"/>
  </p:notesMasterIdLst>
  <p:sldIdLst>
    <p:sldId id="25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1B4B8-08A4-4E42-BE64-BD73B3530F16}" v="6" dt="2022-08-12T19:52:49.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2361" autoAdjust="0"/>
  </p:normalViewPr>
  <p:slideViewPr>
    <p:cSldViewPr snapToGrid="0">
      <p:cViewPr varScale="1">
        <p:scale>
          <a:sx n="40" d="100"/>
          <a:sy n="40" d="100"/>
        </p:scale>
        <p:origin x="698" y="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Inglis" userId="S::nicole.inglis2@albertahealthservices.ca::13907b94-0894-4ac4-8177-8f753174a750" providerId="AD" clId="Web-{9B11B4B8-08A4-4E42-BE64-BD73B3530F16}"/>
    <pc:docChg chg="modSld">
      <pc:chgData name="Nicole Inglis" userId="S::nicole.inglis2@albertahealthservices.ca::13907b94-0894-4ac4-8177-8f753174a750" providerId="AD" clId="Web-{9B11B4B8-08A4-4E42-BE64-BD73B3530F16}" dt="2022-08-12T19:52:42.814" v="1" actId="20577"/>
      <pc:docMkLst>
        <pc:docMk/>
      </pc:docMkLst>
      <pc:sldChg chg="modSp">
        <pc:chgData name="Nicole Inglis" userId="S::nicole.inglis2@albertahealthservices.ca::13907b94-0894-4ac4-8177-8f753174a750" providerId="AD" clId="Web-{9B11B4B8-08A4-4E42-BE64-BD73B3530F16}" dt="2022-08-12T19:52:42.814" v="1" actId="20577"/>
        <pc:sldMkLst>
          <pc:docMk/>
          <pc:sldMk cId="4152871783" sldId="256"/>
        </pc:sldMkLst>
        <pc:spChg chg="mod">
          <ac:chgData name="Nicole Inglis" userId="S::nicole.inglis2@albertahealthservices.ca::13907b94-0894-4ac4-8177-8f753174a750" providerId="AD" clId="Web-{9B11B4B8-08A4-4E42-BE64-BD73B3530F16}" dt="2022-08-12T19:52:42.814" v="1" actId="20577"/>
          <ac:spMkLst>
            <pc:docMk/>
            <pc:sldMk cId="4152871783"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E6DCB-A18B-4F1B-9492-77EB9E453B83}" type="datetimeFigureOut">
              <a:rPr lang="en-CA" smtClean="0"/>
              <a:t>2022-08-12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AE9C0-3860-401F-8E4C-A1D23E2C3F4C}" type="slidenum">
              <a:rPr lang="en-CA" smtClean="0"/>
              <a:t>‹#›</a:t>
            </a:fld>
            <a:endParaRPr lang="en-CA"/>
          </a:p>
        </p:txBody>
      </p:sp>
    </p:spTree>
    <p:extLst>
      <p:ext uri="{BB962C8B-B14F-4D97-AF65-F5344CB8AC3E}">
        <p14:creationId xmlns:p14="http://schemas.microsoft.com/office/powerpoint/2010/main" val="286121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a:t>
            </a:fld>
            <a:endParaRPr lang="en-CA"/>
          </a:p>
        </p:txBody>
      </p:sp>
    </p:spTree>
    <p:extLst>
      <p:ext uri="{BB962C8B-B14F-4D97-AF65-F5344CB8AC3E}">
        <p14:creationId xmlns:p14="http://schemas.microsoft.com/office/powerpoint/2010/main" val="158088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sperm cell and the egg unite, the fertilized egg is called a zygote. The zygote travels down the rest of the fallopian tube and into the uterus. It also begins dividing, so that the single fertilized cell becomes two cells, the two cells become four, etc. About 5-7 days after fertilization, the zygote implants into the lining of the uterus, creating a pregnancy. The cells are now called an embryo.</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more than one egg is released at the same time, each egg can be fertilized by a different sperm. This will result in fraternal twins. If a zygote divides into two distinct entities, this will result in identical twins. Why the zygote divides into two at this stage is unknown. About 3% of births in Canada are twins, triplets, or more. </a:t>
            </a:r>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20</a:t>
            </a:fld>
            <a:endParaRPr lang="en-CA"/>
          </a:p>
        </p:txBody>
      </p:sp>
    </p:spTree>
    <p:extLst>
      <p:ext uri="{BB962C8B-B14F-4D97-AF65-F5344CB8AC3E}">
        <p14:creationId xmlns:p14="http://schemas.microsoft.com/office/powerpoint/2010/main" val="205734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good introductory</a:t>
            </a:r>
            <a:r>
              <a:rPr lang="en-US" baseline="0" dirty="0"/>
              <a:t> slide so that students can understand the relationship of the reproductive organs to the rest of the body. Show this slide and discuss the difference between </a:t>
            </a:r>
            <a:r>
              <a:rPr lang="en-US" b="1" baseline="0" dirty="0"/>
              <a:t>internal</a:t>
            </a:r>
            <a:r>
              <a:rPr lang="en-US" baseline="0" dirty="0"/>
              <a:t> and </a:t>
            </a:r>
            <a:r>
              <a:rPr lang="en-US" b="1" baseline="0" dirty="0"/>
              <a:t>external. </a:t>
            </a:r>
            <a:r>
              <a:rPr lang="en-US" b="0" baseline="0" dirty="0"/>
              <a:t>Then introduce the difference between </a:t>
            </a:r>
            <a:r>
              <a:rPr lang="en-US" b="1" baseline="0" dirty="0"/>
              <a:t>frontal views </a:t>
            </a:r>
            <a:r>
              <a:rPr lang="en-US" b="0" baseline="0" dirty="0"/>
              <a:t>and </a:t>
            </a:r>
            <a:r>
              <a:rPr lang="en-US" b="1" baseline="0" dirty="0"/>
              <a:t>side views </a:t>
            </a:r>
            <a:r>
              <a:rPr lang="en-US" b="0" baseline="0" dirty="0"/>
              <a:t>of the body. The egg-producing reproductive organs are shown primarily using the frontal view, while the sperm-producing reproductive organs are shown primarily using the side view. </a:t>
            </a:r>
          </a:p>
          <a:p>
            <a:r>
              <a:rPr lang="en-US" dirty="0"/>
              <a:t> </a:t>
            </a:r>
          </a:p>
          <a:p>
            <a:r>
              <a:rPr lang="en-US" dirty="0"/>
              <a:t> </a:t>
            </a:r>
            <a:r>
              <a:rPr lang="en-US" sz="1200" kern="1200" dirty="0">
                <a:solidFill>
                  <a:schemeClr val="tx1"/>
                </a:solidFill>
                <a:effectLst/>
                <a:latin typeface="+mn-lt"/>
                <a:ea typeface="+mn-ea"/>
                <a:cs typeface="+mn-cs"/>
              </a:rPr>
              <a:t>A person’s sex can be assigned at birth as male or female. Some people are intersex (the reproductive, sexual or genetic biology of a person is unclear, not exclusively male or female or otherwise does not fit within traditional definitions of male or female). Assigned sex is independent of gender.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Gender identity is a person’s internal sense of identity as girl/woman, boy/man, fluid among genders or no gender (regardless of what sex they were assigned at birth). </a:t>
            </a:r>
            <a:endParaRPr lang="en-CA"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2</a:t>
            </a:fld>
            <a:endParaRPr lang="en-CA"/>
          </a:p>
        </p:txBody>
      </p:sp>
    </p:spTree>
    <p:extLst>
      <p:ext uri="{BB962C8B-B14F-4D97-AF65-F5344CB8AC3E}">
        <p14:creationId xmlns:p14="http://schemas.microsoft.com/office/powerpoint/2010/main" val="12646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p>
        </p:txBody>
      </p:sp>
      <p:sp>
        <p:nvSpPr>
          <p:cNvPr id="4" name="Slide Number Placeholder 3"/>
          <p:cNvSpPr>
            <a:spLocks noGrp="1"/>
          </p:cNvSpPr>
          <p:nvPr>
            <p:ph type="sldNum" sz="quarter" idx="10"/>
          </p:nvPr>
        </p:nvSpPr>
        <p:spPr/>
        <p:txBody>
          <a:bodyPr/>
          <a:lstStyle/>
          <a:p>
            <a:fld id="{6D4AE9C0-3860-401F-8E4C-A1D23E2C3F4C}" type="slidenum">
              <a:rPr lang="en-CA" smtClean="0"/>
              <a:t>3</a:t>
            </a:fld>
            <a:endParaRPr lang="en-CA"/>
          </a:p>
        </p:txBody>
      </p:sp>
    </p:spTree>
    <p:extLst>
      <p:ext uri="{BB962C8B-B14F-4D97-AF65-F5344CB8AC3E}">
        <p14:creationId xmlns:p14="http://schemas.microsoft.com/office/powerpoint/2010/main" val="33827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4</a:t>
            </a:fld>
            <a:endParaRPr lang="en-CA"/>
          </a:p>
        </p:txBody>
      </p:sp>
    </p:spTree>
    <p:extLst>
      <p:ext uri="{BB962C8B-B14F-4D97-AF65-F5344CB8AC3E}">
        <p14:creationId xmlns:p14="http://schemas.microsoft.com/office/powerpoint/2010/main" val="367637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Circumcision </a:t>
            </a:r>
            <a:r>
              <a:rPr lang="en-US" sz="1200" kern="1200" dirty="0">
                <a:solidFill>
                  <a:schemeClr val="tx1"/>
                </a:solidFill>
                <a:effectLst/>
                <a:latin typeface="+mn-lt"/>
                <a:ea typeface="+mn-ea"/>
                <a:cs typeface="+mn-cs"/>
              </a:rPr>
              <a:t>is a procedure to remove the foreskin from the penis. It is usually done soon after birth by a doctor or trained religious person. Some people are circumcised and some are not. It doesn’t affect the function of the penis. There is not usually a medical or health reason for circumcision.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7</a:t>
            </a:fld>
            <a:endParaRPr lang="en-CA"/>
          </a:p>
        </p:txBody>
      </p:sp>
    </p:spTree>
    <p:extLst>
      <p:ext uri="{BB962C8B-B14F-4D97-AF65-F5344CB8AC3E}">
        <p14:creationId xmlns:p14="http://schemas.microsoft.com/office/powerpoint/2010/main" val="343030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8</a:t>
            </a:fld>
            <a:endParaRPr lang="en-CA"/>
          </a:p>
        </p:txBody>
      </p:sp>
    </p:spTree>
    <p:extLst>
      <p:ext uri="{BB962C8B-B14F-4D97-AF65-F5344CB8AC3E}">
        <p14:creationId xmlns:p14="http://schemas.microsoft.com/office/powerpoint/2010/main" val="145463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Menstruation usually begins around the ages of 9 to 15. Every person has their own internal clock that determines when the events of puberty begin.</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17</a:t>
            </a:fld>
            <a:endParaRPr lang="en-CA"/>
          </a:p>
        </p:txBody>
      </p:sp>
    </p:spTree>
    <p:extLst>
      <p:ext uri="{BB962C8B-B14F-4D97-AF65-F5344CB8AC3E}">
        <p14:creationId xmlns:p14="http://schemas.microsoft.com/office/powerpoint/2010/main" val="403235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Each sperm is very small; there are over 300 million sperm in 5 ml of semen.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Millions of sperm are made every day in the testicles and stored in the epididymis. Sperm that are not released through ejaculation are reabsorbed by the body.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sperm travel up the vas deferens and mix with fluid from the seminal vesicle and prostate to form whitish sticky fluid called semen.</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18</a:t>
            </a:fld>
            <a:endParaRPr lang="en-CA"/>
          </a:p>
        </p:txBody>
      </p:sp>
    </p:spTree>
    <p:extLst>
      <p:ext uri="{BB962C8B-B14F-4D97-AF65-F5344CB8AC3E}">
        <p14:creationId xmlns:p14="http://schemas.microsoft.com/office/powerpoint/2010/main" val="123168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sex, the erect penis is inserted into the vagina. Sperm are ejaculated into the vagina and begin swimming up past the cervix, through the uterus and into the fallopian tubes. The tail of each sperm cell acts as a propeller to move the sperm forward. The first sperm will enter the fallopian tube minutes after ejaculation, and can live in the fallopian tubes/uterus for up to five days. If the sperm encounter an egg in the fallopian tube, each sperm cell will attempt to penetrate the egg. Only one sperm will succeed in penetrating the egg, which is called fertilization. Once one sperm has penetrated the egg, the outer membrane of the egg changes and prevents fertilization by any other sperm.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19</a:t>
            </a:fld>
            <a:endParaRPr lang="en-CA"/>
          </a:p>
        </p:txBody>
      </p:sp>
    </p:spTree>
    <p:extLst>
      <p:ext uri="{BB962C8B-B14F-4D97-AF65-F5344CB8AC3E}">
        <p14:creationId xmlns:p14="http://schemas.microsoft.com/office/powerpoint/2010/main" val="255078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873706B-C8FF-4407-A3AF-B36D2C894FF3}"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873706B-C8FF-4407-A3AF-B36D2C894FF3}"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8/12/2022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Grade 5</a:t>
            </a:r>
          </a:p>
        </p:txBody>
      </p:sp>
      <p:sp>
        <p:nvSpPr>
          <p:cNvPr id="3" name="TextBox 2"/>
          <p:cNvSpPr txBox="1"/>
          <p:nvPr/>
        </p:nvSpPr>
        <p:spPr>
          <a:xfrm>
            <a:off x="4103370" y="6412230"/>
            <a:ext cx="937260" cy="369332"/>
          </a:xfrm>
          <a:prstGeom prst="rect">
            <a:avLst/>
          </a:prstGeom>
          <a:noFill/>
        </p:spPr>
        <p:txBody>
          <a:bodyPr wrap="square" lIns="91440" tIns="45720" rIns="91440" bIns="45720" rtlCol="0" anchor="t">
            <a:spAutoFit/>
          </a:bodyPr>
          <a:lstStyle/>
          <a:p>
            <a:r>
              <a:rPr lang="en-CA" dirty="0">
                <a:latin typeface="Arial"/>
                <a:cs typeface="Arial"/>
              </a:rPr>
              <a:t>© 2022</a:t>
            </a:r>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676400"/>
            <a:ext cx="4817396" cy="3657600"/>
          </a:xfrm>
          <a:prstGeom prst="rect">
            <a:avLst/>
          </a:prstGeom>
          <a:noFill/>
          <a:ln>
            <a:noFill/>
          </a:ln>
        </p:spPr>
      </p:pic>
    </p:spTree>
    <p:extLst>
      <p:ext uri="{BB962C8B-B14F-4D97-AF65-F5344CB8AC3E}">
        <p14:creationId xmlns:p14="http://schemas.microsoft.com/office/powerpoint/2010/main" val="38195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Internal Reproductive Organs</a:t>
            </a:r>
          </a:p>
        </p:txBody>
      </p:sp>
      <p:pic>
        <p:nvPicPr>
          <p:cNvPr id="3" name="Picture Placeholder 8"/>
          <p:cNvPicPr>
            <a:picLocks noChangeAspect="1"/>
          </p:cNvPicPr>
          <p:nvPr/>
        </p:nvPicPr>
        <p:blipFill>
          <a:blip r:embed="rId2">
            <a:extLst>
              <a:ext uri="{28A0092B-C50C-407E-A947-70E740481C1C}">
                <a14:useLocalDpi xmlns:a14="http://schemas.microsoft.com/office/drawing/2010/main" val="0"/>
              </a:ext>
            </a:extLst>
          </a:blip>
          <a:srcRect t="5372" b="5372"/>
          <a:stretch>
            <a:fillRect/>
          </a:stretch>
        </p:blipFill>
        <p:spPr>
          <a:xfrm>
            <a:off x="2760940" y="1940078"/>
            <a:ext cx="5491756" cy="3657600"/>
          </a:xfrm>
          <a:prstGeom prst="rect">
            <a:avLst/>
          </a:prstGeom>
        </p:spPr>
      </p:pic>
      <p:pic>
        <p:nvPicPr>
          <p:cNvPr id="4"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10" y="1162614"/>
            <a:ext cx="1687711" cy="2468880"/>
          </a:xfrm>
          <a:prstGeom prst="rect">
            <a:avLst/>
          </a:prstGeom>
          <a:noFill/>
          <a:ln>
            <a:noFill/>
          </a:ln>
        </p:spPr>
      </p:pic>
    </p:spTree>
    <p:extLst>
      <p:ext uri="{BB962C8B-B14F-4D97-AF65-F5344CB8AC3E}">
        <p14:creationId xmlns:p14="http://schemas.microsoft.com/office/powerpoint/2010/main" val="114167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Internal Reproductive Organs</a:t>
            </a:r>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375" y="1497751"/>
            <a:ext cx="6024282" cy="3657600"/>
          </a:xfrm>
          <a:prstGeom prst="rect">
            <a:avLst/>
          </a:prstGeom>
          <a:noFill/>
          <a:ln>
            <a:noFill/>
          </a:ln>
        </p:spPr>
      </p:pic>
    </p:spTree>
    <p:extLst>
      <p:ext uri="{BB962C8B-B14F-4D97-AF65-F5344CB8AC3E}">
        <p14:creationId xmlns:p14="http://schemas.microsoft.com/office/powerpoint/2010/main" val="11939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Internal Reproductive Organs</a:t>
            </a:r>
          </a:p>
        </p:txBody>
      </p:sp>
      <p:pic>
        <p:nvPicPr>
          <p:cNvPr id="3" name="Picture Placeholder 1"/>
          <p:cNvPicPr>
            <a:picLocks noChangeAspect="1"/>
          </p:cNvPicPr>
          <p:nvPr/>
        </p:nvPicPr>
        <p:blipFill rotWithShape="1">
          <a:blip r:embed="rId2">
            <a:extLst>
              <a:ext uri="{28A0092B-C50C-407E-A947-70E740481C1C}">
                <a14:useLocalDpi xmlns:a14="http://schemas.microsoft.com/office/drawing/2010/main" val="0"/>
              </a:ext>
            </a:extLst>
          </a:blip>
          <a:srcRect t="6105"/>
          <a:stretch/>
        </p:blipFill>
        <p:spPr>
          <a:xfrm>
            <a:off x="1855187" y="1543471"/>
            <a:ext cx="5935893" cy="3657600"/>
          </a:xfrm>
          <a:prstGeom prst="rect">
            <a:avLst/>
          </a:prstGeom>
          <a:noFill/>
          <a:ln>
            <a:noFill/>
          </a:ln>
        </p:spPr>
      </p:pic>
    </p:spTree>
    <p:extLst>
      <p:ext uri="{BB962C8B-B14F-4D97-AF65-F5344CB8AC3E}">
        <p14:creationId xmlns:p14="http://schemas.microsoft.com/office/powerpoint/2010/main" val="347889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 Reproductive Organs</a:t>
            </a:r>
          </a:p>
        </p:txBody>
      </p:sp>
      <p:pic>
        <p:nvPicPr>
          <p:cNvPr id="3"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877" y="1838067"/>
            <a:ext cx="2482287" cy="36576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09" y="1170895"/>
            <a:ext cx="1750219" cy="2560320"/>
          </a:xfrm>
          <a:prstGeom prst="rect">
            <a:avLst/>
          </a:prstGeom>
        </p:spPr>
      </p:pic>
    </p:spTree>
    <p:extLst>
      <p:ext uri="{BB962C8B-B14F-4D97-AF65-F5344CB8AC3E}">
        <p14:creationId xmlns:p14="http://schemas.microsoft.com/office/powerpoint/2010/main" val="140055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Internal Reproductive Organs</a:t>
            </a:r>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776" y="1543471"/>
            <a:ext cx="4222282" cy="3657600"/>
          </a:xfrm>
          <a:prstGeom prst="rect">
            <a:avLst/>
          </a:prstGeom>
          <a:noFill/>
          <a:ln>
            <a:noFill/>
          </a:ln>
        </p:spPr>
      </p:pic>
    </p:spTree>
    <p:extLst>
      <p:ext uri="{BB962C8B-B14F-4D97-AF65-F5344CB8AC3E}">
        <p14:creationId xmlns:p14="http://schemas.microsoft.com/office/powerpoint/2010/main" val="144771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Internal Reproductive Organs</a:t>
            </a:r>
          </a:p>
        </p:txBody>
      </p:sp>
      <p:pic>
        <p:nvPicPr>
          <p:cNvPr id="3" name="Picture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43471"/>
            <a:ext cx="4883158" cy="3657600"/>
          </a:xfrm>
          <a:prstGeom prst="rect">
            <a:avLst/>
          </a:prstGeom>
          <a:noFill/>
          <a:ln>
            <a:noFill/>
          </a:ln>
        </p:spPr>
      </p:pic>
    </p:spTree>
    <p:extLst>
      <p:ext uri="{BB962C8B-B14F-4D97-AF65-F5344CB8AC3E}">
        <p14:creationId xmlns:p14="http://schemas.microsoft.com/office/powerpoint/2010/main" val="121290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Menstrual Cycle</a:t>
            </a:r>
          </a:p>
        </p:txBody>
      </p:sp>
      <p:pic>
        <p:nvPicPr>
          <p:cNvPr id="3" name="Picture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2902" r="28648" b="2902"/>
          <a:stretch/>
        </p:blipFill>
        <p:spPr>
          <a:xfrm>
            <a:off x="1752600" y="762000"/>
            <a:ext cx="5708650" cy="5328592"/>
          </a:xfrm>
          <a:prstGeom prst="rect">
            <a:avLst/>
          </a:prstGeom>
        </p:spPr>
      </p:pic>
      <p:sp>
        <p:nvSpPr>
          <p:cNvPr id="5" name="TextBox 4"/>
          <p:cNvSpPr txBox="1"/>
          <p:nvPr/>
        </p:nvSpPr>
        <p:spPr>
          <a:xfrm>
            <a:off x="228600" y="5421677"/>
            <a:ext cx="3367454" cy="738664"/>
          </a:xfrm>
          <a:prstGeom prst="rect">
            <a:avLst/>
          </a:prstGeom>
          <a:noFill/>
        </p:spPr>
        <p:txBody>
          <a:bodyPr wrap="square" rtlCol="0">
            <a:spAutoFit/>
          </a:bodyPr>
          <a:lstStyle/>
          <a:p>
            <a:r>
              <a:rPr lang="en-US" sz="1400" dirty="0">
                <a:latin typeface="Arial" panose="020B0604020202020204" pitchFamily="34" charset="0"/>
              </a:rPr>
              <a:t>This diagram shows a menstrual cycle of 28 days, which is an average. Cycles can vary between 24-38 days long. </a:t>
            </a:r>
          </a:p>
        </p:txBody>
      </p:sp>
    </p:spTree>
    <p:extLst>
      <p:ext uri="{BB962C8B-B14F-4D97-AF65-F5344CB8AC3E}">
        <p14:creationId xmlns:p14="http://schemas.microsoft.com/office/powerpoint/2010/main" val="110312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Sperm Production</a:t>
            </a:r>
          </a:p>
        </p:txBody>
      </p:sp>
      <p:pic>
        <p:nvPicPr>
          <p:cNvPr id="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564454"/>
            <a:ext cx="4600018" cy="3656961"/>
          </a:xfrm>
          <a:prstGeom prst="rect">
            <a:avLst/>
          </a:prstGeom>
          <a:noFill/>
          <a:ln>
            <a:noFill/>
          </a:ln>
        </p:spPr>
      </p:pic>
    </p:spTree>
    <p:extLst>
      <p:ext uri="{BB962C8B-B14F-4D97-AF65-F5344CB8AC3E}">
        <p14:creationId xmlns:p14="http://schemas.microsoft.com/office/powerpoint/2010/main" val="251461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3"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1059"/>
            <a:ext cx="5086350" cy="3657600"/>
          </a:xfrm>
          <a:prstGeom prst="rect">
            <a:avLst/>
          </a:prstGeom>
          <a:noFill/>
          <a:ln>
            <a:noFill/>
          </a:ln>
        </p:spPr>
      </p:pic>
    </p:spTree>
    <p:extLst>
      <p:ext uri="{BB962C8B-B14F-4D97-AF65-F5344CB8AC3E}">
        <p14:creationId xmlns:p14="http://schemas.microsoft.com/office/powerpoint/2010/main" val="134403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Systems</a:t>
            </a:r>
          </a:p>
        </p:txBody>
      </p:sp>
      <p:pic>
        <p:nvPicPr>
          <p:cNvPr id="3"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Implantation</a:t>
            </a:r>
          </a:p>
        </p:txBody>
      </p:sp>
      <p:pic>
        <p:nvPicPr>
          <p:cNvPr id="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346" y="1301580"/>
            <a:ext cx="5429760" cy="4113580"/>
          </a:xfrm>
          <a:prstGeom prst="rect">
            <a:avLst/>
          </a:prstGeom>
          <a:noFill/>
          <a:ln>
            <a:noFill/>
          </a:ln>
        </p:spPr>
      </p:pic>
    </p:spTree>
    <p:extLst>
      <p:ext uri="{BB962C8B-B14F-4D97-AF65-F5344CB8AC3E}">
        <p14:creationId xmlns:p14="http://schemas.microsoft.com/office/powerpoint/2010/main" val="58777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81600" y="2514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514600"/>
            <a:ext cx="3090863" cy="2468880"/>
          </a:xfrm>
          <a:prstGeom prst="rect">
            <a:avLst/>
          </a:prstGeom>
          <a:noFill/>
          <a:ln>
            <a:noFill/>
          </a:ln>
        </p:spPr>
      </p:pic>
    </p:spTree>
    <p:extLst>
      <p:ext uri="{BB962C8B-B14F-4D97-AF65-F5344CB8AC3E}">
        <p14:creationId xmlns:p14="http://schemas.microsoft.com/office/powerpoint/2010/main" val="342327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905000"/>
            <a:ext cx="3205336" cy="2560320"/>
          </a:xfrm>
          <a:prstGeom prst="rect">
            <a:avLst/>
          </a:prstGeom>
          <a:noFill/>
          <a:ln>
            <a:noFill/>
          </a:ln>
        </p:spPr>
      </p:pic>
    </p:spTree>
    <p:extLst>
      <p:ext uri="{BB962C8B-B14F-4D97-AF65-F5344CB8AC3E}">
        <p14:creationId xmlns:p14="http://schemas.microsoft.com/office/powerpoint/2010/main" val="377124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905000"/>
            <a:ext cx="4115805" cy="2560320"/>
          </a:xfrm>
          <a:prstGeom prst="rect">
            <a:avLst/>
          </a:prstGeom>
          <a:noFill/>
          <a:ln>
            <a:noFill/>
          </a:ln>
        </p:spPr>
      </p:pic>
    </p:spTree>
    <p:extLst>
      <p:ext uri="{BB962C8B-B14F-4D97-AF65-F5344CB8AC3E}">
        <p14:creationId xmlns:p14="http://schemas.microsoft.com/office/powerpoint/2010/main" val="29221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092111"/>
            <a:ext cx="4528096" cy="2560320"/>
          </a:xfrm>
          <a:prstGeom prst="rect">
            <a:avLst/>
          </a:prstGeom>
          <a:noFill/>
          <a:ln>
            <a:noFill/>
          </a:ln>
        </p:spPr>
      </p:pic>
    </p:spTree>
    <p:extLst>
      <p:ext uri="{BB962C8B-B14F-4D97-AF65-F5344CB8AC3E}">
        <p14:creationId xmlns:p14="http://schemas.microsoft.com/office/powerpoint/2010/main" val="80915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064170" y="2104535"/>
            <a:ext cx="3636264" cy="2532888"/>
          </a:xfrm>
          <a:prstGeom prst="rect">
            <a:avLst/>
          </a:prstGeom>
          <a:noFill/>
          <a:ln>
            <a:noFill/>
          </a:ln>
        </p:spPr>
      </p:pic>
    </p:spTree>
    <p:extLst>
      <p:ext uri="{BB962C8B-B14F-4D97-AF65-F5344CB8AC3E}">
        <p14:creationId xmlns:p14="http://schemas.microsoft.com/office/powerpoint/2010/main" val="327878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28800"/>
            <a:ext cx="2743200" cy="2743200"/>
          </a:xfrm>
          <a:prstGeom prst="rect">
            <a:avLst/>
          </a:prstGeom>
          <a:noFill/>
          <a:ln>
            <a:noFill/>
          </a:ln>
        </p:spPr>
      </p:pic>
    </p:spTree>
    <p:extLst>
      <p:ext uri="{BB962C8B-B14F-4D97-AF65-F5344CB8AC3E}">
        <p14:creationId xmlns:p14="http://schemas.microsoft.com/office/powerpoint/2010/main" val="272743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716" y="1543471"/>
            <a:ext cx="4432229" cy="3657600"/>
          </a:xfrm>
          <a:prstGeom prst="rect">
            <a:avLst/>
          </a:prstGeom>
          <a:noFill/>
          <a:ln>
            <a:noFill/>
          </a:ln>
        </p:spPr>
      </p:pic>
    </p:spTree>
    <p:extLst>
      <p:ext uri="{BB962C8B-B14F-4D97-AF65-F5344CB8AC3E}">
        <p14:creationId xmlns:p14="http://schemas.microsoft.com/office/powerpoint/2010/main" val="994974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7c7e62-cbf9-476d-9aa6-944da4786a70" xsi:nil="true"/>
    <lcf76f155ced4ddcb4097134ff3c332f xmlns="df772e9e-5200-4b4c-a640-843adbe36b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28C343678AB648BD8DBD0B186D2DCF" ma:contentTypeVersion="15" ma:contentTypeDescription="Create a new document." ma:contentTypeScope="" ma:versionID="3d59cecbb169845672addbe388c98ba0">
  <xsd:schema xmlns:xsd="http://www.w3.org/2001/XMLSchema" xmlns:xs="http://www.w3.org/2001/XMLSchema" xmlns:p="http://schemas.microsoft.com/office/2006/metadata/properties" xmlns:ns2="df772e9e-5200-4b4c-a640-843adbe36bba" xmlns:ns3="db7c7e62-cbf9-476d-9aa6-944da4786a70" targetNamespace="http://schemas.microsoft.com/office/2006/metadata/properties" ma:root="true" ma:fieldsID="8f86ae864da42ce34fe72dadddf958cc" ns2:_="" ns3:_="">
    <xsd:import namespace="df772e9e-5200-4b4c-a640-843adbe36bba"/>
    <xsd:import namespace="db7c7e62-cbf9-476d-9aa6-944da4786a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72e9e-5200-4b4c-a640-843adbe36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c7e62-cbf9-476d-9aa6-944da4786a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5693e52-0706-4ff2-a444-dd468cf66284}" ma:internalName="TaxCatchAll" ma:showField="CatchAllData" ma:web="db7c7e62-cbf9-476d-9aa6-944da4786a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6778F-E30D-4D82-99AC-F760D8ED3C3E}">
  <ds:schemaRefs>
    <ds:schemaRef ds:uri="http://purl.org/dc/elements/1.1/"/>
    <ds:schemaRef ds:uri="df772e9e-5200-4b4c-a640-843adbe36bba"/>
    <ds:schemaRef ds:uri="http://www.w3.org/XML/1998/namespace"/>
    <ds:schemaRef ds:uri="http://purl.org/dc/terms/"/>
    <ds:schemaRef ds:uri="db7c7e62-cbf9-476d-9aa6-944da4786a70"/>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80627D0-4B63-4FD2-9B96-0BFE9525C0E7}">
  <ds:schemaRefs>
    <ds:schemaRef ds:uri="http://schemas.microsoft.com/sharepoint/v3/contenttype/forms"/>
  </ds:schemaRefs>
</ds:datastoreItem>
</file>

<file path=customXml/itemProps3.xml><?xml version="1.0" encoding="utf-8"?>
<ds:datastoreItem xmlns:ds="http://schemas.openxmlformats.org/officeDocument/2006/customXml" ds:itemID="{A5996622-1482-48A3-A724-5927F6C99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772e9e-5200-4b4c-a640-843adbe36bba"/>
    <ds:schemaRef ds:uri="db7c7e62-cbf9-476d-9aa6-944da4786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432</TotalTime>
  <Words>800</Words>
  <Application>Microsoft Office PowerPoint</Application>
  <PresentationFormat>On-screen Show (4:3)</PresentationFormat>
  <Paragraphs>52</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Grade 5</vt:lpstr>
      <vt:lpstr>Reproductive Systems</vt:lpstr>
      <vt:lpstr>External Genitals</vt:lpstr>
      <vt:lpstr>External Genitals</vt:lpstr>
      <vt:lpstr>External Genitals</vt:lpstr>
      <vt:lpstr>External Genitals</vt:lpstr>
      <vt:lpstr>External Genitals</vt:lpstr>
      <vt:lpstr>External Genitals</vt:lpstr>
      <vt:lpstr>External Genitals</vt:lpstr>
      <vt:lpstr>External Genitals</vt:lpstr>
      <vt:lpstr>Internal Reproductive Organs</vt:lpstr>
      <vt:lpstr>Internal Reproductive Organs</vt:lpstr>
      <vt:lpstr>Internal Reproductive Organs</vt:lpstr>
      <vt:lpstr>Internal Reproductive Organs</vt:lpstr>
      <vt:lpstr>Internal Reproductive Organs</vt:lpstr>
      <vt:lpstr>Internal Reproductive Organs</vt:lpstr>
      <vt:lpstr>Menstrual Cycle</vt:lpstr>
      <vt:lpstr>Sperm Production</vt:lpstr>
      <vt:lpstr>Fertilization</vt:lpstr>
      <vt:lpstr>Implantation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Macdonald</dc:creator>
  <cp:lastModifiedBy>Nicole Inglis</cp:lastModifiedBy>
  <cp:revision>35</cp:revision>
  <dcterms:created xsi:type="dcterms:W3CDTF">2018-09-24T19:04:15Z</dcterms:created>
  <dcterms:modified xsi:type="dcterms:W3CDTF">2022-08-12T19:52:52Z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0x010100EC28C343678AB648BD8DBD0B186D2DCF</vt:lpwstr>
  </property>
  <property fmtid="{D5CDD505-2E9C-101B-9397-08002B2CF9AE}" pid="3" name="MediaServiceImageTags">
    <vt:lpwstr/>
  </property>
</Properties>
</file>