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19"/>
  </p:notesMasterIdLst>
  <p:sldIdLst>
    <p:sldId id="296" r:id="rId5"/>
    <p:sldId id="278" r:id="rId6"/>
    <p:sldId id="301" r:id="rId7"/>
    <p:sldId id="300" r:id="rId8"/>
    <p:sldId id="302" r:id="rId9"/>
    <p:sldId id="282" r:id="rId10"/>
    <p:sldId id="256" r:id="rId11"/>
    <p:sldId id="277" r:id="rId12"/>
    <p:sldId id="297" r:id="rId13"/>
    <p:sldId id="299" r:id="rId14"/>
    <p:sldId id="294" r:id="rId15"/>
    <p:sldId id="295" r:id="rId16"/>
    <p:sldId id="292" r:id="rId17"/>
    <p:sldId id="29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3C31"/>
    <a:srgbClr val="00B0B9"/>
    <a:srgbClr val="4B4F54"/>
    <a:srgbClr val="E1CD00"/>
    <a:srgbClr val="A1D6CA"/>
    <a:srgbClr val="E9D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60CE0E-C377-4C9B-B445-EF27C0F80502}" v="3" dt="2023-10-12T20:23:21.1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78163" autoAdjust="0"/>
  </p:normalViewPr>
  <p:slideViewPr>
    <p:cSldViewPr snapToGrid="0">
      <p:cViewPr varScale="1">
        <p:scale>
          <a:sx n="45" d="100"/>
          <a:sy n="45" d="100"/>
        </p:scale>
        <p:origin x="1020"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54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E6DCB-A18B-4F1B-9492-77EB9E453B83}" type="datetimeFigureOut">
              <a:rPr lang="en-CA" smtClean="0"/>
              <a:t>2024-02-07</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AE9C0-3860-401F-8E4C-A1D23E2C3F4C}" type="slidenum">
              <a:rPr lang="en-CA" smtClean="0"/>
              <a:t>‹#›</a:t>
            </a:fld>
            <a:endParaRPr lang="en-CA"/>
          </a:p>
        </p:txBody>
      </p:sp>
    </p:spTree>
    <p:extLst>
      <p:ext uri="{BB962C8B-B14F-4D97-AF65-F5344CB8AC3E}">
        <p14:creationId xmlns:p14="http://schemas.microsoft.com/office/powerpoint/2010/main" val="2861211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 </a:t>
            </a:r>
          </a:p>
          <a:p>
            <a:endParaRPr lang="en-CA" dirty="0"/>
          </a:p>
        </p:txBody>
      </p:sp>
      <p:sp>
        <p:nvSpPr>
          <p:cNvPr id="4" name="Slide Number Placeholder 3"/>
          <p:cNvSpPr>
            <a:spLocks noGrp="1"/>
          </p:cNvSpPr>
          <p:nvPr>
            <p:ph type="sldNum" sz="quarter" idx="10"/>
          </p:nvPr>
        </p:nvSpPr>
        <p:spPr/>
        <p:txBody>
          <a:bodyPr/>
          <a:lstStyle/>
          <a:p>
            <a:fld id="{6D4AE9C0-3860-401F-8E4C-A1D23E2C3F4C}" type="slidenum">
              <a:rPr lang="en-CA" smtClean="0"/>
              <a:t>1</a:t>
            </a:fld>
            <a:endParaRPr lang="en-CA"/>
          </a:p>
        </p:txBody>
      </p:sp>
    </p:spTree>
    <p:extLst>
      <p:ext uri="{BB962C8B-B14F-4D97-AF65-F5344CB8AC3E}">
        <p14:creationId xmlns:p14="http://schemas.microsoft.com/office/powerpoint/2010/main" val="2084430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6D4AE9C0-3860-401F-8E4C-A1D23E2C3F4C}" type="slidenum">
              <a:rPr lang="en-CA" smtClean="0"/>
              <a:t>10</a:t>
            </a:fld>
            <a:endParaRPr lang="en-CA"/>
          </a:p>
        </p:txBody>
      </p:sp>
    </p:spTree>
    <p:extLst>
      <p:ext uri="{BB962C8B-B14F-4D97-AF65-F5344CB8AC3E}">
        <p14:creationId xmlns:p14="http://schemas.microsoft.com/office/powerpoint/2010/main" val="3243199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sex, the erect penis is inserted into the vagina. Sperm are ejaculated into the vagina and begin swimming up past the cervix, through the uterus and into the fallopian tubes. The tail of each sperm cell acts as a propeller to move the sperm forward. The first sperm will enter the fallopian tube minutes after ejaculation, and can live in the fallopian tubes/uterus for up to five days. If the sperm encounter an egg in the fallopian tube, each sperm cell will attempt to penetrate the egg. Only one sperm will succeed in penetrating the egg, which is called fertilization. Once one sperm has penetrated the egg, the outer membrane of the egg changes and prevents fertilization by any other sperm. </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6D4AE9C0-3860-401F-8E4C-A1D23E2C3F4C}" type="slidenum">
              <a:rPr lang="en-CA" smtClean="0"/>
              <a:t>11</a:t>
            </a:fld>
            <a:endParaRPr lang="en-CA"/>
          </a:p>
        </p:txBody>
      </p:sp>
    </p:spTree>
    <p:extLst>
      <p:ext uri="{BB962C8B-B14F-4D97-AF65-F5344CB8AC3E}">
        <p14:creationId xmlns:p14="http://schemas.microsoft.com/office/powerpoint/2010/main" val="2550782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the sperm cell and the egg unite, the fertilized egg is called a zygote. The zygote travels down the rest of the fallopian tube and into the uterus. It also begins dividing, so that the single fertilized cell becomes two cells, the two cells become four, etc. About 5-7 days after fertilization, the zygote implants into the lining of the uterus, creating a pregnancy. The cells are now called an embryo.</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more than one egg is released at the same time, each egg can be fertilized by a different sperm. This will result in fraternal twins. If a zygote divides into two distinct entities, this will result in identical twins. Why the zygote divides into two at this stage is unknown. About 3% of births in Canada are twins, triplets, or more. </a:t>
            </a:r>
            <a:endParaRPr lang="en-CA" dirty="0"/>
          </a:p>
        </p:txBody>
      </p:sp>
      <p:sp>
        <p:nvSpPr>
          <p:cNvPr id="4" name="Slide Number Placeholder 3"/>
          <p:cNvSpPr>
            <a:spLocks noGrp="1"/>
          </p:cNvSpPr>
          <p:nvPr>
            <p:ph type="sldNum" sz="quarter" idx="10"/>
          </p:nvPr>
        </p:nvSpPr>
        <p:spPr/>
        <p:txBody>
          <a:bodyPr/>
          <a:lstStyle/>
          <a:p>
            <a:fld id="{6D4AE9C0-3860-401F-8E4C-A1D23E2C3F4C}" type="slidenum">
              <a:rPr lang="en-CA" smtClean="0"/>
              <a:t>12</a:t>
            </a:fld>
            <a:endParaRPr lang="en-CA"/>
          </a:p>
        </p:txBody>
      </p:sp>
    </p:spTree>
    <p:extLst>
      <p:ext uri="{BB962C8B-B14F-4D97-AF65-F5344CB8AC3E}">
        <p14:creationId xmlns:p14="http://schemas.microsoft.com/office/powerpoint/2010/main" val="2057345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Menstruation usually begins around the ages of 9 to 15. Every person has their own internal clock that determines when the events of puberty begin.</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6D4AE9C0-3860-401F-8E4C-A1D23E2C3F4C}" type="slidenum">
              <a:rPr lang="en-CA" smtClean="0"/>
              <a:t>13</a:t>
            </a:fld>
            <a:endParaRPr lang="en-CA"/>
          </a:p>
        </p:txBody>
      </p:sp>
    </p:spTree>
    <p:extLst>
      <p:ext uri="{BB962C8B-B14F-4D97-AF65-F5344CB8AC3E}">
        <p14:creationId xmlns:p14="http://schemas.microsoft.com/office/powerpoint/2010/main" val="4032351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Each sperm is very small; there are over 300 million sperm in 5 ml of semen.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Millions of sperm are made every day in the testicles and stored in the epididymis. Sperm that are not released through ejaculation are reabsorbed by the body.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sperm travel up the vas deferens and mix with fluid from the seminal vesicle and prostate to form whitish sticky fluid called semen.</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6D4AE9C0-3860-401F-8E4C-A1D23E2C3F4C}" type="slidenum">
              <a:rPr lang="en-CA" smtClean="0"/>
              <a:t>14</a:t>
            </a:fld>
            <a:endParaRPr lang="en-CA"/>
          </a:p>
        </p:txBody>
      </p:sp>
    </p:spTree>
    <p:extLst>
      <p:ext uri="{BB962C8B-B14F-4D97-AF65-F5344CB8AC3E}">
        <p14:creationId xmlns:p14="http://schemas.microsoft.com/office/powerpoint/2010/main" val="1231684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effectLst/>
                <a:latin typeface="+mn-lt"/>
                <a:ea typeface="+mn-ea"/>
                <a:cs typeface="+mn-cs"/>
              </a:rPr>
              <a:t>To help students understand body and genital diversity, note that not everyone’s genitals look the same, or like what is shown in diagrams and pictures. Variation in size and shape is normal.</a:t>
            </a:r>
          </a:p>
        </p:txBody>
      </p:sp>
      <p:sp>
        <p:nvSpPr>
          <p:cNvPr id="4" name="Slide Number Placeholder 3"/>
          <p:cNvSpPr>
            <a:spLocks noGrp="1"/>
          </p:cNvSpPr>
          <p:nvPr>
            <p:ph type="sldNum" sz="quarter" idx="10"/>
          </p:nvPr>
        </p:nvSpPr>
        <p:spPr/>
        <p:txBody>
          <a:bodyPr/>
          <a:lstStyle/>
          <a:p>
            <a:fld id="{6D4AE9C0-3860-401F-8E4C-A1D23E2C3F4C}" type="slidenum">
              <a:rPr lang="en-CA" smtClean="0"/>
              <a:t>2</a:t>
            </a:fld>
            <a:endParaRPr lang="en-CA"/>
          </a:p>
        </p:txBody>
      </p:sp>
    </p:spTree>
    <p:extLst>
      <p:ext uri="{BB962C8B-B14F-4D97-AF65-F5344CB8AC3E}">
        <p14:creationId xmlns:p14="http://schemas.microsoft.com/office/powerpoint/2010/main" val="338274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effectLst/>
                <a:latin typeface="+mn-lt"/>
                <a:ea typeface="+mn-ea"/>
                <a:cs typeface="+mn-cs"/>
              </a:rPr>
              <a:t>An example to show a simple way </a:t>
            </a:r>
            <a:r>
              <a:rPr lang="en-CA" sz="1200" i="0" kern="1200">
                <a:solidFill>
                  <a:schemeClr val="tx1"/>
                </a:solidFill>
                <a:effectLst/>
                <a:latin typeface="+mn-lt"/>
                <a:ea typeface="+mn-ea"/>
                <a:cs typeface="+mn-cs"/>
              </a:rPr>
              <a:t>to draw differences </a:t>
            </a:r>
            <a:r>
              <a:rPr lang="en-CA" sz="1200" i="0" kern="1200" dirty="0">
                <a:solidFill>
                  <a:schemeClr val="tx1"/>
                </a:solidFill>
                <a:effectLst/>
                <a:latin typeface="+mn-lt"/>
                <a:ea typeface="+mn-ea"/>
                <a:cs typeface="+mn-cs"/>
              </a:rPr>
              <a:t>in external genitals. </a:t>
            </a:r>
          </a:p>
        </p:txBody>
      </p:sp>
      <p:sp>
        <p:nvSpPr>
          <p:cNvPr id="4" name="Slide Number Placeholder 3"/>
          <p:cNvSpPr>
            <a:spLocks noGrp="1"/>
          </p:cNvSpPr>
          <p:nvPr>
            <p:ph type="sldNum" sz="quarter" idx="10"/>
          </p:nvPr>
        </p:nvSpPr>
        <p:spPr/>
        <p:txBody>
          <a:bodyPr/>
          <a:lstStyle/>
          <a:p>
            <a:fld id="{6D4AE9C0-3860-401F-8E4C-A1D23E2C3F4C}" type="slidenum">
              <a:rPr lang="en-CA" smtClean="0"/>
              <a:t>3</a:t>
            </a:fld>
            <a:endParaRPr lang="en-CA"/>
          </a:p>
        </p:txBody>
      </p:sp>
    </p:spTree>
    <p:extLst>
      <p:ext uri="{BB962C8B-B14F-4D97-AF65-F5344CB8AC3E}">
        <p14:creationId xmlns:p14="http://schemas.microsoft.com/office/powerpoint/2010/main" val="3517995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effectLst/>
                <a:latin typeface="+mn-lt"/>
                <a:ea typeface="+mn-ea"/>
                <a:cs typeface="+mn-cs"/>
              </a:rPr>
              <a:t>To help students understand body and genital diversity, note that not everyone’s genitals look the same, or like what is shown in diagrams and pictures. Variation in size and shape is normal.</a:t>
            </a:r>
          </a:p>
        </p:txBody>
      </p:sp>
      <p:sp>
        <p:nvSpPr>
          <p:cNvPr id="4" name="Slide Number Placeholder 3"/>
          <p:cNvSpPr>
            <a:spLocks noGrp="1"/>
          </p:cNvSpPr>
          <p:nvPr>
            <p:ph type="sldNum" sz="quarter" idx="10"/>
          </p:nvPr>
        </p:nvSpPr>
        <p:spPr/>
        <p:txBody>
          <a:bodyPr/>
          <a:lstStyle/>
          <a:p>
            <a:fld id="{6D4AE9C0-3860-401F-8E4C-A1D23E2C3F4C}" type="slidenum">
              <a:rPr lang="en-CA" smtClean="0"/>
              <a:t>4</a:t>
            </a:fld>
            <a:endParaRPr lang="en-CA"/>
          </a:p>
        </p:txBody>
      </p:sp>
    </p:spTree>
    <p:extLst>
      <p:ext uri="{BB962C8B-B14F-4D97-AF65-F5344CB8AC3E}">
        <p14:creationId xmlns:p14="http://schemas.microsoft.com/office/powerpoint/2010/main" val="2997579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effectLst/>
                <a:latin typeface="+mn-lt"/>
                <a:ea typeface="+mn-ea"/>
                <a:cs typeface="+mn-cs"/>
              </a:rPr>
              <a:t>To help students understand body and genital diversity, note that not everyone’s genitals look the same, or like what is shown in diagrams and pictures. Variation in size and shape is normal.</a:t>
            </a:r>
          </a:p>
        </p:txBody>
      </p:sp>
      <p:sp>
        <p:nvSpPr>
          <p:cNvPr id="4" name="Slide Number Placeholder 3"/>
          <p:cNvSpPr>
            <a:spLocks noGrp="1"/>
          </p:cNvSpPr>
          <p:nvPr>
            <p:ph type="sldNum" sz="quarter" idx="10"/>
          </p:nvPr>
        </p:nvSpPr>
        <p:spPr/>
        <p:txBody>
          <a:bodyPr/>
          <a:lstStyle/>
          <a:p>
            <a:fld id="{6D4AE9C0-3860-401F-8E4C-A1D23E2C3F4C}" type="slidenum">
              <a:rPr lang="en-CA" smtClean="0"/>
              <a:t>5</a:t>
            </a:fld>
            <a:endParaRPr lang="en-CA"/>
          </a:p>
        </p:txBody>
      </p:sp>
    </p:spTree>
    <p:extLst>
      <p:ext uri="{BB962C8B-B14F-4D97-AF65-F5344CB8AC3E}">
        <p14:creationId xmlns:p14="http://schemas.microsoft.com/office/powerpoint/2010/main" val="2606616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Circumcision </a:t>
            </a:r>
            <a:r>
              <a:rPr lang="en-US" sz="1200" kern="1200" dirty="0">
                <a:solidFill>
                  <a:schemeClr val="tx1"/>
                </a:solidFill>
                <a:effectLst/>
                <a:latin typeface="+mn-lt"/>
                <a:ea typeface="+mn-ea"/>
                <a:cs typeface="+mn-cs"/>
              </a:rPr>
              <a:t>is a procedure to remove the foreskin from the penis. It is usually done soon after birth by a doctor or trained religious person. Some people are circumcised and some are not. It doesn’t affect the function of the penis. There is not usually a medical or health reason for circumcision. </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6D4AE9C0-3860-401F-8E4C-A1D23E2C3F4C}" type="slidenum">
              <a:rPr lang="en-CA" smtClean="0"/>
              <a:t>6</a:t>
            </a:fld>
            <a:endParaRPr lang="en-CA"/>
          </a:p>
        </p:txBody>
      </p:sp>
    </p:spTree>
    <p:extLst>
      <p:ext uri="{BB962C8B-B14F-4D97-AF65-F5344CB8AC3E}">
        <p14:creationId xmlns:p14="http://schemas.microsoft.com/office/powerpoint/2010/main" val="3430307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 </a:t>
            </a:r>
          </a:p>
          <a:p>
            <a:endParaRPr lang="en-CA" dirty="0"/>
          </a:p>
        </p:txBody>
      </p:sp>
      <p:sp>
        <p:nvSpPr>
          <p:cNvPr id="4" name="Slide Number Placeholder 3"/>
          <p:cNvSpPr>
            <a:spLocks noGrp="1"/>
          </p:cNvSpPr>
          <p:nvPr>
            <p:ph type="sldNum" sz="quarter" idx="10"/>
          </p:nvPr>
        </p:nvSpPr>
        <p:spPr/>
        <p:txBody>
          <a:bodyPr/>
          <a:lstStyle/>
          <a:p>
            <a:fld id="{6D4AE9C0-3860-401F-8E4C-A1D23E2C3F4C}" type="slidenum">
              <a:rPr lang="en-CA" smtClean="0"/>
              <a:t>7</a:t>
            </a:fld>
            <a:endParaRPr lang="en-CA"/>
          </a:p>
        </p:txBody>
      </p:sp>
    </p:spTree>
    <p:extLst>
      <p:ext uri="{BB962C8B-B14F-4D97-AF65-F5344CB8AC3E}">
        <p14:creationId xmlns:p14="http://schemas.microsoft.com/office/powerpoint/2010/main" val="1580888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good introductory</a:t>
            </a:r>
            <a:r>
              <a:rPr lang="en-US" baseline="0" dirty="0"/>
              <a:t> slide so that students can understand the relationship of the reproductive organs to the rest of the body. Show this slide and discuss the difference between </a:t>
            </a:r>
            <a:r>
              <a:rPr lang="en-US" b="1" baseline="0" dirty="0"/>
              <a:t>internal</a:t>
            </a:r>
            <a:r>
              <a:rPr lang="en-US" baseline="0" dirty="0"/>
              <a:t> and </a:t>
            </a:r>
            <a:r>
              <a:rPr lang="en-US" b="1" baseline="0" dirty="0"/>
              <a:t>external. </a:t>
            </a:r>
            <a:r>
              <a:rPr lang="en-US" b="0" baseline="0" dirty="0"/>
              <a:t>Then introduce the difference between </a:t>
            </a:r>
            <a:r>
              <a:rPr lang="en-US" b="1" baseline="0" dirty="0"/>
              <a:t>frontal views </a:t>
            </a:r>
            <a:r>
              <a:rPr lang="en-US" b="0" baseline="0" dirty="0"/>
              <a:t>and </a:t>
            </a:r>
            <a:r>
              <a:rPr lang="en-US" b="1" baseline="0" dirty="0"/>
              <a:t>side views </a:t>
            </a:r>
            <a:r>
              <a:rPr lang="en-US" b="0" baseline="0" dirty="0"/>
              <a:t>of the body. The egg-producing reproductive organs are shown primarily using the frontal view, while the sperm-producing reproductive organs are shown primarily using the side view. </a:t>
            </a:r>
          </a:p>
          <a:p>
            <a:r>
              <a:rPr lang="en-US" dirty="0"/>
              <a:t> </a:t>
            </a:r>
          </a:p>
          <a:p>
            <a:r>
              <a:rPr lang="en-US" dirty="0"/>
              <a:t> </a:t>
            </a:r>
            <a:r>
              <a:rPr lang="en-US" sz="1200" kern="1200" dirty="0">
                <a:solidFill>
                  <a:schemeClr val="tx1"/>
                </a:solidFill>
                <a:effectLst/>
                <a:latin typeface="+mn-lt"/>
                <a:ea typeface="+mn-ea"/>
                <a:cs typeface="+mn-cs"/>
              </a:rPr>
              <a:t>A person’s sex can be assigned at birth as male or female. Some people are intersex (the reproductive, sexual or genetic biology of a person is unclear, not exclusively male or female or otherwise does not fit within traditional definitions of male or female). Assigned sex is independent of gender.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Gender identity is a person’s internal sense of identity as girl/woman, boy/man, fluid among genders or no gender (regardless of what sex they were assigned at birth). </a:t>
            </a:r>
            <a:endParaRPr lang="en-CA"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6D4AE9C0-3860-401F-8E4C-A1D23E2C3F4C}" type="slidenum">
              <a:rPr lang="en-CA" smtClean="0"/>
              <a:t>8</a:t>
            </a:fld>
            <a:endParaRPr lang="en-CA"/>
          </a:p>
        </p:txBody>
      </p:sp>
    </p:spTree>
    <p:extLst>
      <p:ext uri="{BB962C8B-B14F-4D97-AF65-F5344CB8AC3E}">
        <p14:creationId xmlns:p14="http://schemas.microsoft.com/office/powerpoint/2010/main" val="126468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6D4AE9C0-3860-401F-8E4C-A1D23E2C3F4C}" type="slidenum">
              <a:rPr lang="en-CA" smtClean="0"/>
              <a:t>9</a:t>
            </a:fld>
            <a:endParaRPr lang="en-CA"/>
          </a:p>
        </p:txBody>
      </p:sp>
    </p:spTree>
    <p:extLst>
      <p:ext uri="{BB962C8B-B14F-4D97-AF65-F5344CB8AC3E}">
        <p14:creationId xmlns:p14="http://schemas.microsoft.com/office/powerpoint/2010/main" val="1383173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8000" b="1">
                <a:latin typeface="Garamond" panose="02020404030301010803" pitchFamily="18"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4800" b="0">
                <a:solidFill>
                  <a:srgbClr val="00B0B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873706B-C8FF-4407-A3AF-B36D2C894FF3}"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252590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771787"/>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73706B-C8FF-4407-A3AF-B36D2C894FF3}"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88922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2379"/>
            <a:ext cx="7886700" cy="758999"/>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73706B-C8FF-4407-A3AF-B36D2C894FF3}"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191663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755009"/>
          </a:xfr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8873706B-C8FF-4407-A3AF-B36D2C894FF3}" type="datetimeFigureOut">
              <a:rPr lang="en-US" smtClean="0"/>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253964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3706B-C8FF-4407-A3AF-B36D2C894FF3}" type="datetimeFigureOut">
              <a:rPr lang="en-US" smtClean="0"/>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1156887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3706B-C8FF-4407-A3AF-B36D2C894FF3}" type="datetimeFigureOut">
              <a:rPr lang="en-US" smtClean="0"/>
              <a:t>2/7/2024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E30B-7D17-485B-8CBF-2AB9F107CD6D}" type="slidenum">
              <a:rPr lang="en-US" smtClean="0"/>
              <a:t>‹#›</a:t>
            </a:fld>
            <a:endParaRPr lang="en-US"/>
          </a:p>
        </p:txBody>
      </p:sp>
      <p:sp>
        <p:nvSpPr>
          <p:cNvPr id="7" name="Rectangle 6"/>
          <p:cNvSpPr/>
          <p:nvPr userDrawn="1"/>
        </p:nvSpPr>
        <p:spPr>
          <a:xfrm>
            <a:off x="0" y="0"/>
            <a:ext cx="9144000" cy="762000"/>
          </a:xfrm>
          <a:prstGeom prst="rect">
            <a:avLst/>
          </a:prstGeom>
          <a:gradFill flip="none" rotWithShape="0">
            <a:gsLst>
              <a:gs pos="100000">
                <a:srgbClr val="E1CD00"/>
              </a:gs>
              <a:gs pos="0">
                <a:srgbClr val="00ADBB">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p:cNvSpPr/>
          <p:nvPr userDrawn="1"/>
        </p:nvSpPr>
        <p:spPr>
          <a:xfrm>
            <a:off x="0" y="6172200"/>
            <a:ext cx="9144000" cy="685800"/>
          </a:xfrm>
          <a:prstGeom prst="rect">
            <a:avLst/>
          </a:prstGeom>
          <a:gradFill flip="none" rotWithShape="0">
            <a:gsLst>
              <a:gs pos="100000">
                <a:schemeClr val="bg1"/>
              </a:gs>
              <a:gs pos="0">
                <a:srgbClr val="00ADBB">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247700" y="6295288"/>
            <a:ext cx="2592033" cy="441960"/>
          </a:xfrm>
          <a:prstGeom prst="rect">
            <a:avLst/>
          </a:prstGeom>
        </p:spPr>
      </p:pic>
    </p:spTree>
    <p:extLst>
      <p:ext uri="{BB962C8B-B14F-4D97-AF65-F5344CB8AC3E}">
        <p14:creationId xmlns:p14="http://schemas.microsoft.com/office/powerpoint/2010/main" val="369315081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4" r:id="rId4"/>
    <p:sldLayoutId id="2147483665" r:id="rId5"/>
  </p:sldLayoutIdLst>
  <p:txStyles>
    <p:titleStyle>
      <a:lvl1pPr algn="l" defTabSz="914400" rtl="0" eaLnBrk="1" latinLnBrk="0" hangingPunct="1">
        <a:lnSpc>
          <a:spcPct val="90000"/>
        </a:lnSpc>
        <a:spcBef>
          <a:spcPct val="0"/>
        </a:spcBef>
        <a:buNone/>
        <a:defRPr sz="44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3204708"/>
          </a:xfrm>
        </p:spPr>
        <p:txBody>
          <a:bodyPr>
            <a:normAutofit/>
          </a:bodyPr>
          <a:lstStyle/>
          <a:p>
            <a:r>
              <a:rPr lang="en-US" dirty="0"/>
              <a:t>Understanding My Body</a:t>
            </a:r>
          </a:p>
        </p:txBody>
      </p:sp>
      <p:sp>
        <p:nvSpPr>
          <p:cNvPr id="3" name="TextBox 2"/>
          <p:cNvSpPr txBox="1"/>
          <p:nvPr/>
        </p:nvSpPr>
        <p:spPr>
          <a:xfrm>
            <a:off x="4103370" y="6412230"/>
            <a:ext cx="937260" cy="369332"/>
          </a:xfrm>
          <a:prstGeom prst="rect">
            <a:avLst/>
          </a:prstGeom>
          <a:noFill/>
        </p:spPr>
        <p:txBody>
          <a:bodyPr wrap="square" lIns="91440" tIns="45720" rIns="91440" bIns="45720" rtlCol="0" anchor="t">
            <a:spAutoFit/>
          </a:bodyPr>
          <a:lstStyle/>
          <a:p>
            <a:r>
              <a:rPr lang="en-CA" dirty="0">
                <a:latin typeface="Arial"/>
                <a:cs typeface="Arial"/>
              </a:rPr>
              <a:t>© 2024</a:t>
            </a:r>
          </a:p>
        </p:txBody>
      </p:sp>
    </p:spTree>
    <p:extLst>
      <p:ext uri="{BB962C8B-B14F-4D97-AF65-F5344CB8AC3E}">
        <p14:creationId xmlns:p14="http://schemas.microsoft.com/office/powerpoint/2010/main" val="3438731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Reproductive Systems</a:t>
            </a:r>
          </a:p>
        </p:txBody>
      </p:sp>
      <p:pic>
        <p:nvPicPr>
          <p:cNvPr id="3" name="Picture Placeholder 3">
            <a:extLst>
              <a:ext uri="{FF2B5EF4-FFF2-40B4-BE49-F238E27FC236}">
                <a16:creationId xmlns:a16="http://schemas.microsoft.com/office/drawing/2014/main" id="{1E77DB84-EE88-282B-85FA-3F0B129483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189" y="1285480"/>
            <a:ext cx="3960811" cy="2404778"/>
          </a:xfrm>
          <a:prstGeom prst="rect">
            <a:avLst/>
          </a:prstGeom>
          <a:noFill/>
          <a:ln>
            <a:noFill/>
          </a:ln>
        </p:spPr>
      </p:pic>
      <p:pic>
        <p:nvPicPr>
          <p:cNvPr id="4" name="Picture Placeholder 3">
            <a:extLst>
              <a:ext uri="{FF2B5EF4-FFF2-40B4-BE49-F238E27FC236}">
                <a16:creationId xmlns:a16="http://schemas.microsoft.com/office/drawing/2014/main" id="{E46BE8DC-514B-DAA8-82F5-29AEA3C0351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994579" y="2424793"/>
            <a:ext cx="3631841" cy="3413092"/>
          </a:xfrm>
          <a:prstGeom prst="rect">
            <a:avLst/>
          </a:prstGeom>
          <a:noFill/>
          <a:ln>
            <a:noFill/>
          </a:ln>
        </p:spPr>
      </p:pic>
    </p:spTree>
    <p:extLst>
      <p:ext uri="{BB962C8B-B14F-4D97-AF65-F5344CB8AC3E}">
        <p14:creationId xmlns:p14="http://schemas.microsoft.com/office/powerpoint/2010/main" val="2089425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Fertilization</a:t>
            </a:r>
          </a:p>
        </p:txBody>
      </p:sp>
      <p:pic>
        <p:nvPicPr>
          <p:cNvPr id="3"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521059"/>
            <a:ext cx="5086350" cy="3657600"/>
          </a:xfrm>
          <a:prstGeom prst="rect">
            <a:avLst/>
          </a:prstGeom>
          <a:noFill/>
          <a:ln>
            <a:noFill/>
          </a:ln>
        </p:spPr>
      </p:pic>
    </p:spTree>
    <p:extLst>
      <p:ext uri="{BB962C8B-B14F-4D97-AF65-F5344CB8AC3E}">
        <p14:creationId xmlns:p14="http://schemas.microsoft.com/office/powerpoint/2010/main" val="1344037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Implantation</a:t>
            </a:r>
          </a:p>
        </p:txBody>
      </p:sp>
      <p:pic>
        <p:nvPicPr>
          <p:cNvPr id="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346" y="1301580"/>
            <a:ext cx="5429760" cy="4113580"/>
          </a:xfrm>
          <a:prstGeom prst="rect">
            <a:avLst/>
          </a:prstGeom>
          <a:noFill/>
          <a:ln>
            <a:noFill/>
          </a:ln>
        </p:spPr>
      </p:pic>
    </p:spTree>
    <p:extLst>
      <p:ext uri="{BB962C8B-B14F-4D97-AF65-F5344CB8AC3E}">
        <p14:creationId xmlns:p14="http://schemas.microsoft.com/office/powerpoint/2010/main" val="587775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Menstrual Cycle</a:t>
            </a:r>
          </a:p>
        </p:txBody>
      </p:sp>
      <p:pic>
        <p:nvPicPr>
          <p:cNvPr id="3" name="Picture Placeholder 4"/>
          <p:cNvPicPr>
            <a:picLocks noChangeAspect="1"/>
          </p:cNvPicPr>
          <p:nvPr/>
        </p:nvPicPr>
        <p:blipFill rotWithShape="1">
          <a:blip r:embed="rId3" cstate="print">
            <a:extLst>
              <a:ext uri="{28A0092B-C50C-407E-A947-70E740481C1C}">
                <a14:useLocalDpi xmlns:a14="http://schemas.microsoft.com/office/drawing/2010/main" val="0"/>
              </a:ext>
            </a:extLst>
          </a:blip>
          <a:srcRect t="2902" r="28648" b="2902"/>
          <a:stretch/>
        </p:blipFill>
        <p:spPr>
          <a:xfrm>
            <a:off x="1752600" y="762000"/>
            <a:ext cx="5708650" cy="5328592"/>
          </a:xfrm>
          <a:prstGeom prst="rect">
            <a:avLst/>
          </a:prstGeom>
        </p:spPr>
      </p:pic>
      <p:sp>
        <p:nvSpPr>
          <p:cNvPr id="5" name="TextBox 4"/>
          <p:cNvSpPr txBox="1"/>
          <p:nvPr/>
        </p:nvSpPr>
        <p:spPr>
          <a:xfrm>
            <a:off x="228600" y="5421677"/>
            <a:ext cx="3367454" cy="738664"/>
          </a:xfrm>
          <a:prstGeom prst="rect">
            <a:avLst/>
          </a:prstGeom>
          <a:noFill/>
        </p:spPr>
        <p:txBody>
          <a:bodyPr wrap="square" rtlCol="0">
            <a:spAutoFit/>
          </a:bodyPr>
          <a:lstStyle/>
          <a:p>
            <a:r>
              <a:rPr lang="en-US" sz="1400" dirty="0">
                <a:latin typeface="Arial" panose="020B0604020202020204" pitchFamily="34" charset="0"/>
              </a:rPr>
              <a:t>This diagram shows a menstrual cycle of 28 days, which is an average. Cycles can vary between 24-38 days long. </a:t>
            </a:r>
          </a:p>
        </p:txBody>
      </p:sp>
    </p:spTree>
    <p:extLst>
      <p:ext uri="{BB962C8B-B14F-4D97-AF65-F5344CB8AC3E}">
        <p14:creationId xmlns:p14="http://schemas.microsoft.com/office/powerpoint/2010/main" val="1103128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Sperm Production</a:t>
            </a:r>
          </a:p>
        </p:txBody>
      </p:sp>
      <p:pic>
        <p:nvPicPr>
          <p:cNvPr id="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1564454"/>
            <a:ext cx="4600018" cy="3656961"/>
          </a:xfrm>
          <a:prstGeom prst="rect">
            <a:avLst/>
          </a:prstGeom>
          <a:noFill/>
          <a:ln>
            <a:noFill/>
          </a:ln>
        </p:spPr>
      </p:pic>
    </p:spTree>
    <p:extLst>
      <p:ext uri="{BB962C8B-B14F-4D97-AF65-F5344CB8AC3E}">
        <p14:creationId xmlns:p14="http://schemas.microsoft.com/office/powerpoint/2010/main" val="251461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Body Parts</a:t>
            </a:r>
          </a:p>
        </p:txBody>
      </p:sp>
      <p:pic>
        <p:nvPicPr>
          <p:cNvPr id="6" name="Picture 5" descr="A black outline of a person's body&#10;&#10;Description automatically generated">
            <a:extLst>
              <a:ext uri="{FF2B5EF4-FFF2-40B4-BE49-F238E27FC236}">
                <a16:creationId xmlns:a16="http://schemas.microsoft.com/office/drawing/2014/main" id="{98378F83-F640-92A0-0D34-E1E8450AA158}"/>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097308" y="1194561"/>
            <a:ext cx="1366973" cy="4608202"/>
          </a:xfrm>
          <a:prstGeom prst="rect">
            <a:avLst/>
          </a:prstGeom>
        </p:spPr>
      </p:pic>
      <p:pic>
        <p:nvPicPr>
          <p:cNvPr id="7" name="Picture 6" descr="A black outline of a person's body&#10;&#10;Description automatically generated">
            <a:extLst>
              <a:ext uri="{FF2B5EF4-FFF2-40B4-BE49-F238E27FC236}">
                <a16:creationId xmlns:a16="http://schemas.microsoft.com/office/drawing/2014/main" id="{ED629503-D0E0-EE8A-77A8-8F9A09E3EE5E}"/>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5432856" y="1194561"/>
            <a:ext cx="1366973" cy="4608202"/>
          </a:xfrm>
          <a:prstGeom prst="rect">
            <a:avLst/>
          </a:prstGeom>
        </p:spPr>
      </p:pic>
    </p:spTree>
    <p:extLst>
      <p:ext uri="{BB962C8B-B14F-4D97-AF65-F5344CB8AC3E}">
        <p14:creationId xmlns:p14="http://schemas.microsoft.com/office/powerpoint/2010/main" val="3423278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Body Parts</a:t>
            </a:r>
          </a:p>
        </p:txBody>
      </p:sp>
      <p:pic>
        <p:nvPicPr>
          <p:cNvPr id="4" name="Picture 3" descr="A full shot of a person's body&#10;&#10;Description automatically generated">
            <a:extLst>
              <a:ext uri="{FF2B5EF4-FFF2-40B4-BE49-F238E27FC236}">
                <a16:creationId xmlns:a16="http://schemas.microsoft.com/office/drawing/2014/main" id="{1224E978-FCB0-92DD-408B-CF5A710561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832" y="1146583"/>
            <a:ext cx="2912335" cy="4730856"/>
          </a:xfrm>
          <a:prstGeom prst="rect">
            <a:avLst/>
          </a:prstGeom>
        </p:spPr>
      </p:pic>
    </p:spTree>
    <p:extLst>
      <p:ext uri="{BB962C8B-B14F-4D97-AF65-F5344CB8AC3E}">
        <p14:creationId xmlns:p14="http://schemas.microsoft.com/office/powerpoint/2010/main" val="519872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External Genitals</a:t>
            </a:r>
          </a:p>
        </p:txBody>
      </p:sp>
      <p:pic>
        <p:nvPicPr>
          <p:cNvPr id="3" name="Picture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181600" y="25146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2514600"/>
            <a:ext cx="3090863" cy="2468880"/>
          </a:xfrm>
          <a:prstGeom prst="rect">
            <a:avLst/>
          </a:prstGeom>
          <a:noFill/>
          <a:ln>
            <a:noFill/>
          </a:ln>
        </p:spPr>
      </p:pic>
    </p:spTree>
    <p:extLst>
      <p:ext uri="{BB962C8B-B14F-4D97-AF65-F5344CB8AC3E}">
        <p14:creationId xmlns:p14="http://schemas.microsoft.com/office/powerpoint/2010/main" val="3650603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External Genitals</a:t>
            </a:r>
          </a:p>
        </p:txBody>
      </p:sp>
      <p:pic>
        <p:nvPicPr>
          <p:cNvPr id="5" name="Picture Placeholder 4">
            <a:extLst>
              <a:ext uri="{FF2B5EF4-FFF2-40B4-BE49-F238E27FC236}">
                <a16:creationId xmlns:a16="http://schemas.microsoft.com/office/drawing/2014/main" id="{8A644DAA-535F-93AA-CF55-6CE417A11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528" y="2148840"/>
            <a:ext cx="4115805" cy="2560320"/>
          </a:xfrm>
          <a:prstGeom prst="rect">
            <a:avLst/>
          </a:prstGeom>
          <a:noFill/>
          <a:ln>
            <a:noFill/>
          </a:ln>
        </p:spPr>
      </p:pic>
      <p:pic>
        <p:nvPicPr>
          <p:cNvPr id="6" name="Picture Placeholder 4">
            <a:extLst>
              <a:ext uri="{FF2B5EF4-FFF2-40B4-BE49-F238E27FC236}">
                <a16:creationId xmlns:a16="http://schemas.microsoft.com/office/drawing/2014/main" id="{A5DE0E49-300A-0113-7A2C-356BC4743D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2086" y="1600200"/>
            <a:ext cx="4432229" cy="3657600"/>
          </a:xfrm>
          <a:prstGeom prst="rect">
            <a:avLst/>
          </a:prstGeom>
          <a:noFill/>
          <a:ln>
            <a:noFill/>
          </a:ln>
        </p:spPr>
      </p:pic>
    </p:spTree>
    <p:extLst>
      <p:ext uri="{BB962C8B-B14F-4D97-AF65-F5344CB8AC3E}">
        <p14:creationId xmlns:p14="http://schemas.microsoft.com/office/powerpoint/2010/main" val="2472567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External Genitals</a:t>
            </a:r>
          </a:p>
        </p:txBody>
      </p:sp>
      <p:pic>
        <p:nvPicPr>
          <p:cNvPr id="3" name="Picture Placeholder 3"/>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3064170" y="2104535"/>
            <a:ext cx="3636264" cy="2532888"/>
          </a:xfrm>
          <a:prstGeom prst="rect">
            <a:avLst/>
          </a:prstGeom>
          <a:noFill/>
          <a:ln>
            <a:noFill/>
          </a:ln>
        </p:spPr>
      </p:pic>
    </p:spTree>
    <p:extLst>
      <p:ext uri="{BB962C8B-B14F-4D97-AF65-F5344CB8AC3E}">
        <p14:creationId xmlns:p14="http://schemas.microsoft.com/office/powerpoint/2010/main" val="3278788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3204708"/>
          </a:xfrm>
        </p:spPr>
        <p:txBody>
          <a:bodyPr>
            <a:normAutofit fontScale="90000"/>
          </a:bodyPr>
          <a:lstStyle/>
          <a:p>
            <a:r>
              <a:rPr lang="en-US" dirty="0"/>
              <a:t>Reproduction, Pregnancy and Birth</a:t>
            </a:r>
          </a:p>
        </p:txBody>
      </p:sp>
      <p:sp>
        <p:nvSpPr>
          <p:cNvPr id="3" name="TextBox 2"/>
          <p:cNvSpPr txBox="1"/>
          <p:nvPr/>
        </p:nvSpPr>
        <p:spPr>
          <a:xfrm>
            <a:off x="4103370" y="6412230"/>
            <a:ext cx="937260" cy="369332"/>
          </a:xfrm>
          <a:prstGeom prst="rect">
            <a:avLst/>
          </a:prstGeom>
          <a:noFill/>
        </p:spPr>
        <p:txBody>
          <a:bodyPr wrap="square" lIns="91440" tIns="45720" rIns="91440" bIns="45720" rtlCol="0" anchor="t">
            <a:spAutoFit/>
          </a:bodyPr>
          <a:lstStyle/>
          <a:p>
            <a:r>
              <a:rPr lang="en-CA" dirty="0">
                <a:latin typeface="Arial"/>
                <a:cs typeface="Arial"/>
              </a:rPr>
              <a:t>© 2024</a:t>
            </a:r>
          </a:p>
        </p:txBody>
      </p:sp>
    </p:spTree>
    <p:extLst>
      <p:ext uri="{BB962C8B-B14F-4D97-AF65-F5344CB8AC3E}">
        <p14:creationId xmlns:p14="http://schemas.microsoft.com/office/powerpoint/2010/main" val="4152871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Reproductive Systems</a:t>
            </a:r>
          </a:p>
        </p:txBody>
      </p:sp>
      <p:pic>
        <p:nvPicPr>
          <p:cNvPr id="3"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742" y="850175"/>
            <a:ext cx="3625453" cy="5303520"/>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2873" y="831125"/>
            <a:ext cx="3625453" cy="5303520"/>
          </a:xfrm>
          <a:prstGeom prst="rect">
            <a:avLst/>
          </a:prstGeom>
        </p:spPr>
      </p:pic>
    </p:spTree>
    <p:extLst>
      <p:ext uri="{BB962C8B-B14F-4D97-AF65-F5344CB8AC3E}">
        <p14:creationId xmlns:p14="http://schemas.microsoft.com/office/powerpoint/2010/main" val="3110148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Reproductive Systems</a:t>
            </a:r>
          </a:p>
        </p:txBody>
      </p:sp>
      <p:pic>
        <p:nvPicPr>
          <p:cNvPr id="5" name="Picture Placeholder 1">
            <a:extLst>
              <a:ext uri="{FF2B5EF4-FFF2-40B4-BE49-F238E27FC236}">
                <a16:creationId xmlns:a16="http://schemas.microsoft.com/office/drawing/2014/main" id="{06DBA66C-3C63-19CD-1F21-C0560D03AF5C}"/>
              </a:ext>
            </a:extLst>
          </p:cNvPr>
          <p:cNvPicPr>
            <a:picLocks noChangeAspect="1"/>
          </p:cNvPicPr>
          <p:nvPr/>
        </p:nvPicPr>
        <p:blipFill rotWithShape="1">
          <a:blip r:embed="rId3">
            <a:extLst>
              <a:ext uri="{28A0092B-C50C-407E-A947-70E740481C1C}">
                <a14:useLocalDpi xmlns:a14="http://schemas.microsoft.com/office/drawing/2010/main" val="0"/>
              </a:ext>
            </a:extLst>
          </a:blip>
          <a:srcRect t="6105"/>
          <a:stretch/>
        </p:blipFill>
        <p:spPr>
          <a:xfrm>
            <a:off x="287909" y="1077137"/>
            <a:ext cx="4468216" cy="2753241"/>
          </a:xfrm>
          <a:prstGeom prst="rect">
            <a:avLst/>
          </a:prstGeom>
          <a:noFill/>
          <a:ln>
            <a:noFill/>
          </a:ln>
        </p:spPr>
      </p:pic>
      <p:pic>
        <p:nvPicPr>
          <p:cNvPr id="6" name="Picture Placeholder 5">
            <a:extLst>
              <a:ext uri="{FF2B5EF4-FFF2-40B4-BE49-F238E27FC236}">
                <a16:creationId xmlns:a16="http://schemas.microsoft.com/office/drawing/2014/main" id="{9C1245B9-5E1C-CFA3-2AA3-CF5D52AE44C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318276" y="2735036"/>
            <a:ext cx="3975722" cy="3184492"/>
          </a:xfrm>
          <a:prstGeom prst="rect">
            <a:avLst/>
          </a:prstGeom>
          <a:noFill/>
          <a:ln>
            <a:noFill/>
          </a:ln>
        </p:spPr>
      </p:pic>
    </p:spTree>
    <p:extLst>
      <p:ext uri="{BB962C8B-B14F-4D97-AF65-F5344CB8AC3E}">
        <p14:creationId xmlns:p14="http://schemas.microsoft.com/office/powerpoint/2010/main" val="18469363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28C343678AB648BD8DBD0B186D2DCF" ma:contentTypeVersion="21" ma:contentTypeDescription="Create a new document." ma:contentTypeScope="" ma:versionID="a2d4dcc43b2d0f1c793211b5f906aa6d">
  <xsd:schema xmlns:xsd="http://www.w3.org/2001/XMLSchema" xmlns:xs="http://www.w3.org/2001/XMLSchema" xmlns:p="http://schemas.microsoft.com/office/2006/metadata/properties" xmlns:ns2="df772e9e-5200-4b4c-a640-843adbe36bba" xmlns:ns3="db7c7e62-cbf9-476d-9aa6-944da4786a70" targetNamespace="http://schemas.microsoft.com/office/2006/metadata/properties" ma:root="true" ma:fieldsID="87ca1e29161819ad742c2b6627b076de" ns2:_="" ns3:_="">
    <xsd:import namespace="df772e9e-5200-4b4c-a640-843adbe36bba"/>
    <xsd:import namespace="db7c7e62-cbf9-476d-9aa6-944da4786a7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Folder" minOccurs="0"/>
                <xsd:element ref="ns2:SubFolder"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772e9e-5200-4b4c-a640-843adbe36b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c7d52c8-4c65-45dd-a390-edaf4691c18c"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Folder" ma:index="22" nillable="true" ma:displayName="Folder" ma:format="Dropdown" ma:list="64a2e94e-7f80-41e1-8869-095c55ba631d" ma:internalName="Folder" ma:showField="Title">
      <xsd:simpleType>
        <xsd:restriction base="dms:Lookup"/>
      </xsd:simpleType>
    </xsd:element>
    <xsd:element name="SubFolder" ma:index="23" nillable="true" ma:displayName="SubFolder" ma:format="Dropdown" ma:list="81488f76-16de-41fe-b12e-0047949eabd6" ma:internalName="SubFolder" ma:showField="field_1">
      <xsd:simpleType>
        <xsd:restriction base="dms:Lookup"/>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7c7e62-cbf9-476d-9aa6-944da4786a7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5693e52-0706-4ff2-a444-dd468cf66284}" ma:internalName="TaxCatchAll" ma:showField="CatchAllData" ma:web="db7c7e62-cbf9-476d-9aa6-944da4786a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b7c7e62-cbf9-476d-9aa6-944da4786a70" xsi:nil="true"/>
    <lcf76f155ced4ddcb4097134ff3c332f xmlns="df772e9e-5200-4b4c-a640-843adbe36bba">
      <Terms xmlns="http://schemas.microsoft.com/office/infopath/2007/PartnerControls"/>
    </lcf76f155ced4ddcb4097134ff3c332f>
    <SubFolder xmlns="df772e9e-5200-4b4c-a640-843adbe36bba">51</SubFolder>
    <Folder xmlns="df772e9e-5200-4b4c-a640-843adbe36bba">51</Fold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7D6C9C-2762-493D-8904-80F0A69744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772e9e-5200-4b4c-a640-843adbe36bba"/>
    <ds:schemaRef ds:uri="db7c7e62-cbf9-476d-9aa6-944da4786a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C6778F-E30D-4D82-99AC-F760D8ED3C3E}">
  <ds:schemaRefs>
    <ds:schemaRef ds:uri="db7c7e62-cbf9-476d-9aa6-944da4786a70"/>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purl.org/dc/dcmitype/"/>
    <ds:schemaRef ds:uri="http://purl.org/dc/terms/"/>
    <ds:schemaRef ds:uri="df772e9e-5200-4b4c-a640-843adbe36bba"/>
    <ds:schemaRef ds:uri="http://www.w3.org/XML/1998/namespace"/>
  </ds:schemaRefs>
</ds:datastoreItem>
</file>

<file path=customXml/itemProps3.xml><?xml version="1.0" encoding="utf-8"?>
<ds:datastoreItem xmlns:ds="http://schemas.openxmlformats.org/officeDocument/2006/customXml" ds:itemID="{F80627D0-4B63-4FD2-9B96-0BFE9525C0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595</TotalTime>
  <Words>813</Words>
  <Application>Microsoft Office PowerPoint</Application>
  <PresentationFormat>On-screen Show (4:3)</PresentationFormat>
  <Paragraphs>54</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Garamond</vt:lpstr>
      <vt:lpstr>Office Theme</vt:lpstr>
      <vt:lpstr>Understanding My Body</vt:lpstr>
      <vt:lpstr>Body Parts</vt:lpstr>
      <vt:lpstr>Body Parts</vt:lpstr>
      <vt:lpstr>External Genitals</vt:lpstr>
      <vt:lpstr>External Genitals</vt:lpstr>
      <vt:lpstr>External Genitals</vt:lpstr>
      <vt:lpstr>Reproduction, Pregnancy and Birth</vt:lpstr>
      <vt:lpstr>Reproductive Systems</vt:lpstr>
      <vt:lpstr>Reproductive Systems</vt:lpstr>
      <vt:lpstr>Reproductive Systems</vt:lpstr>
      <vt:lpstr>Fertilization</vt:lpstr>
      <vt:lpstr>Implantation</vt:lpstr>
      <vt:lpstr>Menstrual Cycle</vt:lpstr>
      <vt:lpstr>Sperm Production</vt:lpstr>
    </vt:vector>
  </TitlesOfParts>
  <Company>Alberta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Macdonald</dc:creator>
  <cp:lastModifiedBy>Nicole Inglis</cp:lastModifiedBy>
  <cp:revision>37</cp:revision>
  <dcterms:created xsi:type="dcterms:W3CDTF">2018-09-24T19:04:15Z</dcterms:created>
  <dcterms:modified xsi:type="dcterms:W3CDTF">2024-02-07T15:36:20Z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0x010100EC28C343678AB648BD8DBD0B186D2DCF</vt:lpwstr>
  </property>
  <property fmtid="{D5CDD505-2E9C-101B-9397-08002B2CF9AE}" pid="3" name="MediaServiceImageTags">
    <vt:lpwstr/>
  </property>
</Properties>
</file>