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8"/>
  </p:notesMasterIdLst>
  <p:sldIdLst>
    <p:sldId id="256" r:id="rId2"/>
    <p:sldId id="257" r:id="rId3"/>
    <p:sldId id="262" r:id="rId4"/>
    <p:sldId id="263" r:id="rId5"/>
    <p:sldId id="264" r:id="rId6"/>
    <p:sldId id="265" r:id="rId7"/>
    <p:sldId id="266" r:id="rId8"/>
    <p:sldId id="313" r:id="rId9"/>
    <p:sldId id="258" r:id="rId10"/>
    <p:sldId id="259" r:id="rId11"/>
    <p:sldId id="260" r:id="rId12"/>
    <p:sldId id="293" r:id="rId13"/>
    <p:sldId id="261" r:id="rId14"/>
    <p:sldId id="298" r:id="rId15"/>
    <p:sldId id="299" r:id="rId16"/>
    <p:sldId id="300" r:id="rId17"/>
    <p:sldId id="301" r:id="rId18"/>
    <p:sldId id="302" r:id="rId19"/>
    <p:sldId id="303" r:id="rId20"/>
    <p:sldId id="304" r:id="rId21"/>
    <p:sldId id="305" r:id="rId22"/>
    <p:sldId id="306" r:id="rId23"/>
    <p:sldId id="272" r:id="rId24"/>
    <p:sldId id="276" r:id="rId25"/>
    <p:sldId id="314" r:id="rId26"/>
    <p:sldId id="275" r:id="rId27"/>
    <p:sldId id="316" r:id="rId28"/>
    <p:sldId id="315" r:id="rId29"/>
    <p:sldId id="277" r:id="rId30"/>
    <p:sldId id="278" r:id="rId31"/>
    <p:sldId id="279" r:id="rId32"/>
    <p:sldId id="280" r:id="rId33"/>
    <p:sldId id="281" r:id="rId34"/>
    <p:sldId id="312" r:id="rId35"/>
    <p:sldId id="282" r:id="rId36"/>
    <p:sldId id="283" r:id="rId37"/>
    <p:sldId id="284" r:id="rId38"/>
    <p:sldId id="285" r:id="rId39"/>
    <p:sldId id="286" r:id="rId40"/>
    <p:sldId id="287" r:id="rId41"/>
    <p:sldId id="288" r:id="rId42"/>
    <p:sldId id="307" r:id="rId43"/>
    <p:sldId id="308" r:id="rId44"/>
    <p:sldId id="309" r:id="rId45"/>
    <p:sldId id="310" r:id="rId46"/>
    <p:sldId id="31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Miller" initials="WU"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4" autoAdjust="0"/>
    <p:restoredTop sz="77115" autoAdjust="0"/>
  </p:normalViewPr>
  <p:slideViewPr>
    <p:cSldViewPr snapToGrid="0">
      <p:cViewPr varScale="1">
        <p:scale>
          <a:sx n="45" d="100"/>
          <a:sy n="45" d="100"/>
        </p:scale>
        <p:origin x="30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Data!$B$30</c:f>
              <c:strCache>
                <c:ptCount val="1"/>
                <c:pt idx="0">
                  <c:v>Typical Use % Effectiveness</c:v>
                </c:pt>
              </c:strCache>
            </c:strRef>
          </c:tx>
          <c:spPr>
            <a:solidFill>
              <a:srgbClr val="16AD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Data!$A$31:$A$40</c:f>
              <c:strCache>
                <c:ptCount val="10"/>
                <c:pt idx="0">
                  <c:v>Chance </c:v>
                </c:pt>
                <c:pt idx="1">
                  <c:v>Withdrawal</c:v>
                </c:pt>
                <c:pt idx="2">
                  <c:v>Vaginal Condom </c:v>
                </c:pt>
                <c:pt idx="3">
                  <c:v>Condom </c:v>
                </c:pt>
                <c:pt idx="4">
                  <c:v>Pill/Patch/Ring</c:v>
                </c:pt>
                <c:pt idx="5">
                  <c:v>Injection</c:v>
                </c:pt>
                <c:pt idx="6">
                  <c:v>IUD - Copper</c:v>
                </c:pt>
                <c:pt idx="7">
                  <c:v>IUD - Hormonal</c:v>
                </c:pt>
                <c:pt idx="8">
                  <c:v>Implant </c:v>
                </c:pt>
                <c:pt idx="9">
                  <c:v>Abstinence</c:v>
                </c:pt>
              </c:strCache>
            </c:strRef>
          </c:cat>
          <c:val>
            <c:numRef>
              <c:f>Data!$B$31:$B$40</c:f>
              <c:numCache>
                <c:formatCode>0.0</c:formatCode>
                <c:ptCount val="10"/>
                <c:pt idx="0">
                  <c:v>15</c:v>
                </c:pt>
                <c:pt idx="1">
                  <c:v>78</c:v>
                </c:pt>
                <c:pt idx="2">
                  <c:v>79</c:v>
                </c:pt>
                <c:pt idx="3">
                  <c:v>82</c:v>
                </c:pt>
                <c:pt idx="4">
                  <c:v>91</c:v>
                </c:pt>
                <c:pt idx="5">
                  <c:v>94</c:v>
                </c:pt>
                <c:pt idx="6">
                  <c:v>99.2</c:v>
                </c:pt>
                <c:pt idx="7">
                  <c:v>99.8</c:v>
                </c:pt>
                <c:pt idx="8" formatCode="0.00">
                  <c:v>99.95</c:v>
                </c:pt>
                <c:pt idx="9" formatCode="0">
                  <c:v>100</c:v>
                </c:pt>
              </c:numCache>
            </c:numRef>
          </c:val>
          <c:extLst>
            <c:ext xmlns:c16="http://schemas.microsoft.com/office/drawing/2014/chart" uri="{C3380CC4-5D6E-409C-BE32-E72D297353CC}">
              <c16:uniqueId val="{00000000-9889-4674-9F73-B1E8A2998480}"/>
            </c:ext>
          </c:extLst>
        </c:ser>
        <c:dLbls>
          <c:showLegendKey val="0"/>
          <c:showVal val="0"/>
          <c:showCatName val="0"/>
          <c:showSerName val="0"/>
          <c:showPercent val="0"/>
          <c:showBubbleSize val="0"/>
        </c:dLbls>
        <c:gapWidth val="182"/>
        <c:axId val="350202880"/>
        <c:axId val="350203208"/>
      </c:barChart>
      <c:catAx>
        <c:axId val="350202880"/>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Sukhumvit Set" panose="02000506000000020004" pitchFamily="2" charset="-34"/>
                  </a:defRPr>
                </a:pPr>
                <a:r>
                  <a:rPr lang="en-US" sz="1800" b="1" dirty="0" err="1" smtClean="0">
                    <a:latin typeface="+mn-lt"/>
                    <a:cs typeface="Sukhumvit Set" panose="02000506000000020004" pitchFamily="2" charset="-34"/>
                  </a:rPr>
                  <a:t>Methodes</a:t>
                </a:r>
                <a:endParaRPr lang="en-US" sz="1800" b="1" dirty="0">
                  <a:latin typeface="+mn-lt"/>
                  <a:cs typeface="Sukhumvit Set" panose="02000506000000020004" pitchFamily="2" charset="-34"/>
                </a:endParaRP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Sukhumvit Set" panose="02000506000000020004" pitchFamily="2" charset="-34"/>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03208"/>
        <c:crosses val="autoZero"/>
        <c:auto val="1"/>
        <c:lblAlgn val="ctr"/>
        <c:lblOffset val="100"/>
        <c:noMultiLvlLbl val="0"/>
      </c:catAx>
      <c:valAx>
        <c:axId val="350203208"/>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r>
                  <a:rPr lang="fr-CA" sz="1800" b="0" i="0" u="none" strike="noStrike" baseline="0" dirty="0" smtClean="0">
                    <a:effectLst/>
                  </a:rPr>
                  <a:t>% d'efficacité </a:t>
                </a:r>
                <a:r>
                  <a:rPr lang="en-US" sz="1800" b="1" i="0" u="none" strike="noStrike" baseline="0" dirty="0" smtClean="0">
                    <a:effectLst/>
                  </a:rPr>
                  <a:t> </a:t>
                </a:r>
                <a:endParaRPr lang="en-US" sz="1800" b="1" dirty="0">
                  <a:latin typeface="Sukhumvit Set" panose="02000506000000020004" pitchFamily="2" charset="-34"/>
                  <a:cs typeface="Sukhumvit Set" panose="02000506000000020004" pitchFamily="2" charset="-34"/>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202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Data!$B$1:$B$1</c:f>
              <c:strCache>
                <c:ptCount val="1"/>
                <c:pt idx="0">
                  <c:v>Perfect Use</c:v>
                </c:pt>
              </c:strCache>
            </c:strRef>
          </c:tx>
          <c:spPr>
            <a:solidFill>
              <a:srgbClr val="E4C82F"/>
            </a:solidFill>
            <a:ln>
              <a:noFill/>
            </a:ln>
            <a:effectLst/>
          </c:spPr>
          <c:invertIfNegative val="0"/>
          <c:dLbls>
            <c:spPr>
              <a:noFill/>
              <a:ln>
                <a:noFill/>
              </a:ln>
              <a:effectLst/>
            </c:spPr>
            <c:txPr>
              <a:bodyPr rot="0" spcFirstLastPara="1" vertOverflow="ellipsis" vert="horz" wrap="square" lIns="91440" tIns="18288" rIns="36576" bIns="19050" anchor="b"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Data!$A$2:$A$15</c:f>
              <c:strCache>
                <c:ptCount val="14"/>
                <c:pt idx="0">
                  <c:v>Chance </c:v>
                </c:pt>
                <c:pt idx="1">
                  <c:v>Spermicides</c:v>
                </c:pt>
                <c:pt idx="2">
                  <c:v>Fertility Awareness Based</c:v>
                </c:pt>
                <c:pt idx="3">
                  <c:v>Withdrawal</c:v>
                </c:pt>
                <c:pt idx="4">
                  <c:v>Vaginal Condom </c:v>
                </c:pt>
                <c:pt idx="5">
                  <c:v>Condom </c:v>
                </c:pt>
                <c:pt idx="6">
                  <c:v>Pill/Patch/Ring</c:v>
                </c:pt>
                <c:pt idx="7">
                  <c:v>Birth Control Injection</c:v>
                </c:pt>
                <c:pt idx="8">
                  <c:v>IUD - Copper</c:v>
                </c:pt>
                <c:pt idx="9">
                  <c:v>Tubal Ligation</c:v>
                </c:pt>
                <c:pt idx="10">
                  <c:v>IUD - Hormonal</c:v>
                </c:pt>
                <c:pt idx="11">
                  <c:v>Vasectomy</c:v>
                </c:pt>
                <c:pt idx="12">
                  <c:v>Implant </c:v>
                </c:pt>
                <c:pt idx="13">
                  <c:v>Abstinence</c:v>
                </c:pt>
              </c:strCache>
            </c:strRef>
          </c:cat>
          <c:val>
            <c:numRef>
              <c:f>Data!$B$2:$B$15</c:f>
              <c:numCache>
                <c:formatCode>0.0</c:formatCode>
                <c:ptCount val="14"/>
                <c:pt idx="0">
                  <c:v>15</c:v>
                </c:pt>
                <c:pt idx="1">
                  <c:v>82</c:v>
                </c:pt>
                <c:pt idx="2">
                  <c:v>95</c:v>
                </c:pt>
                <c:pt idx="3">
                  <c:v>96</c:v>
                </c:pt>
                <c:pt idx="4">
                  <c:v>95</c:v>
                </c:pt>
                <c:pt idx="5">
                  <c:v>98</c:v>
                </c:pt>
                <c:pt idx="6">
                  <c:v>99.7</c:v>
                </c:pt>
                <c:pt idx="7">
                  <c:v>99.8</c:v>
                </c:pt>
                <c:pt idx="8">
                  <c:v>99.2</c:v>
                </c:pt>
                <c:pt idx="9">
                  <c:v>99.5</c:v>
                </c:pt>
                <c:pt idx="10">
                  <c:v>99.8</c:v>
                </c:pt>
                <c:pt idx="11" formatCode="0.00">
                  <c:v>99.95</c:v>
                </c:pt>
                <c:pt idx="12" formatCode="0.00">
                  <c:v>99.95</c:v>
                </c:pt>
                <c:pt idx="13" formatCode="0">
                  <c:v>100</c:v>
                </c:pt>
              </c:numCache>
            </c:numRef>
          </c:val>
          <c:extLst>
            <c:ext xmlns:c16="http://schemas.microsoft.com/office/drawing/2014/chart" uri="{C3380CC4-5D6E-409C-BE32-E72D297353CC}">
              <c16:uniqueId val="{00000000-B18E-4282-9268-90C3EA966950}"/>
            </c:ext>
          </c:extLst>
        </c:ser>
        <c:ser>
          <c:idx val="1"/>
          <c:order val="1"/>
          <c:tx>
            <c:strRef>
              <c:f>Data!$C$1:$C$1</c:f>
              <c:strCache>
                <c:ptCount val="1"/>
                <c:pt idx="0">
                  <c:v>Typical Use</c:v>
                </c:pt>
              </c:strCache>
            </c:strRef>
          </c:tx>
          <c:spPr>
            <a:solidFill>
              <a:srgbClr val="16ADBC"/>
            </a:solidFill>
            <a:ln>
              <a:noFill/>
            </a:ln>
            <a:effectLst/>
          </c:spPr>
          <c:invertIfNegative val="0"/>
          <c:dLbls>
            <c:spPr>
              <a:noFill/>
              <a:ln>
                <a:noFill/>
              </a:ln>
              <a:effectLst/>
            </c:spPr>
            <c:txPr>
              <a:bodyPr rot="0" spcFirstLastPara="1" vertOverflow="ellipsis" vert="horz" wrap="square" lIns="36576" tIns="19050" rIns="91440" bIns="274320" anchor="t"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Data!$A$2:$A$15</c:f>
              <c:strCache>
                <c:ptCount val="14"/>
                <c:pt idx="0">
                  <c:v>Chance </c:v>
                </c:pt>
                <c:pt idx="1">
                  <c:v>Spermicides</c:v>
                </c:pt>
                <c:pt idx="2">
                  <c:v>Fertility Awareness Based</c:v>
                </c:pt>
                <c:pt idx="3">
                  <c:v>Withdrawal</c:v>
                </c:pt>
                <c:pt idx="4">
                  <c:v>Vaginal Condom </c:v>
                </c:pt>
                <c:pt idx="5">
                  <c:v>Condom </c:v>
                </c:pt>
                <c:pt idx="6">
                  <c:v>Pill/Patch/Ring</c:v>
                </c:pt>
                <c:pt idx="7">
                  <c:v>Birth Control Injection</c:v>
                </c:pt>
                <c:pt idx="8">
                  <c:v>IUD - Copper</c:v>
                </c:pt>
                <c:pt idx="9">
                  <c:v>Tubal Ligation</c:v>
                </c:pt>
                <c:pt idx="10">
                  <c:v>IUD - Hormonal</c:v>
                </c:pt>
                <c:pt idx="11">
                  <c:v>Vasectomy</c:v>
                </c:pt>
                <c:pt idx="12">
                  <c:v>Implant </c:v>
                </c:pt>
                <c:pt idx="13">
                  <c:v>Abstinence</c:v>
                </c:pt>
              </c:strCache>
            </c:strRef>
          </c:cat>
          <c:val>
            <c:numRef>
              <c:f>Data!$C$2:$C$15</c:f>
              <c:numCache>
                <c:formatCode>0.0</c:formatCode>
                <c:ptCount val="14"/>
                <c:pt idx="0">
                  <c:v>15</c:v>
                </c:pt>
                <c:pt idx="1">
                  <c:v>72</c:v>
                </c:pt>
                <c:pt idx="2">
                  <c:v>76</c:v>
                </c:pt>
                <c:pt idx="3">
                  <c:v>78</c:v>
                </c:pt>
                <c:pt idx="4">
                  <c:v>79</c:v>
                </c:pt>
                <c:pt idx="5">
                  <c:v>82</c:v>
                </c:pt>
                <c:pt idx="6">
                  <c:v>91</c:v>
                </c:pt>
                <c:pt idx="7">
                  <c:v>94</c:v>
                </c:pt>
                <c:pt idx="8">
                  <c:v>99.2</c:v>
                </c:pt>
                <c:pt idx="9">
                  <c:v>99.5</c:v>
                </c:pt>
                <c:pt idx="10">
                  <c:v>99.8</c:v>
                </c:pt>
                <c:pt idx="11" formatCode="0.00">
                  <c:v>99.85</c:v>
                </c:pt>
                <c:pt idx="12" formatCode="0.00">
                  <c:v>99.95</c:v>
                </c:pt>
                <c:pt idx="13" formatCode="0">
                  <c:v>100</c:v>
                </c:pt>
              </c:numCache>
            </c:numRef>
          </c:val>
          <c:extLst>
            <c:ext xmlns:c16="http://schemas.microsoft.com/office/drawing/2014/chart" uri="{C3380CC4-5D6E-409C-BE32-E72D297353CC}">
              <c16:uniqueId val="{00000001-B18E-4282-9268-90C3EA966950}"/>
            </c:ext>
          </c:extLst>
        </c:ser>
        <c:dLbls>
          <c:dLblPos val="outEnd"/>
          <c:showLegendKey val="0"/>
          <c:showVal val="1"/>
          <c:showCatName val="0"/>
          <c:showSerName val="0"/>
          <c:showPercent val="0"/>
          <c:showBubbleSize val="0"/>
        </c:dLbls>
        <c:gapWidth val="169"/>
        <c:axId val="464994760"/>
        <c:axId val="464995416"/>
      </c:barChart>
      <c:catAx>
        <c:axId val="4649947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err="1" smtClean="0">
                    <a:latin typeface="+mn-lt"/>
                    <a:cs typeface="Sukhumvit Set" panose="02000506000000020004" pitchFamily="2" charset="-34"/>
                  </a:rPr>
                  <a:t>Methodes</a:t>
                </a:r>
                <a:endParaRPr lang="en-US" sz="1800" b="1" dirty="0">
                  <a:latin typeface="+mn-lt"/>
                  <a:cs typeface="Sukhumvit Set" panose="02000506000000020004" pitchFamily="2" charset="-34"/>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995416"/>
        <c:crosses val="autoZero"/>
        <c:auto val="1"/>
        <c:lblAlgn val="ctr"/>
        <c:lblOffset val="100"/>
        <c:noMultiLvlLbl val="0"/>
      </c:catAx>
      <c:valAx>
        <c:axId val="464995416"/>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Sukhumvit Set" panose="02000506000000020004" pitchFamily="2" charset="-34"/>
                    <a:ea typeface="+mn-ea"/>
                    <a:cs typeface="Sukhumvit Set" panose="02000506000000020004" pitchFamily="2" charset="-34"/>
                  </a:defRPr>
                </a:pPr>
                <a:r>
                  <a:rPr lang="fr-CA" sz="1800" b="0" i="0" baseline="0" dirty="0" smtClean="0">
                    <a:effectLst/>
                    <a:latin typeface="+mn-lt"/>
                  </a:rPr>
                  <a:t>% d'efficacité des méthodes de contraception</a:t>
                </a:r>
                <a:r>
                  <a:rPr lang="en-US" sz="1800" baseline="0" dirty="0" smtClean="0">
                    <a:latin typeface="+mn-lt"/>
                    <a:cs typeface="Sukhumvit Set" panose="02000506000000020004" pitchFamily="2" charset="-34"/>
                  </a:rPr>
                  <a:t> </a:t>
                </a:r>
                <a:endParaRPr lang="en-US" sz="1800" dirty="0">
                  <a:latin typeface="+mn-lt"/>
                  <a:cs typeface="Sukhumvit Set" panose="02000506000000020004" pitchFamily="2" charset="-34"/>
                </a:endParaRPr>
              </a:p>
            </c:rich>
          </c:tx>
          <c:layout>
            <c:manualLayout>
              <c:xMode val="edge"/>
              <c:yMode val="edge"/>
              <c:x val="0.21111192231875595"/>
              <c:y val="0.8585344473217724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994760"/>
        <c:crosses val="autoZero"/>
        <c:crossBetween val="between"/>
        <c:majorUnit val="10"/>
      </c:valAx>
      <c:spPr>
        <a:noFill/>
        <a:ln>
          <a:noFill/>
        </a:ln>
        <a:effectLst/>
      </c:spPr>
    </c:plotArea>
    <c:legend>
      <c:legendPos val="b"/>
      <c:layout>
        <c:manualLayout>
          <c:xMode val="edge"/>
          <c:yMode val="edge"/>
          <c:x val="0.3199098141497736"/>
          <c:y val="0.92605750757529293"/>
          <c:w val="0.35953966420672151"/>
          <c:h val="3.14981205977344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Sukhumvit Set" panose="02000506000000020004" pitchFamily="2" charset="-34"/>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B9578-AE1D-49A2-8DC4-3CA84A4648D7}" type="datetimeFigureOut">
              <a:rPr lang="en-CA" smtClean="0"/>
              <a:t>2022-02-11</a:t>
            </a:fld>
            <a:endParaRPr lang="fr-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32050-CE06-41ED-9E4B-008D0211BB16}" type="slidenum">
              <a:rPr lang="en-CA" smtClean="0"/>
              <a:t>‹#›</a:t>
            </a:fld>
            <a:endParaRPr lang="fr-CA"/>
          </a:p>
        </p:txBody>
      </p:sp>
    </p:spTree>
    <p:extLst>
      <p:ext uri="{BB962C8B-B14F-4D97-AF65-F5344CB8AC3E}">
        <p14:creationId xmlns:p14="http://schemas.microsoft.com/office/powerpoint/2010/main" val="72262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eachingsexualhealth.ca/teachers/resource/birth-control-effectiveness-graph/"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teachingsexualhealth.ca/teachers/resource/birth-control-health-information-shee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fr-CA" sz="1200" kern="1200" dirty="0" smtClean="0">
                <a:solidFill>
                  <a:schemeClr val="tx1"/>
                </a:solidFill>
                <a:effectLst/>
                <a:latin typeface="+mn-lt"/>
                <a:ea typeface="+mn-ea"/>
                <a:cs typeface="+mn-cs"/>
              </a:rPr>
              <a:t>Certaines méthodes de contraception ont un taux d’efficacité beaucoup plus élevé avec des « conditions parfaites d’utilisation ». Pour une comparaison de la différence du taux d’efficacité entre des conditions d’utilisation normales et parfaites, consultez le </a:t>
            </a:r>
            <a:r>
              <a:rPr lang="fr-CA" sz="1200" u="sng" kern="1200" dirty="0" smtClean="0">
                <a:solidFill>
                  <a:schemeClr val="tx1"/>
                </a:solidFill>
                <a:effectLst/>
                <a:latin typeface="+mn-lt"/>
                <a:ea typeface="+mn-ea"/>
                <a:cs typeface="+mn-cs"/>
                <a:hlinkClick r:id="rId3"/>
              </a:rPr>
              <a:t>Tableau sur l’efficacité des méthodes de contraception</a:t>
            </a:r>
            <a:r>
              <a:rPr lang="fr-CA" sz="1200" kern="1200" dirty="0" smtClean="0">
                <a:solidFill>
                  <a:schemeClr val="tx1"/>
                </a:solidFill>
                <a:effectLst/>
                <a:latin typeface="+mn-lt"/>
                <a:ea typeface="+mn-ea"/>
                <a:cs typeface="+mn-cs"/>
              </a:rPr>
              <a:t>. </a:t>
            </a:r>
            <a:br>
              <a:rPr lang="fr-CA" sz="1200" kern="1200" dirty="0" smtClean="0">
                <a:solidFill>
                  <a:schemeClr val="tx1"/>
                </a:solidFill>
                <a:effectLst/>
                <a:latin typeface="+mn-lt"/>
                <a:ea typeface="+mn-ea"/>
                <a:cs typeface="+mn-cs"/>
              </a:rPr>
            </a:b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taux d’efficacité des méthodes de contraception d’urgence dépend du type de contraception choisi et de la rapidité avec laquelle on les utilise après la relation sexuelle non protégée. Pour obtenir de plus amples renseignements, veuillez consulter la </a:t>
            </a:r>
            <a:r>
              <a:rPr lang="fr-CA" sz="1200" u="sng" kern="1200" dirty="0" smtClean="0">
                <a:solidFill>
                  <a:schemeClr val="tx1"/>
                </a:solidFill>
                <a:effectLst/>
                <a:latin typeface="+mn-lt"/>
                <a:ea typeface="+mn-ea"/>
                <a:cs typeface="+mn-cs"/>
                <a:hlinkClick r:id="rId4"/>
              </a:rPr>
              <a:t>fiche d’information de santé</a:t>
            </a:r>
            <a:r>
              <a:rPr lang="fr-CA" sz="1200" kern="1200" dirty="0" smtClean="0">
                <a:solidFill>
                  <a:schemeClr val="tx1"/>
                </a:solidFill>
                <a:effectLst/>
                <a:latin typeface="+mn-lt"/>
                <a:ea typeface="+mn-ea"/>
                <a:cs typeface="+mn-cs"/>
              </a:rPr>
              <a:t> (en anglais seulement) sur la contraception d’urgence.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E1B6A-4431-4231-B5A8-6A8C9B8B634C}" type="slidenum">
              <a:rPr lang="en-US" smtClean="0"/>
              <a:t>25</a:t>
            </a:fld>
            <a:endParaRPr lang="en-US"/>
          </a:p>
        </p:txBody>
      </p:sp>
    </p:spTree>
    <p:extLst>
      <p:ext uri="{BB962C8B-B14F-4D97-AF65-F5344CB8AC3E}">
        <p14:creationId xmlns:p14="http://schemas.microsoft.com/office/powerpoint/2010/main" val="113496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 taux d’efficacité </a:t>
            </a:r>
            <a:r>
              <a:rPr lang="en-US" b="1" dirty="0" smtClean="0"/>
              <a:t>avec des conditions normales d’utilisation</a:t>
            </a:r>
            <a:r>
              <a:rPr dirty="0" smtClean="0"/>
              <a:t> réfère à l’efficacité de chaque méthode de contraception pour prévenir les grossesses quand on l’utilise normalement, y compris de façon incorrecte ou irrégulière.</a:t>
            </a:r>
            <a:r>
              <a:rPr dirty="0"/>
              <a:t/>
            </a:r>
            <a:br>
              <a:rPr dirty="0"/>
            </a:br>
            <a:endParaRPr lang="fr-CA" dirty="0" smtClean="0"/>
          </a:p>
          <a:p>
            <a:r>
              <a:rPr dirty="0" smtClean="0"/>
              <a:t>Le taux d’efficacité </a:t>
            </a:r>
            <a:r>
              <a:rPr lang="en-US" b="1" dirty="0" smtClean="0"/>
              <a:t>avec des conditions parfaites d’utilisation</a:t>
            </a:r>
            <a:r>
              <a:rPr dirty="0" smtClean="0"/>
              <a:t> réfère à l’efficacité de chaque méthode de contraception pour prévenir les grossesses quand l’utilisateur suit les instructions à la lettre en tout temps.  </a:t>
            </a:r>
            <a:r>
              <a:rPr dirty="0"/>
              <a:t/>
            </a:r>
            <a:br>
              <a:rPr dirty="0"/>
            </a:br>
            <a:endParaRPr lang="fr-CA" dirty="0" smtClean="0"/>
          </a:p>
          <a:p>
            <a:r>
              <a:rPr dirty="0"/>
              <a:t/>
            </a:r>
            <a:br>
              <a:rPr dirty="0"/>
            </a:br>
            <a:endParaRPr lang="fr-CA" dirty="0" smtClean="0"/>
          </a:p>
        </p:txBody>
      </p:sp>
      <p:sp>
        <p:nvSpPr>
          <p:cNvPr id="4" name="Slide Number Placeholder 3"/>
          <p:cNvSpPr>
            <a:spLocks noGrp="1"/>
          </p:cNvSpPr>
          <p:nvPr>
            <p:ph type="sldNum" sz="quarter" idx="10"/>
          </p:nvPr>
        </p:nvSpPr>
        <p:spPr/>
        <p:txBody>
          <a:bodyPr/>
          <a:lstStyle/>
          <a:p>
            <a:fld id="{9D5E1B6A-4431-4231-B5A8-6A8C9B8B634C}" type="slidenum">
              <a:rPr lang="en-US" smtClean="0"/>
              <a:t>27</a:t>
            </a:fld>
            <a:endParaRPr lang="fr-CA"/>
          </a:p>
        </p:txBody>
      </p:sp>
    </p:spTree>
    <p:extLst>
      <p:ext uri="{BB962C8B-B14F-4D97-AF65-F5344CB8AC3E}">
        <p14:creationId xmlns:p14="http://schemas.microsoft.com/office/powerpoint/2010/main" val="155075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 taux d’efficacité </a:t>
            </a:r>
            <a:r>
              <a:rPr lang="en-US" b="1" dirty="0" smtClean="0"/>
              <a:t>avec des conditions normales d’utilisation</a:t>
            </a:r>
            <a:r>
              <a:rPr dirty="0" smtClean="0"/>
              <a:t> réfère à l’efficacité de chaque méthode de contraception pour prévenir les grossesses quand on l’utilise normalement, y compris de façon incorrecte ou irrégulière.</a:t>
            </a:r>
            <a:r>
              <a:t/>
            </a:r>
            <a:br/>
            <a:endParaRPr lang="fr-CA" dirty="0" smtClean="0"/>
          </a:p>
          <a:p>
            <a:r>
              <a:rPr dirty="0" smtClean="0"/>
              <a:t>Le taux d’efficacité </a:t>
            </a:r>
            <a:r>
              <a:rPr lang="en-US" b="1" dirty="0" smtClean="0"/>
              <a:t>avec des conditions parfaites d’utilisation</a:t>
            </a:r>
            <a:r>
              <a:rPr dirty="0" smtClean="0"/>
              <a:t> réfère à l’efficacité de chaque méthode de contraception pour prévenir les grossesses quand l’utilisateur suit les instructions à la lettre en tout temps.  </a:t>
            </a:r>
            <a:r>
              <a:t/>
            </a:r>
            <a:br/>
            <a:endParaRPr lang="fr-CA" dirty="0" smtClean="0"/>
          </a:p>
          <a:p>
            <a:r>
              <a:rPr dirty="0" smtClean="0"/>
              <a:t>Les </a:t>
            </a:r>
            <a:r>
              <a:rPr lang="en-US" b="1" dirty="0" smtClean="0"/>
              <a:t>méthodes basées sur la connaissance de la fécondité</a:t>
            </a:r>
            <a:r>
              <a:rPr dirty="0" smtClean="0"/>
              <a:t> aident les gens à comprendre comment prévenir une grossesse en n’ayant pas de relations sexuelles pendant leurs périodes fertiles. Il existe de nombreuses méthodes, y compris la méthode Ogino-Knauss (calendrier), la méthode de la température, la méthode de la glaire cervicale et la méthode sympto-thermique. Ces méthodes comprennent toutes une forme ou une autre de suivi du cycle menstruel ou de la température corporelle ou encore l’observation des changements du mucus cervical pour aider une personne à déterminer quels jours elle risque le plus de tomber enceinte.   Les méthodes basées sur la connaissance de la fécondité nécessitent beaucoup d’entraînement pour savoir comment les utiliser de façon cohérente et peuvent poser des difficultés, car le cycle menstruel n’est pas toujours régulier. </a:t>
            </a:r>
            <a:r>
              <a:t/>
            </a:r>
            <a:br/>
            <a:endParaRPr lang="fr-CA" dirty="0" smtClean="0"/>
          </a:p>
          <a:p>
            <a:r>
              <a:rPr dirty="0" smtClean="0"/>
              <a:t>Les </a:t>
            </a:r>
            <a:r>
              <a:rPr lang="en-US" b="1" dirty="0" smtClean="0"/>
              <a:t>spermicides vaginaux</a:t>
            </a:r>
            <a:r>
              <a:rPr dirty="0" smtClean="0"/>
              <a:t> comprennent les préservatifs féminins, mousses, gels, crèmes et suppositoires vaginaux.</a:t>
            </a:r>
          </a:p>
        </p:txBody>
      </p:sp>
      <p:sp>
        <p:nvSpPr>
          <p:cNvPr id="4" name="Slide Number Placeholder 3"/>
          <p:cNvSpPr>
            <a:spLocks noGrp="1"/>
          </p:cNvSpPr>
          <p:nvPr>
            <p:ph type="sldNum" sz="quarter" idx="10"/>
          </p:nvPr>
        </p:nvSpPr>
        <p:spPr/>
        <p:txBody>
          <a:bodyPr/>
          <a:lstStyle/>
          <a:p>
            <a:fld id="{9D5E1B6A-4431-4231-B5A8-6A8C9B8B634C}" type="slidenum">
              <a:rPr lang="en-US" smtClean="0"/>
              <a:t>28</a:t>
            </a:fld>
            <a:endParaRPr lang="fr-CA"/>
          </a:p>
        </p:txBody>
      </p:sp>
    </p:spTree>
    <p:extLst>
      <p:ext uri="{BB962C8B-B14F-4D97-AF65-F5344CB8AC3E}">
        <p14:creationId xmlns:p14="http://schemas.microsoft.com/office/powerpoint/2010/main" val="125003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73706B-C8FF-4407-A3AF-B36D2C894FF3}"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2/11/2022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asas.ca/" TargetMode="External"/><Relationship Id="rId2" Type="http://schemas.openxmlformats.org/officeDocument/2006/relationships/hyperlink" Target="https://jeunessejecoute.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teachingsexualhealth.ca/teachers/resource/utiliser-un-condom-vaginal/" TargetMode="External"/><Relationship Id="rId2" Type="http://schemas.openxmlformats.org/officeDocument/2006/relationships/hyperlink" Target="https://teachingsexualhealth.ca/teachers/resource/utliser-un-condom/" TargetMode="External"/><Relationship Id="rId1" Type="http://schemas.openxmlformats.org/officeDocument/2006/relationships/slideLayout" Target="../slideLayouts/slideLayout4.xml"/><Relationship Id="rId4" Type="http://schemas.openxmlformats.org/officeDocument/2006/relationships/hyperlink" Target="https://teachingsexualhealth.ca/teachers/resource/utiliser-une-digue-dentair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CV</a:t>
            </a:r>
            <a:endParaRPr lang="fr-CA"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Types de communication</a:t>
            </a:r>
            <a:endParaRPr lang="fr-CA" dirty="0"/>
          </a:p>
        </p:txBody>
      </p:sp>
      <p:sp>
        <p:nvSpPr>
          <p:cNvPr id="3" name="Content Placeholder 2"/>
          <p:cNvSpPr>
            <a:spLocks noGrp="1"/>
          </p:cNvSpPr>
          <p:nvPr>
            <p:ph idx="1"/>
          </p:nvPr>
        </p:nvSpPr>
        <p:spPr>
          <a:xfrm>
            <a:off x="628650" y="1381488"/>
            <a:ext cx="7886700" cy="4351338"/>
          </a:xfrm>
        </p:spPr>
        <p:txBody>
          <a:bodyPr/>
          <a:lstStyle/>
          <a:p>
            <a:pPr marL="0" indent="0">
              <a:buNone/>
            </a:pPr>
            <a:r>
              <a:rPr dirty="0" smtClean="0"/>
              <a:t>Passive </a:t>
            </a:r>
            <a:r>
              <a:t/>
            </a:r>
            <a:br/>
            <a:endParaRPr lang="fr-CA" dirty="0"/>
          </a:p>
          <a:p>
            <a:pPr lvl="1"/>
            <a:r>
              <a:rPr dirty="0" smtClean="0"/>
              <a:t>Céder et dire oui, même lorsqu'on ne le veut pas</a:t>
            </a:r>
          </a:p>
          <a:p>
            <a:pPr lvl="1"/>
            <a:r>
              <a:rPr dirty="0" smtClean="0"/>
              <a:t>Faire passer les sentiments et les inquiétudes des autres avant les siens</a:t>
            </a:r>
          </a:p>
          <a:p>
            <a:pPr lvl="1"/>
            <a:r>
              <a:rPr dirty="0" smtClean="0"/>
              <a:t>Ne pas montrer ses inquiétudes</a:t>
            </a:r>
          </a:p>
          <a:p>
            <a:pPr lvl="1"/>
            <a:endParaRPr lang="fr-CA" dirty="0"/>
          </a:p>
        </p:txBody>
      </p:sp>
    </p:spTree>
    <p:extLst>
      <p:ext uri="{BB962C8B-B14F-4D97-AF65-F5344CB8AC3E}">
        <p14:creationId xmlns:p14="http://schemas.microsoft.com/office/powerpoint/2010/main" val="328649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Types de communication</a:t>
            </a:r>
            <a:endParaRPr lang="fr-CA" dirty="0"/>
          </a:p>
        </p:txBody>
      </p:sp>
      <p:sp>
        <p:nvSpPr>
          <p:cNvPr id="3" name="Content Placeholder 2"/>
          <p:cNvSpPr>
            <a:spLocks noGrp="1"/>
          </p:cNvSpPr>
          <p:nvPr>
            <p:ph idx="1"/>
          </p:nvPr>
        </p:nvSpPr>
        <p:spPr>
          <a:xfrm>
            <a:off x="628650" y="1407614"/>
            <a:ext cx="7886700" cy="4351338"/>
          </a:xfrm>
        </p:spPr>
        <p:txBody>
          <a:bodyPr/>
          <a:lstStyle/>
          <a:p>
            <a:pPr marL="0" indent="0">
              <a:buNone/>
            </a:pPr>
            <a:r>
              <a:rPr dirty="0" smtClean="0"/>
              <a:t>Agressive </a:t>
            </a:r>
            <a:r>
              <a:t/>
            </a:r>
            <a:br/>
            <a:endParaRPr lang="fr-CA" dirty="0"/>
          </a:p>
          <a:p>
            <a:pPr lvl="1"/>
            <a:r>
              <a:rPr dirty="0" smtClean="0"/>
              <a:t>Penser d'abord à soi, au détriment des autres</a:t>
            </a:r>
          </a:p>
          <a:p>
            <a:pPr lvl="1"/>
            <a:r>
              <a:rPr dirty="0" smtClean="0"/>
              <a:t>Dominer les autres</a:t>
            </a:r>
          </a:p>
          <a:p>
            <a:pPr lvl="1"/>
            <a:r>
              <a:rPr dirty="0" smtClean="0"/>
              <a:t>Se servir de menaces ou de force</a:t>
            </a:r>
          </a:p>
          <a:p>
            <a:pPr lvl="1"/>
            <a:endParaRPr lang="fr-CA" dirty="0"/>
          </a:p>
        </p:txBody>
      </p:sp>
    </p:spTree>
    <p:extLst>
      <p:ext uri="{BB962C8B-B14F-4D97-AF65-F5344CB8AC3E}">
        <p14:creationId xmlns:p14="http://schemas.microsoft.com/office/powerpoint/2010/main" val="381939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Types de communication</a:t>
            </a:r>
            <a:endParaRPr lang="fr-CA" dirty="0"/>
          </a:p>
        </p:txBody>
      </p:sp>
      <p:sp>
        <p:nvSpPr>
          <p:cNvPr id="3" name="Content Placeholder 2"/>
          <p:cNvSpPr>
            <a:spLocks noGrp="1"/>
          </p:cNvSpPr>
          <p:nvPr>
            <p:ph idx="1"/>
          </p:nvPr>
        </p:nvSpPr>
        <p:spPr>
          <a:xfrm>
            <a:off x="628650" y="1407614"/>
            <a:ext cx="7886700" cy="4351338"/>
          </a:xfrm>
        </p:spPr>
        <p:txBody>
          <a:bodyPr/>
          <a:lstStyle/>
          <a:p>
            <a:pPr marL="0" indent="0">
              <a:buNone/>
            </a:pPr>
            <a:r>
              <a:rPr dirty="0" smtClean="0"/>
              <a:t>Passive-agressive </a:t>
            </a:r>
            <a:r>
              <a:t/>
            </a:r>
            <a:br/>
            <a:endParaRPr lang="fr-CA" dirty="0"/>
          </a:p>
          <a:p>
            <a:pPr lvl="1"/>
            <a:r>
              <a:rPr dirty="0" smtClean="0"/>
              <a:t>Faire semblant d’accepter pour éviter la confrontation (passive), mais manipuler les autres pour dire les choses à leur place ou encore parler dans le dos d’une autre personne (agressive)</a:t>
            </a:r>
          </a:p>
          <a:p>
            <a:pPr lvl="1"/>
            <a:endParaRPr lang="fr-CA" dirty="0"/>
          </a:p>
        </p:txBody>
      </p:sp>
    </p:spTree>
    <p:extLst>
      <p:ext uri="{BB962C8B-B14F-4D97-AF65-F5344CB8AC3E}">
        <p14:creationId xmlns:p14="http://schemas.microsoft.com/office/powerpoint/2010/main" val="94394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Styles de communication</a:t>
            </a:r>
            <a:endParaRPr lang="fr-CA" dirty="0"/>
          </a:p>
        </p:txBody>
      </p:sp>
      <p:grpSp>
        <p:nvGrpSpPr>
          <p:cNvPr id="5" name="Group 4"/>
          <p:cNvGrpSpPr/>
          <p:nvPr/>
        </p:nvGrpSpPr>
        <p:grpSpPr>
          <a:xfrm>
            <a:off x="778669" y="1495936"/>
            <a:ext cx="7450931" cy="3623750"/>
            <a:chOff x="1038224" y="851581"/>
            <a:chExt cx="9934575" cy="4831666"/>
          </a:xfrm>
        </p:grpSpPr>
        <p:sp>
          <p:nvSpPr>
            <p:cNvPr id="6" name="Freeform 5"/>
            <p:cNvSpPr/>
            <p:nvPr/>
          </p:nvSpPr>
          <p:spPr>
            <a:xfrm>
              <a:off x="5187950" y="1657364"/>
              <a:ext cx="1726647" cy="3543267"/>
            </a:xfrm>
            <a:custGeom>
              <a:avLst/>
              <a:gdLst>
                <a:gd name="connsiteX0" fmla="*/ 863323 w 1726647"/>
                <a:gd name="connsiteY0" fmla="*/ 0 h 3543267"/>
                <a:gd name="connsiteX1" fmla="*/ 906309 w 1726647"/>
                <a:gd name="connsiteY1" fmla="*/ 32145 h 3543267"/>
                <a:gd name="connsiteX2" fmla="*/ 1726647 w 1726647"/>
                <a:gd name="connsiteY2" fmla="*/ 1771634 h 3543267"/>
                <a:gd name="connsiteX3" fmla="*/ 906309 w 1726647"/>
                <a:gd name="connsiteY3" fmla="*/ 3511123 h 3543267"/>
                <a:gd name="connsiteX4" fmla="*/ 863324 w 1726647"/>
                <a:gd name="connsiteY4" fmla="*/ 3543267 h 3543267"/>
                <a:gd name="connsiteX5" fmla="*/ 820338 w 1726647"/>
                <a:gd name="connsiteY5" fmla="*/ 3511122 h 3543267"/>
                <a:gd name="connsiteX6" fmla="*/ 0 w 1726647"/>
                <a:gd name="connsiteY6" fmla="*/ 1771633 h 3543267"/>
                <a:gd name="connsiteX7" fmla="*/ 820338 w 1726647"/>
                <a:gd name="connsiteY7" fmla="*/ 32144 h 3543267"/>
                <a:gd name="connsiteX8" fmla="*/ 863323 w 1726647"/>
                <a:gd name="connsiteY8" fmla="*/ 0 h 354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647" h="3543267">
                  <a:moveTo>
                    <a:pt x="863323" y="0"/>
                  </a:moveTo>
                  <a:lnTo>
                    <a:pt x="906309" y="32145"/>
                  </a:lnTo>
                  <a:cubicBezTo>
                    <a:pt x="1407310" y="445608"/>
                    <a:pt x="1726647" y="1071328"/>
                    <a:pt x="1726647" y="1771634"/>
                  </a:cubicBezTo>
                  <a:cubicBezTo>
                    <a:pt x="1726647" y="2471940"/>
                    <a:pt x="1407310" y="3097661"/>
                    <a:pt x="906309" y="3511123"/>
                  </a:cubicBezTo>
                  <a:lnTo>
                    <a:pt x="863324" y="3543267"/>
                  </a:lnTo>
                  <a:lnTo>
                    <a:pt x="820338" y="3511122"/>
                  </a:lnTo>
                  <a:cubicBezTo>
                    <a:pt x="319337" y="3097660"/>
                    <a:pt x="0" y="2471939"/>
                    <a:pt x="0" y="1771633"/>
                  </a:cubicBezTo>
                  <a:cubicBezTo>
                    <a:pt x="0" y="1071327"/>
                    <a:pt x="319337" y="445607"/>
                    <a:pt x="820338" y="32144"/>
                  </a:cubicBezTo>
                  <a:lnTo>
                    <a:pt x="863323" y="0"/>
                  </a:lnTo>
                  <a:close/>
                </a:path>
              </a:pathLst>
            </a:custGeom>
            <a:solidFill>
              <a:srgbClr val="80D8A8"/>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480060" numCol="1" spcCol="1270" anchor="ctr" anchorCtr="0">
              <a:noAutofit/>
            </a:bodyPr>
            <a:lstStyle/>
            <a:p>
              <a:pPr algn="ctr" defTabSz="1633538">
                <a:lnSpc>
                  <a:spcPct val="90000"/>
                </a:lnSpc>
                <a:spcAft>
                  <a:spcPct val="35000"/>
                </a:spcAft>
              </a:pPr>
              <a:r>
                <a:rPr lang="en-US" sz="2100" dirty="0"/>
                <a:t>Assertive  </a:t>
              </a:r>
            </a:p>
          </p:txBody>
        </p:sp>
        <p:sp>
          <p:nvSpPr>
            <p:cNvPr id="7" name="Freeform 6"/>
            <p:cNvSpPr/>
            <p:nvPr/>
          </p:nvSpPr>
          <p:spPr>
            <a:xfrm>
              <a:off x="6051273" y="1174747"/>
              <a:ext cx="3645177" cy="4508500"/>
            </a:xfrm>
            <a:custGeom>
              <a:avLst/>
              <a:gdLst>
                <a:gd name="connsiteX0" fmla="*/ 1390927 w 3645177"/>
                <a:gd name="connsiteY0" fmla="*/ 0 h 4508500"/>
                <a:gd name="connsiteX1" fmla="*/ 3645177 w 3645177"/>
                <a:gd name="connsiteY1" fmla="*/ 2254250 h 4508500"/>
                <a:gd name="connsiteX2" fmla="*/ 1390927 w 3645177"/>
                <a:gd name="connsiteY2" fmla="*/ 4508500 h 4508500"/>
                <a:gd name="connsiteX3" fmla="*/ 130554 w 3645177"/>
                <a:gd name="connsiteY3" fmla="*/ 4123510 h 4508500"/>
                <a:gd name="connsiteX4" fmla="*/ 1 w 3645177"/>
                <a:gd name="connsiteY4" fmla="*/ 4025884 h 4508500"/>
                <a:gd name="connsiteX5" fmla="*/ 42986 w 3645177"/>
                <a:gd name="connsiteY5" fmla="*/ 3993740 h 4508500"/>
                <a:gd name="connsiteX6" fmla="*/ 863324 w 3645177"/>
                <a:gd name="connsiteY6" fmla="*/ 2254251 h 4508500"/>
                <a:gd name="connsiteX7" fmla="*/ 42986 w 3645177"/>
                <a:gd name="connsiteY7" fmla="*/ 514762 h 4508500"/>
                <a:gd name="connsiteX8" fmla="*/ 0 w 3645177"/>
                <a:gd name="connsiteY8" fmla="*/ 482617 h 4508500"/>
                <a:gd name="connsiteX9" fmla="*/ 130554 w 3645177"/>
                <a:gd name="connsiteY9" fmla="*/ 384990 h 4508500"/>
                <a:gd name="connsiteX10" fmla="*/ 1390927 w 3645177"/>
                <a:gd name="connsiteY10" fmla="*/ 0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5177" h="4508500">
                  <a:moveTo>
                    <a:pt x="1390927" y="0"/>
                  </a:moveTo>
                  <a:cubicBezTo>
                    <a:pt x="2635915" y="0"/>
                    <a:pt x="3645177" y="1009262"/>
                    <a:pt x="3645177" y="2254250"/>
                  </a:cubicBezTo>
                  <a:cubicBezTo>
                    <a:pt x="3645177" y="3499238"/>
                    <a:pt x="2635915" y="4508500"/>
                    <a:pt x="1390927" y="4508500"/>
                  </a:cubicBezTo>
                  <a:cubicBezTo>
                    <a:pt x="924057" y="4508500"/>
                    <a:pt x="490335" y="4366573"/>
                    <a:pt x="130554" y="4123510"/>
                  </a:cubicBezTo>
                  <a:lnTo>
                    <a:pt x="1" y="4025884"/>
                  </a:lnTo>
                  <a:lnTo>
                    <a:pt x="42986" y="3993740"/>
                  </a:lnTo>
                  <a:cubicBezTo>
                    <a:pt x="543987" y="3580278"/>
                    <a:pt x="863324" y="2954557"/>
                    <a:pt x="863324" y="2254251"/>
                  </a:cubicBezTo>
                  <a:cubicBezTo>
                    <a:pt x="863324" y="1553945"/>
                    <a:pt x="543987" y="928225"/>
                    <a:pt x="42986" y="514762"/>
                  </a:cubicBezTo>
                  <a:lnTo>
                    <a:pt x="0" y="482617"/>
                  </a:lnTo>
                  <a:lnTo>
                    <a:pt x="130554" y="384990"/>
                  </a:lnTo>
                  <a:cubicBezTo>
                    <a:pt x="490335" y="141928"/>
                    <a:pt x="924057" y="0"/>
                    <a:pt x="1390927" y="0"/>
                  </a:cubicBezTo>
                  <a:close/>
                </a:path>
              </a:pathLst>
            </a:custGeom>
            <a:solidFill>
              <a:srgbClr val="81B8D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541863" numCol="1" spcCol="1270" anchor="b" anchorCtr="0">
              <a:noAutofit/>
            </a:bodyPr>
            <a:lstStyle/>
            <a:p>
              <a:pPr algn="ctr" defTabSz="1633538">
                <a:lnSpc>
                  <a:spcPct val="90000"/>
                </a:lnSpc>
                <a:spcAft>
                  <a:spcPct val="35000"/>
                </a:spcAft>
              </a:pPr>
              <a:r>
                <a:rPr lang="en-US" sz="2100" dirty="0"/>
                <a:t>Agressive </a:t>
              </a:r>
            </a:p>
          </p:txBody>
        </p:sp>
        <p:sp>
          <p:nvSpPr>
            <p:cNvPr id="8" name="Freeform 7"/>
            <p:cNvSpPr/>
            <p:nvPr/>
          </p:nvSpPr>
          <p:spPr>
            <a:xfrm>
              <a:off x="2406097" y="1174747"/>
              <a:ext cx="3645177" cy="4508500"/>
            </a:xfrm>
            <a:custGeom>
              <a:avLst/>
              <a:gdLst>
                <a:gd name="connsiteX0" fmla="*/ 2254250 w 3645177"/>
                <a:gd name="connsiteY0" fmla="*/ 0 h 4508500"/>
                <a:gd name="connsiteX1" fmla="*/ 3514623 w 3645177"/>
                <a:gd name="connsiteY1" fmla="*/ 384990 h 4508500"/>
                <a:gd name="connsiteX2" fmla="*/ 3645176 w 3645177"/>
                <a:gd name="connsiteY2" fmla="*/ 482616 h 4508500"/>
                <a:gd name="connsiteX3" fmla="*/ 3602191 w 3645177"/>
                <a:gd name="connsiteY3" fmla="*/ 514760 h 4508500"/>
                <a:gd name="connsiteX4" fmla="*/ 2781853 w 3645177"/>
                <a:gd name="connsiteY4" fmla="*/ 2254249 h 4508500"/>
                <a:gd name="connsiteX5" fmla="*/ 3602191 w 3645177"/>
                <a:gd name="connsiteY5" fmla="*/ 3993738 h 4508500"/>
                <a:gd name="connsiteX6" fmla="*/ 3645177 w 3645177"/>
                <a:gd name="connsiteY6" fmla="*/ 4025883 h 4508500"/>
                <a:gd name="connsiteX7" fmla="*/ 3514623 w 3645177"/>
                <a:gd name="connsiteY7" fmla="*/ 4123510 h 4508500"/>
                <a:gd name="connsiteX8" fmla="*/ 2254250 w 3645177"/>
                <a:gd name="connsiteY8" fmla="*/ 4508500 h 4508500"/>
                <a:gd name="connsiteX9" fmla="*/ 0 w 3645177"/>
                <a:gd name="connsiteY9" fmla="*/ 2254250 h 4508500"/>
                <a:gd name="connsiteX10" fmla="*/ 2254250 w 3645177"/>
                <a:gd name="connsiteY10" fmla="*/ 0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5177" h="4508500">
                  <a:moveTo>
                    <a:pt x="2254250" y="0"/>
                  </a:moveTo>
                  <a:cubicBezTo>
                    <a:pt x="2721121" y="0"/>
                    <a:pt x="3154842" y="141928"/>
                    <a:pt x="3514623" y="384990"/>
                  </a:cubicBezTo>
                  <a:lnTo>
                    <a:pt x="3645176" y="482616"/>
                  </a:lnTo>
                  <a:lnTo>
                    <a:pt x="3602191" y="514760"/>
                  </a:lnTo>
                  <a:cubicBezTo>
                    <a:pt x="3101190" y="928223"/>
                    <a:pt x="2781853" y="1553943"/>
                    <a:pt x="2781853" y="2254249"/>
                  </a:cubicBezTo>
                  <a:cubicBezTo>
                    <a:pt x="2781853" y="2954555"/>
                    <a:pt x="3101190" y="3580276"/>
                    <a:pt x="3602191" y="3993738"/>
                  </a:cubicBezTo>
                  <a:lnTo>
                    <a:pt x="3645177" y="4025883"/>
                  </a:lnTo>
                  <a:lnTo>
                    <a:pt x="3514623" y="4123510"/>
                  </a:lnTo>
                  <a:cubicBezTo>
                    <a:pt x="3154842" y="4366573"/>
                    <a:pt x="2721121" y="4508500"/>
                    <a:pt x="2254250" y="4508500"/>
                  </a:cubicBezTo>
                  <a:cubicBezTo>
                    <a:pt x="1009262" y="4508500"/>
                    <a:pt x="0" y="3499238"/>
                    <a:pt x="0" y="2254250"/>
                  </a:cubicBezTo>
                  <a:cubicBezTo>
                    <a:pt x="0" y="1009262"/>
                    <a:pt x="1009262" y="0"/>
                    <a:pt x="2254250" y="0"/>
                  </a:cubicBezTo>
                  <a:close/>
                </a:path>
              </a:pathLst>
            </a:custGeom>
            <a:solidFill>
              <a:srgbClr val="FFFF81"/>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548640" rIns="681279" bIns="541863" numCol="1" spcCol="1270" anchor="b" anchorCtr="0">
              <a:noAutofit/>
            </a:bodyPr>
            <a:lstStyle/>
            <a:p>
              <a:pPr algn="ctr" defTabSz="1633538">
                <a:lnSpc>
                  <a:spcPct val="90000"/>
                </a:lnSpc>
                <a:spcAft>
                  <a:spcPct val="35000"/>
                </a:spcAft>
              </a:pPr>
              <a:r>
                <a:rPr lang="en-US" sz="2100" dirty="0"/>
                <a:t>Passive </a:t>
              </a:r>
            </a:p>
          </p:txBody>
        </p:sp>
        <p:sp>
          <p:nvSpPr>
            <p:cNvPr id="9" name="TextBox 8"/>
            <p:cNvSpPr txBox="1"/>
            <p:nvPr/>
          </p:nvSpPr>
          <p:spPr>
            <a:xfrm>
              <a:off x="1038224" y="921580"/>
              <a:ext cx="3190461" cy="677108"/>
            </a:xfrm>
            <a:prstGeom prst="rect">
              <a:avLst/>
            </a:prstGeom>
            <a:noFill/>
          </p:spPr>
          <p:txBody>
            <a:bodyPr wrap="square" rtlCol="0">
              <a:spAutoFit/>
            </a:bodyPr>
            <a:lstStyle/>
            <a:p>
              <a:r>
                <a:rPr lang="en-US" sz="2700" dirty="0"/>
                <a:t>Ce que veulent les autres </a:t>
              </a:r>
            </a:p>
          </p:txBody>
        </p:sp>
        <p:sp>
          <p:nvSpPr>
            <p:cNvPr id="10" name="TextBox 9"/>
            <p:cNvSpPr txBox="1"/>
            <p:nvPr/>
          </p:nvSpPr>
          <p:spPr>
            <a:xfrm>
              <a:off x="8070574" y="851581"/>
              <a:ext cx="2902225" cy="677108"/>
            </a:xfrm>
            <a:prstGeom prst="rect">
              <a:avLst/>
            </a:prstGeom>
            <a:noFill/>
          </p:spPr>
          <p:txBody>
            <a:bodyPr wrap="square" rtlCol="0">
              <a:spAutoFit/>
            </a:bodyPr>
            <a:lstStyle/>
            <a:p>
              <a:r>
                <a:rPr lang="en-US" sz="2700" dirty="0"/>
                <a:t>Ce que vous voulez </a:t>
              </a:r>
            </a:p>
          </p:txBody>
        </p:sp>
      </p:grpSp>
    </p:spTree>
    <p:extLst>
      <p:ext uri="{BB962C8B-B14F-4D97-AF65-F5344CB8AC3E}">
        <p14:creationId xmlns:p14="http://schemas.microsoft.com/office/powerpoint/2010/main" val="1285648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200" dirty="0" smtClean="0"/>
              <a:t>Planification en matière de sécurité pour les adolescent(e)s</a:t>
            </a:r>
            <a:endParaRPr lang="fr-CA" sz="3200" dirty="0"/>
          </a:p>
        </p:txBody>
      </p:sp>
      <p:sp>
        <p:nvSpPr>
          <p:cNvPr id="3" name="Content Placeholder 2"/>
          <p:cNvSpPr>
            <a:spLocks noGrp="1"/>
          </p:cNvSpPr>
          <p:nvPr>
            <p:ph idx="1"/>
          </p:nvPr>
        </p:nvSpPr>
        <p:spPr>
          <a:xfrm>
            <a:off x="628650" y="1303110"/>
            <a:ext cx="7886700" cy="4694277"/>
          </a:xfrm>
        </p:spPr>
        <p:txBody>
          <a:bodyPr>
            <a:normAutofit fontScale="92500" lnSpcReduction="20000"/>
          </a:bodyPr>
          <a:lstStyle/>
          <a:p>
            <a:pPr marL="0" indent="0">
              <a:buNone/>
            </a:pPr>
            <a:r>
              <a:rPr lang="en-US" sz="2600" dirty="0" smtClean="0"/>
              <a:t>Conseils si vous êtes ou vivez une relation qui comporte de mauvais traitements</a:t>
            </a:r>
            <a:r>
              <a:rPr sz="2600" dirty="0"/>
              <a:t/>
            </a:r>
            <a:br>
              <a:rPr sz="2600" dirty="0"/>
            </a:br>
            <a:r>
              <a:rPr dirty="0" smtClean="0"/>
              <a:t> </a:t>
            </a:r>
            <a:endParaRPr lang="fr-CA" sz="2400" dirty="0"/>
          </a:p>
          <a:p>
            <a:pPr lvl="1">
              <a:lnSpc>
                <a:spcPct val="120000"/>
              </a:lnSpc>
            </a:pPr>
            <a:r>
              <a:rPr lang="en-US" sz="2200" dirty="0"/>
              <a:t>Restez en contact avec vos amis et engagé(e) dans des </a:t>
            </a:r>
            <a:r>
              <a:rPr lang="en-US" sz="2200" dirty="0" err="1"/>
              <a:t>activités</a:t>
            </a:r>
            <a:r>
              <a:rPr lang="en-US" sz="2200" dirty="0" smtClean="0"/>
              <a:t>.</a:t>
            </a:r>
            <a:br>
              <a:rPr lang="en-US" sz="2200" dirty="0" smtClean="0"/>
            </a:br>
            <a:endParaRPr lang="fr-CA" sz="2200" dirty="0"/>
          </a:p>
          <a:p>
            <a:pPr lvl="1">
              <a:lnSpc>
                <a:spcPct val="120000"/>
              </a:lnSpc>
            </a:pPr>
            <a:r>
              <a:rPr lang="en-US" sz="2200" dirty="0"/>
              <a:t>Conservez avec vous les numéros de téléphone importants en tout temps</a:t>
            </a:r>
            <a:r>
              <a:rPr lang="en-US" sz="2200" dirty="0" smtClean="0"/>
              <a:t>.</a:t>
            </a:r>
            <a:br>
              <a:rPr lang="en-US" sz="2200" dirty="0" smtClean="0"/>
            </a:br>
            <a:endParaRPr lang="fr-CA" sz="2200" dirty="0"/>
          </a:p>
          <a:p>
            <a:pPr lvl="1">
              <a:lnSpc>
                <a:spcPct val="120000"/>
              </a:lnSpc>
            </a:pPr>
            <a:r>
              <a:rPr lang="en-US" sz="2200" dirty="0"/>
              <a:t>Songez à informer vos parents, vos enseignants ou d'autres adultes en qui vous avez </a:t>
            </a:r>
            <a:r>
              <a:rPr lang="en-US" sz="2200" dirty="0" err="1"/>
              <a:t>confiance</a:t>
            </a:r>
            <a:r>
              <a:rPr lang="en-US" sz="2200" dirty="0" smtClean="0"/>
              <a:t>.</a:t>
            </a:r>
            <a:br>
              <a:rPr lang="en-US" sz="2200" dirty="0" smtClean="0"/>
            </a:br>
            <a:endParaRPr lang="fr-CA" sz="2200" dirty="0"/>
          </a:p>
          <a:p>
            <a:pPr lvl="1">
              <a:lnSpc>
                <a:spcPct val="120000"/>
              </a:lnSpc>
            </a:pPr>
            <a:r>
              <a:rPr lang="en-US" sz="2200" dirty="0"/>
              <a:t>Établissez un code avec vos amis ou parents en cas de danger.</a:t>
            </a:r>
            <a:endParaRPr lang="fr-CA" sz="2200" dirty="0"/>
          </a:p>
          <a:p>
            <a:pPr lvl="1"/>
            <a:endParaRPr lang="fr-CA" dirty="0"/>
          </a:p>
        </p:txBody>
      </p:sp>
    </p:spTree>
    <p:extLst>
      <p:ext uri="{BB962C8B-B14F-4D97-AF65-F5344CB8AC3E}">
        <p14:creationId xmlns:p14="http://schemas.microsoft.com/office/powerpoint/2010/main" val="67051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200" dirty="0" smtClean="0"/>
              <a:t>Planification en matière de sécurité pour les adolescent(e)s</a:t>
            </a:r>
            <a:endParaRPr lang="fr-CA" sz="3200" dirty="0"/>
          </a:p>
        </p:txBody>
      </p:sp>
      <p:sp>
        <p:nvSpPr>
          <p:cNvPr id="3" name="Content Placeholder 2"/>
          <p:cNvSpPr>
            <a:spLocks noGrp="1"/>
          </p:cNvSpPr>
          <p:nvPr>
            <p:ph idx="1"/>
          </p:nvPr>
        </p:nvSpPr>
        <p:spPr>
          <a:xfrm>
            <a:off x="628650" y="1303111"/>
            <a:ext cx="7886700" cy="4707724"/>
          </a:xfrm>
        </p:spPr>
        <p:txBody>
          <a:bodyPr>
            <a:normAutofit/>
          </a:bodyPr>
          <a:lstStyle/>
          <a:p>
            <a:pPr marL="0" indent="0">
              <a:buNone/>
            </a:pPr>
            <a:r>
              <a:rPr lang="en-US" sz="2400" dirty="0" smtClean="0"/>
              <a:t>Conseils si vous êtes ou vivez une relation qui comporte de mauvais traitements</a:t>
            </a:r>
          </a:p>
          <a:p>
            <a:pPr marL="0" indent="0">
              <a:buNone/>
            </a:pPr>
            <a:r>
              <a:rPr dirty="0" smtClean="0"/>
              <a:t> </a:t>
            </a:r>
            <a:endParaRPr lang="fr-CA" sz="2000" dirty="0"/>
          </a:p>
          <a:p>
            <a:pPr lvl="1">
              <a:lnSpc>
                <a:spcPct val="100000"/>
              </a:lnSpc>
            </a:pPr>
            <a:r>
              <a:rPr lang="en-US" sz="2000" dirty="0" smtClean="0"/>
              <a:t>Pensez à parler à la police et/ou à un refuge au sujet de votre situation.</a:t>
            </a:r>
            <a:br>
              <a:rPr lang="en-US" sz="2000" dirty="0" smtClean="0"/>
            </a:br>
            <a:endParaRPr lang="en-US" sz="2000" dirty="0" smtClean="0"/>
          </a:p>
          <a:p>
            <a:pPr lvl="1">
              <a:lnSpc>
                <a:spcPct val="100000"/>
              </a:lnSpc>
            </a:pPr>
            <a:r>
              <a:rPr lang="en-US" sz="2000" dirty="0" smtClean="0"/>
              <a:t>Évitez de vous retrouver seul(e) avec votre </a:t>
            </a:r>
            <a:r>
              <a:rPr lang="en-US" sz="2000" dirty="0" err="1" smtClean="0"/>
              <a:t>partenaire</a:t>
            </a:r>
            <a:r>
              <a:rPr lang="en-US" sz="2000" dirty="0" smtClean="0"/>
              <a:t>.</a:t>
            </a:r>
            <a:br>
              <a:rPr lang="en-US" sz="2000" dirty="0" smtClean="0"/>
            </a:br>
            <a:endParaRPr lang="en-US" sz="2000" dirty="0" smtClean="0"/>
          </a:p>
          <a:p>
            <a:pPr lvl="1">
              <a:lnSpc>
                <a:spcPct val="100000"/>
              </a:lnSpc>
            </a:pPr>
            <a:r>
              <a:rPr lang="en-US" sz="2000" dirty="0"/>
              <a:t>En présence de votre partenaire, soyez attentif(ve) aux signes précurseurs de violence</a:t>
            </a:r>
            <a:r>
              <a:rPr lang="en-US" sz="2000" dirty="0" smtClean="0"/>
              <a:t>.</a:t>
            </a:r>
            <a:br>
              <a:rPr lang="en-US" sz="2000" dirty="0" smtClean="0"/>
            </a:br>
            <a:endParaRPr lang="en-US" sz="2000" dirty="0"/>
          </a:p>
          <a:p>
            <a:pPr lvl="1">
              <a:lnSpc>
                <a:spcPct val="100000"/>
              </a:lnSpc>
            </a:pPr>
            <a:r>
              <a:rPr lang="en-US" sz="2000" dirty="0"/>
              <a:t>Si vous croyez être en danger, PARTEZ!</a:t>
            </a:r>
          </a:p>
          <a:p>
            <a:pPr lvl="1"/>
            <a:endParaRPr lang="fr-CA" dirty="0" smtClean="0"/>
          </a:p>
          <a:p>
            <a:pPr lvl="1"/>
            <a:endParaRPr lang="fr-CA" dirty="0"/>
          </a:p>
        </p:txBody>
      </p:sp>
    </p:spTree>
    <p:extLst>
      <p:ext uri="{BB962C8B-B14F-4D97-AF65-F5344CB8AC3E}">
        <p14:creationId xmlns:p14="http://schemas.microsoft.com/office/powerpoint/2010/main" val="425736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200" dirty="0" smtClean="0"/>
              <a:t>Planification en matière de sécurité pour les adolescent(e)s</a:t>
            </a:r>
          </a:p>
        </p:txBody>
      </p:sp>
      <p:sp>
        <p:nvSpPr>
          <p:cNvPr id="3" name="Content Placeholder 2"/>
          <p:cNvSpPr>
            <a:spLocks noGrp="1"/>
          </p:cNvSpPr>
          <p:nvPr>
            <p:ph idx="1"/>
          </p:nvPr>
        </p:nvSpPr>
        <p:spPr>
          <a:xfrm>
            <a:off x="628650" y="1089212"/>
            <a:ext cx="7886700" cy="4961964"/>
          </a:xfrm>
        </p:spPr>
        <p:txBody>
          <a:bodyPr>
            <a:normAutofit fontScale="85000" lnSpcReduction="20000"/>
          </a:bodyPr>
          <a:lstStyle/>
          <a:p>
            <a:pPr marL="0" indent="0">
              <a:buNone/>
            </a:pPr>
            <a:r>
              <a:rPr lang="en-US" dirty="0"/>
              <a:t>Conseils si vous êtes ou vivez une relation qui comporte de mauvais traitements</a:t>
            </a:r>
          </a:p>
          <a:p>
            <a:pPr marL="0" indent="0">
              <a:buNone/>
            </a:pPr>
            <a:r>
              <a:rPr dirty="0" smtClean="0"/>
              <a:t> </a:t>
            </a:r>
            <a:endParaRPr lang="fr-CA" sz="2400" dirty="0"/>
          </a:p>
          <a:p>
            <a:pPr lvl="1">
              <a:lnSpc>
                <a:spcPct val="120000"/>
              </a:lnSpc>
            </a:pPr>
            <a:r>
              <a:rPr lang="en-US" dirty="0" smtClean="0"/>
              <a:t>Assurez-vous d’informer quelqu’un de l’endroit où vous êtes et de l’heure à laquelle vous rentrerez à la </a:t>
            </a:r>
            <a:r>
              <a:rPr lang="en-US" dirty="0" err="1" smtClean="0"/>
              <a:t>maison</a:t>
            </a:r>
            <a:r>
              <a:rPr lang="en-US" dirty="0" smtClean="0"/>
              <a:t>.</a:t>
            </a:r>
            <a:br>
              <a:rPr lang="en-US" dirty="0" smtClean="0"/>
            </a:br>
            <a:endParaRPr lang="fr-CA" dirty="0"/>
          </a:p>
          <a:p>
            <a:pPr lvl="1">
              <a:lnSpc>
                <a:spcPct val="120000"/>
              </a:lnSpc>
            </a:pPr>
            <a:r>
              <a:rPr lang="en-US" dirty="0"/>
              <a:t>Gardez toujours votre téléphone cellulaire à portée de la main ou, à défaut, sachez où se trouve le téléphone le plus proche de vous. </a:t>
            </a:r>
            <a:r>
              <a:rPr lang="en-US" dirty="0" smtClean="0"/>
              <a:t/>
            </a:r>
            <a:br>
              <a:rPr lang="en-US" dirty="0" smtClean="0"/>
            </a:br>
            <a:endParaRPr lang="en-US" dirty="0"/>
          </a:p>
          <a:p>
            <a:pPr lvl="1">
              <a:lnSpc>
                <a:spcPct val="120000"/>
              </a:lnSpc>
            </a:pPr>
            <a:r>
              <a:rPr lang="en-US" dirty="0"/>
              <a:t>Si vous décidez de rompre la relation, faites-le dans un lieu public. Demandez à vos amis ou parents de vous attendre dans un endroit tout près. Si possible, portez votre téléphone cellulaire avec vous.</a:t>
            </a:r>
          </a:p>
          <a:p>
            <a:pPr lvl="1"/>
            <a:endParaRPr lang="fr-CA" dirty="0"/>
          </a:p>
        </p:txBody>
      </p:sp>
    </p:spTree>
    <p:extLst>
      <p:ext uri="{BB962C8B-B14F-4D97-AF65-F5344CB8AC3E}">
        <p14:creationId xmlns:p14="http://schemas.microsoft.com/office/powerpoint/2010/main" val="24900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86992"/>
            <a:ext cx="8286751" cy="771787"/>
          </a:xfrm>
        </p:spPr>
        <p:txBody>
          <a:bodyPr>
            <a:normAutofit fontScale="90000"/>
          </a:bodyPr>
          <a:lstStyle/>
          <a:p>
            <a:r>
              <a:rPr lang="en-US" sz="3600" dirty="0"/>
              <a:t>Si vous pensez qu'un(e) ami(e) est maltraité(e)</a:t>
            </a:r>
            <a:r>
              <a:rPr dirty="0"/>
              <a:t/>
            </a:r>
            <a:br>
              <a:rPr dirty="0"/>
            </a:br>
            <a:endParaRPr lang="fr-CA" dirty="0"/>
          </a:p>
        </p:txBody>
      </p:sp>
      <p:sp>
        <p:nvSpPr>
          <p:cNvPr id="3" name="Content Placeholder 2"/>
          <p:cNvSpPr>
            <a:spLocks noGrp="1"/>
          </p:cNvSpPr>
          <p:nvPr>
            <p:ph idx="1"/>
          </p:nvPr>
        </p:nvSpPr>
        <p:spPr>
          <a:xfrm>
            <a:off x="628650" y="1058779"/>
            <a:ext cx="7886700" cy="4517293"/>
          </a:xfrm>
        </p:spPr>
        <p:txBody>
          <a:bodyPr>
            <a:normAutofit/>
          </a:bodyPr>
          <a:lstStyle/>
          <a:p>
            <a:pPr marL="0" indent="0">
              <a:buNone/>
            </a:pPr>
            <a:endParaRPr lang="fr-CA" dirty="0"/>
          </a:p>
          <a:p>
            <a:pPr lvl="1"/>
            <a:r>
              <a:rPr lang="en-US" sz="2000" dirty="0"/>
              <a:t>Écoutez ce que votre ami(e) a à dire. Croyez-le(la).</a:t>
            </a:r>
            <a:r>
              <a:rPr dirty="0"/>
              <a:t/>
            </a:r>
            <a:br>
              <a:rPr dirty="0"/>
            </a:br>
            <a:endParaRPr lang="fr-CA" sz="2000" dirty="0"/>
          </a:p>
          <a:p>
            <a:pPr lvl="1"/>
            <a:r>
              <a:rPr lang="en-US" sz="2000" dirty="0"/>
              <a:t>Expliquez à votre ami(e) pourquoi vous êtes inquiet(ète). Exprimez-vous en termes précis. Faites allusion à des incidents dont vous avez été témoin au lieu de ceux dont vous avez entendu parler. </a:t>
            </a:r>
            <a:r>
              <a:rPr dirty="0"/>
              <a:t/>
            </a:r>
            <a:br>
              <a:rPr dirty="0"/>
            </a:br>
            <a:endParaRPr lang="fr-CA" sz="2000" dirty="0" smtClean="0"/>
          </a:p>
          <a:p>
            <a:pPr lvl="1"/>
            <a:r>
              <a:rPr lang="en-US" sz="2000" dirty="0" smtClean="0"/>
              <a:t>Rappelez à votre ami(e) que la jalousie et la possessivité n’équivalent pas à l’amour.</a:t>
            </a:r>
            <a:r>
              <a:rPr dirty="0"/>
              <a:t/>
            </a:r>
            <a:br>
              <a:rPr dirty="0"/>
            </a:br>
            <a:endParaRPr lang="fr-CA" sz="2000" dirty="0"/>
          </a:p>
          <a:p>
            <a:pPr lvl="1"/>
            <a:endParaRPr lang="fr-CA" dirty="0"/>
          </a:p>
        </p:txBody>
      </p:sp>
    </p:spTree>
    <p:extLst>
      <p:ext uri="{BB962C8B-B14F-4D97-AF65-F5344CB8AC3E}">
        <p14:creationId xmlns:p14="http://schemas.microsoft.com/office/powerpoint/2010/main" val="175505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Si vous pensez qu'un(e) ami(e) est maltraité(e)</a:t>
            </a:r>
          </a:p>
        </p:txBody>
      </p:sp>
      <p:sp>
        <p:nvSpPr>
          <p:cNvPr id="3" name="Content Placeholder 2"/>
          <p:cNvSpPr>
            <a:spLocks noGrp="1"/>
          </p:cNvSpPr>
          <p:nvPr>
            <p:ph idx="1"/>
          </p:nvPr>
        </p:nvSpPr>
        <p:spPr>
          <a:xfrm>
            <a:off x="628650" y="1078029"/>
            <a:ext cx="7886700" cy="4619963"/>
          </a:xfrm>
        </p:spPr>
        <p:txBody>
          <a:bodyPr>
            <a:normAutofit/>
          </a:bodyPr>
          <a:lstStyle/>
          <a:p>
            <a:pPr marL="0" indent="0">
              <a:buNone/>
            </a:pPr>
            <a:endParaRPr lang="fr-CA" dirty="0"/>
          </a:p>
          <a:p>
            <a:pPr lvl="1"/>
            <a:r>
              <a:rPr lang="en-US" sz="2000" dirty="0"/>
              <a:t>Ne dites pas à votre ami(e) que le choix de rester dans la relation constitue un mauvais choix. Continuez d’écouter, de parler et de mettre votre ami(e) au défi d’envisager les mesures à prendre.</a:t>
            </a:r>
            <a:r>
              <a:rPr dirty="0"/>
              <a:t/>
            </a:r>
            <a:br>
              <a:rPr dirty="0"/>
            </a:br>
            <a:endParaRPr lang="fr-CA" sz="2000" dirty="0"/>
          </a:p>
          <a:p>
            <a:pPr lvl="1"/>
            <a:r>
              <a:rPr lang="en-US" sz="2000" dirty="0" smtClean="0"/>
              <a:t>Si votre ami(e) choisit de ne pas quitter son(sa) partenaire, aidez-le(la) à créer un plan de sécurité.</a:t>
            </a:r>
            <a:r>
              <a:rPr dirty="0"/>
              <a:t/>
            </a:r>
            <a:br>
              <a:rPr dirty="0"/>
            </a:br>
            <a:endParaRPr lang="fr-CA" sz="2000" dirty="0"/>
          </a:p>
          <a:p>
            <a:pPr lvl="1"/>
            <a:r>
              <a:rPr lang="en-US" sz="2000" dirty="0"/>
              <a:t>Continuez d’être son ami(e) même aux moments où vous vous sentez frustré(e) par les décisions ou mesures prises. Votre ami(e) a besoin de vous!</a:t>
            </a:r>
            <a:endParaRPr lang="fr-CA" sz="2000" dirty="0"/>
          </a:p>
          <a:p>
            <a:pPr lvl="1"/>
            <a:endParaRPr lang="fr-CA" dirty="0"/>
          </a:p>
        </p:txBody>
      </p:sp>
    </p:spTree>
    <p:extLst>
      <p:ext uri="{BB962C8B-B14F-4D97-AF65-F5344CB8AC3E}">
        <p14:creationId xmlns:p14="http://schemas.microsoft.com/office/powerpoint/2010/main" val="358207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Si vous pensez qu'un(e) ami(e) est maltraité(e)</a:t>
            </a:r>
          </a:p>
        </p:txBody>
      </p:sp>
      <p:sp>
        <p:nvSpPr>
          <p:cNvPr id="3" name="Content Placeholder 2"/>
          <p:cNvSpPr>
            <a:spLocks noGrp="1"/>
          </p:cNvSpPr>
          <p:nvPr>
            <p:ph idx="1"/>
          </p:nvPr>
        </p:nvSpPr>
        <p:spPr>
          <a:xfrm>
            <a:off x="628650" y="1155032"/>
            <a:ext cx="7886700" cy="4542960"/>
          </a:xfrm>
        </p:spPr>
        <p:txBody>
          <a:bodyPr>
            <a:normAutofit/>
          </a:bodyPr>
          <a:lstStyle/>
          <a:p>
            <a:pPr marL="0" indent="0">
              <a:buNone/>
            </a:pPr>
            <a:endParaRPr lang="fr-CA" dirty="0"/>
          </a:p>
          <a:p>
            <a:pPr lvl="1"/>
            <a:r>
              <a:rPr lang="en-US" sz="2000" dirty="0" smtClean="0"/>
              <a:t>Dites ceci à votre ami(e) : « Tu n'es pas à blâmer ». Rappelez-lui que c’est son(sa) partenaire qui choisit de se comporter de la sorte.</a:t>
            </a:r>
            <a:r>
              <a:rPr dirty="0"/>
              <a:t/>
            </a:r>
            <a:br>
              <a:rPr dirty="0"/>
            </a:br>
            <a:endParaRPr lang="fr-CA" sz="2000" dirty="0" smtClean="0"/>
          </a:p>
          <a:p>
            <a:pPr lvl="1"/>
            <a:r>
              <a:rPr lang="en-US" sz="2000" dirty="0" smtClean="0"/>
              <a:t>Mentionnez d’autres personnes que votre ami(e) aurait intérêt à consulter : un(e) conseiller(ère), un(e) enseignant(e), un(e) </a:t>
            </a:r>
            <a:r>
              <a:rPr lang="en-US" sz="2000" dirty="0" err="1" smtClean="0"/>
              <a:t>autre</a:t>
            </a:r>
            <a:r>
              <a:rPr lang="en-US" sz="2000" dirty="0" smtClean="0"/>
              <a:t> </a:t>
            </a:r>
            <a:r>
              <a:rPr lang="en-US" sz="2000" dirty="0" err="1" smtClean="0"/>
              <a:t>adulte</a:t>
            </a:r>
            <a:r>
              <a:rPr lang="en-US" sz="2000" dirty="0" smtClean="0"/>
              <a:t> </a:t>
            </a:r>
            <a:r>
              <a:rPr lang="en-US" sz="2000" dirty="0" err="1" smtClean="0"/>
              <a:t>en</a:t>
            </a:r>
            <a:r>
              <a:rPr lang="en-US" sz="2000" dirty="0" smtClean="0"/>
              <a:t> qui il(elle) a confiance ou un organisme communautaire.</a:t>
            </a:r>
            <a:r>
              <a:rPr dirty="0"/>
              <a:t/>
            </a:r>
            <a:br>
              <a:rPr dirty="0"/>
            </a:br>
            <a:endParaRPr lang="fr-CA" sz="2000" dirty="0" smtClean="0"/>
          </a:p>
          <a:p>
            <a:pPr lvl="1"/>
            <a:r>
              <a:rPr lang="en-US" sz="2000" dirty="0" smtClean="0"/>
              <a:t>Parlez à un(e) adulte en qui vous avez confiance pour obtenir de l'aide et du soutien. </a:t>
            </a:r>
          </a:p>
          <a:p>
            <a:pPr lvl="1"/>
            <a:endParaRPr lang="fr-CA" dirty="0"/>
          </a:p>
        </p:txBody>
      </p:sp>
    </p:spTree>
    <p:extLst>
      <p:ext uri="{BB962C8B-B14F-4D97-AF65-F5344CB8AC3E}">
        <p14:creationId xmlns:p14="http://schemas.microsoft.com/office/powerpoint/2010/main" val="98256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CV</a:t>
            </a:r>
            <a:endParaRPr lang="fr-CA" dirty="0"/>
          </a:p>
        </p:txBody>
      </p:sp>
      <p:sp>
        <p:nvSpPr>
          <p:cNvPr id="3" name="Subtitle 2"/>
          <p:cNvSpPr>
            <a:spLocks noGrp="1"/>
          </p:cNvSpPr>
          <p:nvPr>
            <p:ph type="subTitle" idx="1"/>
          </p:nvPr>
        </p:nvSpPr>
        <p:spPr/>
        <p:txBody>
          <a:bodyPr/>
          <a:lstStyle/>
          <a:p>
            <a:r>
              <a:rPr dirty="0" smtClean="0"/>
              <a:t>Relations</a:t>
            </a:r>
            <a:endParaRPr lang="fr-CA" dirty="0"/>
          </a:p>
        </p:txBody>
      </p:sp>
    </p:spTree>
    <p:extLst>
      <p:ext uri="{BB962C8B-B14F-4D97-AF65-F5344CB8AC3E}">
        <p14:creationId xmlns:p14="http://schemas.microsoft.com/office/powerpoint/2010/main" val="3741915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Si vous pensez qu'un(e) ami(e) maltraite quelqu'un </a:t>
            </a:r>
            <a:endParaRPr lang="fr-CA" sz="3200" dirty="0"/>
          </a:p>
        </p:txBody>
      </p:sp>
      <p:sp>
        <p:nvSpPr>
          <p:cNvPr id="3" name="Content Placeholder 2"/>
          <p:cNvSpPr>
            <a:spLocks noGrp="1"/>
          </p:cNvSpPr>
          <p:nvPr>
            <p:ph idx="1"/>
          </p:nvPr>
        </p:nvSpPr>
        <p:spPr>
          <a:xfrm>
            <a:off x="628650" y="1233442"/>
            <a:ext cx="7886700" cy="4351338"/>
          </a:xfrm>
        </p:spPr>
        <p:txBody>
          <a:bodyPr/>
          <a:lstStyle/>
          <a:p>
            <a:pPr marL="0" indent="0">
              <a:buNone/>
            </a:pPr>
            <a:endParaRPr lang="fr-CA" dirty="0"/>
          </a:p>
          <a:p>
            <a:pPr lvl="1"/>
            <a:r>
              <a:rPr lang="en-US" sz="2000" dirty="0"/>
              <a:t>Décrivez en termes précis ce que vous avez vu et l’effet que cela a eu sur vous. Prenez position. Rappelez-vous que la jalousie ou la possessivité peut constituer des signes précurseurs de violence. </a:t>
            </a:r>
            <a:r>
              <a:t/>
            </a:r>
            <a:br/>
            <a:endParaRPr lang="fr-CA" sz="2000" dirty="0"/>
          </a:p>
          <a:p>
            <a:pPr lvl="1"/>
            <a:r>
              <a:rPr lang="en-US" sz="2000" dirty="0"/>
              <a:t>Contestez les stéréotypes sur lesquels se fonde votre ami(e) et ses commentaires peu flatteurs à l’endroit d’autrui. Ne riez pas des blagues ou des commentaires qui ridiculisent les gens.</a:t>
            </a:r>
            <a:endParaRPr lang="fr-CA" sz="2000" dirty="0"/>
          </a:p>
        </p:txBody>
      </p:sp>
    </p:spTree>
    <p:extLst>
      <p:ext uri="{BB962C8B-B14F-4D97-AF65-F5344CB8AC3E}">
        <p14:creationId xmlns:p14="http://schemas.microsoft.com/office/powerpoint/2010/main" val="164750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Si vous pensez qu'un(e) ami(e) maltraite quelqu'un</a:t>
            </a:r>
            <a:endParaRPr lang="fr-CA" sz="3200" dirty="0"/>
          </a:p>
        </p:txBody>
      </p:sp>
      <p:sp>
        <p:nvSpPr>
          <p:cNvPr id="3" name="Content Placeholder 2"/>
          <p:cNvSpPr>
            <a:spLocks noGrp="1"/>
          </p:cNvSpPr>
          <p:nvPr>
            <p:ph idx="1"/>
          </p:nvPr>
        </p:nvSpPr>
        <p:spPr>
          <a:xfrm>
            <a:off x="628650" y="1233442"/>
            <a:ext cx="7886700" cy="4351338"/>
          </a:xfrm>
        </p:spPr>
        <p:txBody>
          <a:bodyPr/>
          <a:lstStyle/>
          <a:p>
            <a:pPr marL="0" indent="0">
              <a:buNone/>
            </a:pPr>
            <a:endParaRPr lang="fr-CA" dirty="0"/>
          </a:p>
          <a:p>
            <a:pPr lvl="1"/>
            <a:r>
              <a:rPr lang="en-US" sz="2000" dirty="0" smtClean="0"/>
              <a:t>Parlez des conséquences de la violence. Les comportements violents inspirent la peur, non pas l’amour. Les actes d’agression physique et sexuelle sont illégaux. </a:t>
            </a:r>
            <a:r>
              <a:rPr dirty="0"/>
              <a:t/>
            </a:r>
            <a:br>
              <a:rPr dirty="0"/>
            </a:br>
            <a:endParaRPr lang="fr-CA" sz="2000" dirty="0" smtClean="0"/>
          </a:p>
          <a:p>
            <a:pPr lvl="1"/>
            <a:r>
              <a:rPr lang="en-US" sz="2000" dirty="0" smtClean="0"/>
              <a:t>Parlez à un(e) adulte en qui vous avez confiance pour obtenir de l'aide et du soutien. </a:t>
            </a:r>
            <a:endParaRPr lang="fr-CA" sz="2000" dirty="0"/>
          </a:p>
        </p:txBody>
      </p:sp>
    </p:spTree>
    <p:extLst>
      <p:ext uri="{BB962C8B-B14F-4D97-AF65-F5344CB8AC3E}">
        <p14:creationId xmlns:p14="http://schemas.microsoft.com/office/powerpoint/2010/main" val="152755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Ressources </a:t>
            </a:r>
            <a:endParaRPr lang="fr-CA" dirty="0"/>
          </a:p>
        </p:txBody>
      </p:sp>
      <p:sp>
        <p:nvSpPr>
          <p:cNvPr id="3" name="Content Placeholder 2"/>
          <p:cNvSpPr>
            <a:spLocks noGrp="1"/>
          </p:cNvSpPr>
          <p:nvPr>
            <p:ph idx="1"/>
          </p:nvPr>
        </p:nvSpPr>
        <p:spPr>
          <a:xfrm>
            <a:off x="628650" y="1233442"/>
            <a:ext cx="7886700" cy="4351338"/>
          </a:xfrm>
        </p:spPr>
        <p:txBody>
          <a:bodyPr/>
          <a:lstStyle/>
          <a:p>
            <a:pPr marL="0" indent="0">
              <a:buNone/>
            </a:pPr>
            <a:r>
              <a:rPr dirty="0" smtClean="0"/>
              <a:t>Jeunesse, J'écoute</a:t>
            </a:r>
            <a:r>
              <a:rPr lang="en-US" sz="2000" dirty="0" smtClean="0"/>
              <a:t> </a:t>
            </a:r>
            <a:r>
              <a:rPr lang="en-US" sz="2000" b="0" dirty="0"/>
              <a:t>1-800-668-6868 ou </a:t>
            </a:r>
            <a:r>
              <a:rPr lang="en-US" sz="2000" b="0" dirty="0" smtClean="0">
                <a:hlinkClick r:id="rId2"/>
              </a:rPr>
              <a:t>kidshelpphone.ca</a:t>
            </a:r>
            <a:r>
              <a:t/>
            </a:r>
            <a:br/>
            <a:r>
              <a:t/>
            </a:r>
            <a:br/>
            <a:endParaRPr lang="fr-CA" sz="2000" dirty="0"/>
          </a:p>
          <a:p>
            <a:pPr marL="0" indent="0">
              <a:buNone/>
            </a:pPr>
            <a:r>
              <a:rPr lang="en-US" sz="2000" dirty="0" smtClean="0"/>
              <a:t>Alberta One Line for Sexual Violence </a:t>
            </a:r>
            <a:r>
              <a:rPr lang="en-US" sz="2000" b="0" dirty="0" smtClean="0"/>
              <a:t>1-866-403-8000</a:t>
            </a:r>
            <a:r>
              <a:t/>
            </a:r>
            <a:br/>
            <a:r>
              <a:t/>
            </a:r>
            <a:br/>
            <a:endParaRPr lang="fr-CA" sz="2000" dirty="0"/>
          </a:p>
          <a:p>
            <a:pPr marL="0" indent="0">
              <a:buNone/>
            </a:pPr>
            <a:r>
              <a:rPr lang="en-US" sz="2000" dirty="0" smtClean="0"/>
              <a:t>Association of Alberta Sexual Assault Services (en anglais) </a:t>
            </a:r>
            <a:r>
              <a:rPr lang="en-US" sz="2000" b="0" dirty="0" smtClean="0">
                <a:hlinkClick r:id="rId3"/>
              </a:rPr>
              <a:t>www.aasas.ca</a:t>
            </a:r>
            <a:r>
              <a:t/>
            </a:r>
            <a:br/>
            <a:r>
              <a:t/>
            </a:r>
            <a:br/>
            <a:endParaRPr lang="fr-CA" sz="2000" b="0" dirty="0"/>
          </a:p>
          <a:p>
            <a:pPr marL="0" indent="0">
              <a:buNone/>
            </a:pPr>
            <a:r>
              <a:rPr lang="en-US" sz="2000" dirty="0" smtClean="0"/>
              <a:t>Appelez Health Link (en anglais) au </a:t>
            </a:r>
            <a:r>
              <a:rPr lang="en-US" sz="2000" b="0" dirty="0"/>
              <a:t>811</a:t>
            </a:r>
          </a:p>
          <a:p>
            <a:pPr marL="0" indent="0">
              <a:buNone/>
            </a:pPr>
            <a:endParaRPr lang="fr-CA" sz="2000" dirty="0"/>
          </a:p>
        </p:txBody>
      </p:sp>
    </p:spTree>
    <p:extLst>
      <p:ext uri="{BB962C8B-B14F-4D97-AF65-F5344CB8AC3E}">
        <p14:creationId xmlns:p14="http://schemas.microsoft.com/office/powerpoint/2010/main" val="363907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CV</a:t>
            </a:r>
            <a:endParaRPr lang="fr-CA" dirty="0"/>
          </a:p>
        </p:txBody>
      </p:sp>
      <p:sp>
        <p:nvSpPr>
          <p:cNvPr id="3" name="Subtitle 2"/>
          <p:cNvSpPr>
            <a:spLocks noGrp="1"/>
          </p:cNvSpPr>
          <p:nvPr>
            <p:ph type="subTitle" idx="1"/>
          </p:nvPr>
        </p:nvSpPr>
        <p:spPr/>
        <p:txBody>
          <a:bodyPr/>
          <a:lstStyle/>
          <a:p>
            <a:r>
              <a:rPr dirty="0" smtClean="0"/>
              <a:t>ITSVS</a:t>
            </a:r>
          </a:p>
        </p:txBody>
      </p:sp>
    </p:spTree>
    <p:extLst>
      <p:ext uri="{BB962C8B-B14F-4D97-AF65-F5344CB8AC3E}">
        <p14:creationId xmlns:p14="http://schemas.microsoft.com/office/powerpoint/2010/main" val="1805819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Liens de démonstrations vidéo</a:t>
            </a:r>
            <a:endParaRPr lang="fr-CA" dirty="0"/>
          </a:p>
        </p:txBody>
      </p:sp>
      <p:sp>
        <p:nvSpPr>
          <p:cNvPr id="6" name="Text Placeholder 2"/>
          <p:cNvSpPr txBox="1">
            <a:spLocks/>
          </p:cNvSpPr>
          <p:nvPr/>
        </p:nvSpPr>
        <p:spPr bwMode="auto">
          <a:xfrm>
            <a:off x="1905000" y="914400"/>
            <a:ext cx="66246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marR="0" indent="0" algn="r" defTabSz="914400" rtl="0" eaLnBrk="1" fontAlgn="base" latinLnBrk="0" hangingPunct="1">
              <a:lnSpc>
                <a:spcPct val="100000"/>
              </a:lnSpc>
              <a:spcBef>
                <a:spcPct val="20000"/>
              </a:spcBef>
              <a:spcAft>
                <a:spcPct val="0"/>
              </a:spcAft>
              <a:buClrTx/>
              <a:buSzTx/>
              <a:buFont typeface="Arial" pitchFamily="34" charset="0"/>
              <a:buNone/>
              <a:tabLst/>
              <a:defRPr sz="5400" b="0" kern="1200" baseline="0">
                <a:solidFill>
                  <a:srgbClr val="00ADBB"/>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50000"/>
              </a:lnSpc>
              <a:spcBef>
                <a:spcPct val="20000"/>
              </a:spcBef>
              <a:spcAft>
                <a:spcPct val="0"/>
              </a:spcAft>
              <a:buClrTx/>
              <a:buSzTx/>
              <a:buFont typeface="Arial" pitchFamily="34" charset="0"/>
              <a:buNone/>
              <a:tabLst/>
              <a:defRPr/>
            </a:pPr>
            <a:r>
              <a:rPr kumimoji="0" lang="en-US" sz="5400" b="0" i="1" u="none" strike="noStrike" kern="1200" cap="none" spc="0" normalizeH="0" baseline="0" noProof="0" dirty="0" smtClean="0">
                <a:ln>
                  <a:noFill/>
                </a:ln>
                <a:solidFill>
                  <a:srgbClr val="E03C31"/>
                </a:solidFill>
                <a:effectLst/>
                <a:uLnTx/>
                <a:uFillTx/>
                <a:latin typeface="Arial" panose="020B0604020202020204" pitchFamily="34" charset="0"/>
                <a:hlinkClick r:id="rId2"/>
              </a:rPr>
              <a:t>Condom</a:t>
            </a:r>
            <a:endParaRPr kumimoji="0" lang="fr-CA" sz="5400" b="0" i="1" u="none" strike="noStrike" kern="1200" cap="none" spc="0" normalizeH="0" baseline="0" noProof="0" dirty="0" smtClean="0">
              <a:ln>
                <a:noFill/>
              </a:ln>
              <a:solidFill>
                <a:srgbClr val="E03C3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50000"/>
              </a:lnSpc>
              <a:spcBef>
                <a:spcPct val="20000"/>
              </a:spcBef>
              <a:spcAft>
                <a:spcPct val="0"/>
              </a:spcAft>
              <a:buClrTx/>
              <a:buSzTx/>
              <a:buFont typeface="Arial" pitchFamily="34" charset="0"/>
              <a:buNone/>
              <a:tabLst/>
              <a:defRPr/>
            </a:pPr>
            <a:r>
              <a:rPr kumimoji="0" lang="en-US" sz="5400" b="0" i="1" u="none" strike="noStrike" kern="1200" cap="none" spc="0" normalizeH="0" baseline="0" noProof="0" dirty="0" smtClean="0">
                <a:ln>
                  <a:noFill/>
                </a:ln>
                <a:solidFill>
                  <a:srgbClr val="E03C31"/>
                </a:solidFill>
                <a:effectLst/>
                <a:uLnTx/>
                <a:uFillTx/>
                <a:latin typeface="Arial" panose="020B0604020202020204" pitchFamily="34" charset="0"/>
                <a:hlinkClick r:id="rId3"/>
              </a:rPr>
              <a:t>Condom vaginal</a:t>
            </a:r>
            <a:endParaRPr kumimoji="0" lang="fr-CA" sz="5400" b="0" i="1" u="none" strike="noStrike" kern="1200" cap="none" spc="0" normalizeH="0" baseline="0" noProof="0" dirty="0" smtClean="0">
              <a:ln>
                <a:noFill/>
              </a:ln>
              <a:solidFill>
                <a:srgbClr val="E03C3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50000"/>
              </a:lnSpc>
              <a:spcBef>
                <a:spcPct val="20000"/>
              </a:spcBef>
              <a:spcAft>
                <a:spcPct val="0"/>
              </a:spcAft>
              <a:buClrTx/>
              <a:buSzTx/>
              <a:buFont typeface="Arial" pitchFamily="34" charset="0"/>
              <a:buNone/>
              <a:tabLst/>
              <a:defRPr/>
            </a:pPr>
            <a:r>
              <a:rPr kumimoji="0" lang="en-US" sz="5400" b="0" i="1" u="none" strike="noStrike" kern="1200" cap="none" spc="0" normalizeH="0" baseline="0" noProof="0" dirty="0" smtClean="0">
                <a:ln>
                  <a:noFill/>
                </a:ln>
                <a:solidFill>
                  <a:srgbClr val="E03C31"/>
                </a:solidFill>
                <a:effectLst/>
                <a:uLnTx/>
                <a:uFillTx/>
                <a:latin typeface="Arial" panose="020B0604020202020204" pitchFamily="34" charset="0"/>
                <a:hlinkClick r:id="rId4"/>
              </a:rPr>
              <a:t>Digue dentaire</a:t>
            </a:r>
            <a:r>
              <a:rPr dirty="0" smtClean="0"/>
              <a:t>  </a:t>
            </a:r>
            <a:endParaRPr kumimoji="0" lang="fr-CA" sz="5400" b="0" i="1" u="none" strike="noStrike" kern="1200" cap="none" spc="0" normalizeH="0" baseline="0" noProof="0" dirty="0">
              <a:ln>
                <a:noFill/>
              </a:ln>
              <a:solidFill>
                <a:srgbClr val="00ADB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7590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Efficacité</a:t>
            </a:r>
            <a:endParaRPr lang="en-CA" dirty="0"/>
          </a:p>
        </p:txBody>
      </p:sp>
      <p:graphicFrame>
        <p:nvGraphicFramePr>
          <p:cNvPr id="3" name="Table 2"/>
          <p:cNvGraphicFramePr>
            <a:graphicFrameLocks noGrp="1"/>
          </p:cNvGraphicFramePr>
          <p:nvPr>
            <p:extLst/>
          </p:nvPr>
        </p:nvGraphicFramePr>
        <p:xfrm>
          <a:off x="376518" y="804225"/>
          <a:ext cx="8326417" cy="4761687"/>
        </p:xfrm>
        <a:graphic>
          <a:graphicData uri="http://schemas.openxmlformats.org/drawingml/2006/table">
            <a:tbl>
              <a:tblPr firstRow="1" firstCol="1" bandRow="1"/>
              <a:tblGrid>
                <a:gridCol w="3759127">
                  <a:extLst>
                    <a:ext uri="{9D8B030D-6E8A-4147-A177-3AD203B41FA5}">
                      <a16:colId xmlns:a16="http://schemas.microsoft.com/office/drawing/2014/main" val="20000"/>
                    </a:ext>
                  </a:extLst>
                </a:gridCol>
                <a:gridCol w="2118344">
                  <a:extLst>
                    <a:ext uri="{9D8B030D-6E8A-4147-A177-3AD203B41FA5}">
                      <a16:colId xmlns:a16="http://schemas.microsoft.com/office/drawing/2014/main" val="20001"/>
                    </a:ext>
                  </a:extLst>
                </a:gridCol>
                <a:gridCol w="2448946">
                  <a:extLst>
                    <a:ext uri="{9D8B030D-6E8A-4147-A177-3AD203B41FA5}">
                      <a16:colId xmlns:a16="http://schemas.microsoft.com/office/drawing/2014/main" val="20002"/>
                    </a:ext>
                  </a:extLst>
                </a:gridCol>
              </a:tblGrid>
              <a:tr h="815406">
                <a:tc>
                  <a:txBody>
                    <a:bodyPr/>
                    <a:lstStyle/>
                    <a:p>
                      <a:pPr marL="0" marR="0" algn="ctr">
                        <a:lnSpc>
                          <a:spcPct val="107000"/>
                        </a:lnSpc>
                        <a:spcBef>
                          <a:spcPts val="0"/>
                        </a:spcBef>
                        <a:spcAft>
                          <a:spcPts val="0"/>
                        </a:spcAft>
                      </a:pPr>
                      <a:r>
                        <a:rPr lang="fr-CA" sz="1600" b="1" dirty="0">
                          <a:effectLst/>
                          <a:latin typeface="Arial" panose="020B0604020202020204" pitchFamily="34" charset="0"/>
                          <a:ea typeface="Calibri" panose="020F0502020204030204" pitchFamily="34" charset="0"/>
                          <a:cs typeface="Times New Roman" panose="02020603050405020304" pitchFamily="18" charset="0"/>
                        </a:rPr>
                        <a:t>Méthode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600" b="1" dirty="0">
                          <a:effectLst/>
                          <a:latin typeface="Arial" panose="020B0604020202020204" pitchFamily="34" charset="0"/>
                          <a:ea typeface="Calibri" panose="020F0502020204030204" pitchFamily="34" charset="0"/>
                          <a:cs typeface="Times New Roman" panose="02020603050405020304" pitchFamily="18" charset="0"/>
                        </a:rPr>
                        <a:t>Protection contre les ITS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Prévention des grossesses</a:t>
                      </a:r>
                      <a:br>
                        <a:rPr lang="fr-CA" sz="1400" b="1" dirty="0">
                          <a:effectLst/>
                          <a:latin typeface="Arial" panose="020B0604020202020204" pitchFamily="34" charset="0"/>
                          <a:ea typeface="Calibri" panose="020F0502020204030204" pitchFamily="34" charset="0"/>
                          <a:cs typeface="Times New Roman" panose="02020603050405020304" pitchFamily="18" charset="0"/>
                        </a:rPr>
                      </a:br>
                      <a:r>
                        <a:rPr lang="fr-CA" sz="1000" b="1" dirty="0">
                          <a:effectLst/>
                          <a:latin typeface="Arial" panose="020B0604020202020204" pitchFamily="34" charset="0"/>
                          <a:ea typeface="Calibri" panose="020F0502020204030204" pitchFamily="34" charset="0"/>
                          <a:cs typeface="Times New Roman" panose="02020603050405020304" pitchFamily="18" charset="0"/>
                        </a:rPr>
                        <a:t>(conditions normales d’utilisation)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417111">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Abstinence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1"/>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Injection contraceptive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449158">
                <a:tc>
                  <a:txBody>
                    <a:bodyPr/>
                    <a:lstStyle/>
                    <a:p>
                      <a:pPr marL="0" marR="0" algn="ctr">
                        <a:lnSpc>
                          <a:spcPct val="107000"/>
                        </a:lnSpc>
                        <a:spcBef>
                          <a:spcPts val="0"/>
                        </a:spcBef>
                        <a:spcAft>
                          <a:spcPts val="0"/>
                        </a:spcAft>
                      </a:pPr>
                      <a:r>
                        <a:rPr lang="fr-CA" sz="1400" b="1" dirty="0" smtClean="0">
                          <a:effectLst/>
                          <a:latin typeface="Arial" panose="020B0604020202020204" pitchFamily="34" charset="0"/>
                          <a:ea typeface="Calibri" panose="020F0502020204030204" pitchFamily="34" charset="0"/>
                          <a:cs typeface="Times New Roman" panose="02020603050405020304" pitchFamily="18" charset="0"/>
                        </a:rPr>
                        <a:t>Timbre/Pilule/Anneau </a:t>
                      </a:r>
                      <a:r>
                        <a:rPr lang="fr-CA" sz="1400" b="1" dirty="0">
                          <a:effectLst/>
                          <a:latin typeface="Arial" panose="020B0604020202020204" pitchFamily="34" charset="0"/>
                          <a:ea typeface="Calibri" panose="020F0502020204030204" pitchFamily="34" charset="0"/>
                          <a:cs typeface="Times New Roman" panose="02020603050405020304" pitchFamily="18" charset="0"/>
                        </a:rPr>
                        <a:t>contraceptif</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3"/>
                  </a:ext>
                </a:extLst>
              </a:tr>
              <a:tr h="417111">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Condom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5"/>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Contraception d’urgence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fr-CA" sz="14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Méthode de sensibilisation à la fertilité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7"/>
                  </a:ext>
                </a:extLst>
              </a:tr>
              <a:tr h="449158">
                <a:tc>
                  <a:txBody>
                    <a:bodyPr/>
                    <a:lstStyle/>
                    <a:p>
                      <a:pPr marL="0" marR="0" algn="ctr">
                        <a:lnSpc>
                          <a:spcPct val="107000"/>
                        </a:lnSpc>
                        <a:spcBef>
                          <a:spcPts val="0"/>
                        </a:spcBef>
                        <a:spcAft>
                          <a:spcPts val="0"/>
                        </a:spcAft>
                      </a:pPr>
                      <a:r>
                        <a:rPr lang="fr-CA" sz="1400" b="1">
                          <a:effectLst/>
                          <a:latin typeface="Arial" panose="020B0604020202020204" pitchFamily="34" charset="0"/>
                          <a:ea typeface="Calibri" panose="020F0502020204030204" pitchFamily="34" charset="0"/>
                          <a:cs typeface="Times New Roman" panose="02020603050405020304" pitchFamily="18" charset="0"/>
                        </a:rPr>
                        <a:t>Contraceptifs intra-utérins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8"/>
                  </a:ext>
                </a:extLst>
              </a:tr>
              <a:tr h="417111">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Condom féminin (préservatif vaginal)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10"/>
                  </a:ext>
                </a:extLst>
              </a:tr>
              <a:tr h="449158">
                <a:tc>
                  <a:txBody>
                    <a:bodyPr/>
                    <a:lstStyle/>
                    <a:p>
                      <a:pPr marL="0" marR="0" algn="ctr">
                        <a:lnSpc>
                          <a:spcPct val="107000"/>
                        </a:lnSpc>
                        <a:spcBef>
                          <a:spcPts val="0"/>
                        </a:spcBef>
                        <a:spcAft>
                          <a:spcPts val="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Retrait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fr-CA" sz="14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fr-CA" sz="14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14"/>
                  </a:ext>
                </a:extLst>
              </a:tr>
            </a:tbl>
          </a:graphicData>
        </a:graphic>
      </p:graphicFrame>
      <p:sp>
        <p:nvSpPr>
          <p:cNvPr id="4" name="TextBox 3"/>
          <p:cNvSpPr txBox="1"/>
          <p:nvPr/>
        </p:nvSpPr>
        <p:spPr>
          <a:xfrm>
            <a:off x="376519" y="5784710"/>
            <a:ext cx="8326416" cy="388696"/>
          </a:xfrm>
          <a:prstGeom prst="rect">
            <a:avLst/>
          </a:prstGeom>
          <a:noFill/>
        </p:spPr>
        <p:txBody>
          <a:bodyPr wrap="square" rtlCol="0">
            <a:spAutoFit/>
          </a:bodyPr>
          <a:lstStyle/>
          <a:p>
            <a:pPr algn="ctr">
              <a:lnSpc>
                <a:spcPct val="107000"/>
              </a:lnSpc>
              <a:spcBef>
                <a:spcPts val="0"/>
              </a:spcBef>
              <a:spcAft>
                <a:spcPts val="0"/>
              </a:spcAft>
            </a:pPr>
            <a:r>
              <a:rPr lang="en-US" dirty="0">
                <a:solidFill>
                  <a:srgbClr val="FF0000"/>
                </a:solidFill>
                <a:latin typeface="Arial" panose="020B0604020202020204" pitchFamily="34" charset="0"/>
                <a:ea typeface="Calibri" panose="020F0502020204030204" pitchFamily="34" charset="0"/>
                <a:sym typeface="Wingdings 2" panose="05020102010507070707" pitchFamily="18" charset="2"/>
              </a:rPr>
              <a:t>= </a:t>
            </a:r>
            <a:r>
              <a:rPr lang="en-US" dirty="0" err="1" smtClean="0">
                <a:solidFill>
                  <a:srgbClr val="FF0000"/>
                </a:solidFill>
                <a:latin typeface="Arial" panose="020B0604020202020204" pitchFamily="34" charset="0"/>
                <a:ea typeface="Calibri" panose="020F0502020204030204" pitchFamily="34" charset="0"/>
                <a:sym typeface="Wingdings 2" panose="05020102010507070707" pitchFamily="18" charset="2"/>
              </a:rPr>
              <a:t>Aucune</a:t>
            </a:r>
            <a:r>
              <a:rPr lang="en-US" dirty="0" smtClean="0">
                <a:solidFill>
                  <a:srgbClr val="FF0000"/>
                </a:solidFill>
                <a:latin typeface="Arial" panose="020B0604020202020204" pitchFamily="34" charset="0"/>
                <a:ea typeface="Calibri" panose="020F0502020204030204" pitchFamily="34" charset="0"/>
                <a:sym typeface="Wingdings 2" panose="05020102010507070707" pitchFamily="18" charset="2"/>
              </a:rPr>
              <a:t>   </a:t>
            </a:r>
            <a:r>
              <a:rPr lang="en-US" dirty="0" smtClean="0">
                <a:solidFill>
                  <a:srgbClr val="00B050"/>
                </a:solidFill>
                <a:latin typeface="Arial" panose="020B0604020202020204" pitchFamily="34" charset="0"/>
                <a:ea typeface="Calibri" panose="020F0502020204030204" pitchFamily="34" charset="0"/>
                <a:sym typeface="Wingdings 2" panose="05020102010507070707" pitchFamily="18" charset="2"/>
              </a:rPr>
              <a:t></a:t>
            </a:r>
            <a:r>
              <a:rPr lang="en-US" dirty="0">
                <a:solidFill>
                  <a:srgbClr val="00B050"/>
                </a:solidFill>
                <a:latin typeface="Arial" panose="020B0604020202020204" pitchFamily="34" charset="0"/>
                <a:ea typeface="Calibri" panose="020F0502020204030204" pitchFamily="34" charset="0"/>
                <a:sym typeface="Wingdings 2" panose="05020102010507070707" pitchFamily="18" charset="2"/>
              </a:rPr>
              <a:t>= </a:t>
            </a:r>
            <a:r>
              <a:rPr lang="en-US" dirty="0" smtClean="0">
                <a:solidFill>
                  <a:srgbClr val="00B050"/>
                </a:solidFill>
                <a:latin typeface="Arial" panose="020B0604020202020204" pitchFamily="34" charset="0"/>
                <a:ea typeface="Calibri" panose="020F0502020204030204" pitchFamily="34" charset="0"/>
                <a:sym typeface="Wingdings 2" panose="05020102010507070707" pitchFamily="18" charset="2"/>
              </a:rPr>
              <a:t>Passable   </a:t>
            </a:r>
            <a:r>
              <a:rPr lang="en-US" dirty="0">
                <a:solidFill>
                  <a:srgbClr val="00B050"/>
                </a:solidFill>
                <a:latin typeface="Arial" panose="020B0604020202020204" pitchFamily="34" charset="0"/>
                <a:ea typeface="Calibri" panose="020F0502020204030204" pitchFamily="34" charset="0"/>
                <a:sym typeface="Wingdings 2" panose="05020102010507070707" pitchFamily="18" charset="2"/>
              </a:rPr>
              <a:t>= </a:t>
            </a:r>
            <a:r>
              <a:rPr lang="en-US" dirty="0" smtClean="0">
                <a:solidFill>
                  <a:srgbClr val="00B050"/>
                </a:solidFill>
                <a:latin typeface="Arial" panose="020B0604020202020204" pitchFamily="34" charset="0"/>
                <a:ea typeface="Calibri" panose="020F0502020204030204" pitchFamily="34" charset="0"/>
                <a:sym typeface="Wingdings 2" panose="05020102010507070707" pitchFamily="18" charset="2"/>
              </a:rPr>
              <a:t>Bonne    </a:t>
            </a:r>
            <a:r>
              <a:rPr lang="en-US" dirty="0">
                <a:solidFill>
                  <a:srgbClr val="00B050"/>
                </a:solidFill>
                <a:latin typeface="Arial" panose="020B0604020202020204" pitchFamily="34" charset="0"/>
                <a:ea typeface="Calibri" panose="020F0502020204030204" pitchFamily="34" charset="0"/>
                <a:sym typeface="Wingdings 2" panose="05020102010507070707" pitchFamily="18" charset="2"/>
              </a:rPr>
              <a:t> = </a:t>
            </a:r>
            <a:r>
              <a:rPr lang="en-US" dirty="0" err="1" smtClean="0">
                <a:solidFill>
                  <a:srgbClr val="00B050"/>
                </a:solidFill>
                <a:latin typeface="Arial" panose="020B0604020202020204" pitchFamily="34" charset="0"/>
                <a:ea typeface="Calibri" panose="020F0502020204030204" pitchFamily="34" charset="0"/>
                <a:sym typeface="Wingdings 2" panose="05020102010507070707" pitchFamily="18" charset="2"/>
              </a:rPr>
              <a:t>Excellente</a:t>
            </a:r>
            <a:endParaRPr lang="en-US" sz="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0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CV</a:t>
            </a:r>
            <a:endParaRPr lang="fr-CA" dirty="0"/>
          </a:p>
        </p:txBody>
      </p:sp>
      <p:sp>
        <p:nvSpPr>
          <p:cNvPr id="3" name="Subtitle 2"/>
          <p:cNvSpPr>
            <a:spLocks noGrp="1"/>
          </p:cNvSpPr>
          <p:nvPr>
            <p:ph type="subTitle" idx="1"/>
          </p:nvPr>
        </p:nvSpPr>
        <p:spPr/>
        <p:txBody>
          <a:bodyPr/>
          <a:lstStyle/>
          <a:p>
            <a:r>
              <a:rPr dirty="0" smtClean="0"/>
              <a:t>Contraception</a:t>
            </a:r>
            <a:endParaRPr lang="fr-CA" dirty="0"/>
          </a:p>
        </p:txBody>
      </p:sp>
    </p:spTree>
    <p:extLst>
      <p:ext uri="{BB962C8B-B14F-4D97-AF65-F5344CB8AC3E}">
        <p14:creationId xmlns:p14="http://schemas.microsoft.com/office/powerpoint/2010/main" val="222925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p:nvPr>
            <p:extLst/>
          </p:nvPr>
        </p:nvGraphicFramePr>
        <p:xfrm>
          <a:off x="229552" y="755009"/>
          <a:ext cx="8684895" cy="5360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808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p:nvPr>
            <p:extLst/>
          </p:nvPr>
        </p:nvGraphicFramePr>
        <p:xfrm>
          <a:off x="223202" y="755009"/>
          <a:ext cx="8697595" cy="5398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68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Appareils génitaux</a:t>
            </a:r>
            <a:endParaRPr lang="fr-CA" dirty="0"/>
          </a:p>
        </p:txBody>
      </p:sp>
      <p:pic>
        <p:nvPicPr>
          <p:cNvPr id="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Relations saines</a:t>
            </a:r>
            <a:endParaRPr lang="fr-CA" dirty="0"/>
          </a:p>
        </p:txBody>
      </p:sp>
      <p:sp>
        <p:nvSpPr>
          <p:cNvPr id="3" name="Content Placeholder 2"/>
          <p:cNvSpPr>
            <a:spLocks noGrp="1"/>
          </p:cNvSpPr>
          <p:nvPr>
            <p:ph idx="1"/>
          </p:nvPr>
        </p:nvSpPr>
        <p:spPr>
          <a:xfrm>
            <a:off x="628650" y="1337945"/>
            <a:ext cx="7886700" cy="4351338"/>
          </a:xfrm>
        </p:spPr>
        <p:txBody>
          <a:bodyPr>
            <a:normAutofit/>
          </a:bodyPr>
          <a:lstStyle/>
          <a:p>
            <a:pPr marL="0" indent="0">
              <a:buNone/>
            </a:pPr>
            <a:r>
              <a:rPr dirty="0" smtClean="0"/>
              <a:t>Dans une relation saine, votre partenaire : </a:t>
            </a:r>
            <a:r>
              <a:rPr dirty="0"/>
              <a:t/>
            </a:r>
            <a:br>
              <a:rPr dirty="0"/>
            </a:br>
            <a:endParaRPr lang="fr-CA" dirty="0"/>
          </a:p>
          <a:p>
            <a:pPr lvl="1"/>
            <a:r>
              <a:rPr dirty="0" smtClean="0"/>
              <a:t>vous écoute et traite vos sentiments et vos idées avec sérieux </a:t>
            </a:r>
          </a:p>
          <a:p>
            <a:pPr lvl="1"/>
            <a:r>
              <a:rPr dirty="0" smtClean="0"/>
              <a:t>vous parle ouvertement et honnêtement de ce qui compte pour elle(lui)</a:t>
            </a:r>
            <a:endParaRPr lang="fr-CA" dirty="0"/>
          </a:p>
          <a:p>
            <a:pPr lvl="1"/>
            <a:r>
              <a:rPr dirty="0" err="1" smtClean="0"/>
              <a:t>vous</a:t>
            </a:r>
            <a:r>
              <a:rPr dirty="0" smtClean="0"/>
              <a:t> respecte et dit de belles choses à votre sujet, à vous personnellement ou à d’autres personnes </a:t>
            </a:r>
          </a:p>
          <a:p>
            <a:pPr lvl="1"/>
            <a:r>
              <a:rPr dirty="0" smtClean="0"/>
              <a:t>aime passer du temps avec vous et le montre, que vous soyez seuls ou en groupe </a:t>
            </a:r>
          </a:p>
        </p:txBody>
      </p:sp>
    </p:spTree>
    <p:extLst>
      <p:ext uri="{BB962C8B-B14F-4D97-AF65-F5344CB8AC3E}">
        <p14:creationId xmlns:p14="http://schemas.microsoft.com/office/powerpoint/2010/main" val="64797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Organes génitaux externes</a:t>
            </a:r>
            <a:endParaRPr lang="fr-CA" dirty="0"/>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61731" y="13716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4006671" cy="3200400"/>
          </a:xfrm>
          <a:prstGeom prst="rect">
            <a:avLst/>
          </a:prstGeom>
          <a:noFill/>
          <a:ln>
            <a:noFill/>
          </a:ln>
        </p:spPr>
      </p:pic>
    </p:spTree>
    <p:extLst>
      <p:ext uri="{BB962C8B-B14F-4D97-AF65-F5344CB8AC3E}">
        <p14:creationId xmlns:p14="http://schemas.microsoft.com/office/powerpoint/2010/main" val="342327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Organes génitaux externes</a:t>
            </a:r>
            <a:endParaRPr lang="fr-CA"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9055" y="1543471"/>
            <a:ext cx="4432229" cy="3657600"/>
          </a:xfrm>
          <a:prstGeom prst="rect">
            <a:avLst/>
          </a:prstGeom>
          <a:noFill/>
          <a:ln>
            <a:noFill/>
          </a:ln>
        </p:spPr>
      </p:pic>
    </p:spTree>
    <p:extLst>
      <p:ext uri="{BB962C8B-B14F-4D97-AF65-F5344CB8AC3E}">
        <p14:creationId xmlns:p14="http://schemas.microsoft.com/office/powerpoint/2010/main" val="748632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dirty="0" smtClean="0"/>
              <a:t>Organes génitaux internes</a:t>
            </a:r>
            <a:endParaRPr lang="fr-CA" dirty="0"/>
          </a:p>
        </p:txBody>
      </p:sp>
      <p:pic>
        <p:nvPicPr>
          <p:cNvPr id="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70893"/>
            <a:ext cx="6024632" cy="3511316"/>
          </a:xfrm>
          <a:prstGeom prst="rect">
            <a:avLst/>
          </a:prstGeom>
          <a:noFill/>
          <a:ln>
            <a:noFill/>
          </a:ln>
        </p:spPr>
      </p:pic>
    </p:spTree>
    <p:extLst>
      <p:ext uri="{BB962C8B-B14F-4D97-AF65-F5344CB8AC3E}">
        <p14:creationId xmlns:p14="http://schemas.microsoft.com/office/powerpoint/2010/main" val="3500108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Organes génitaux externes</a:t>
            </a:r>
            <a:endParaRPr lang="fr-CA" dirty="0"/>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34911"/>
            <a:ext cx="5585735" cy="3474719"/>
          </a:xfrm>
          <a:prstGeom prst="rect">
            <a:avLst/>
          </a:prstGeom>
          <a:noFill/>
          <a:ln>
            <a:noFill/>
          </a:ln>
        </p:spPr>
      </p:pic>
    </p:spTree>
    <p:extLst>
      <p:ext uri="{BB962C8B-B14F-4D97-AF65-F5344CB8AC3E}">
        <p14:creationId xmlns:p14="http://schemas.microsoft.com/office/powerpoint/2010/main" val="48452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Organes génitaux externes</a:t>
            </a:r>
            <a:endParaRPr lang="fr-CA" dirty="0"/>
          </a:p>
        </p:txBody>
      </p:sp>
      <p:pic>
        <p:nvPicPr>
          <p:cNvPr id="3" name="Picture Placeholder 4"/>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99756" y="1634911"/>
            <a:ext cx="4986621" cy="3474720"/>
          </a:xfrm>
          <a:prstGeom prst="rect">
            <a:avLst/>
          </a:prstGeom>
          <a:noFill/>
          <a:ln>
            <a:noFill/>
          </a:ln>
        </p:spPr>
      </p:pic>
    </p:spTree>
    <p:extLst>
      <p:ext uri="{BB962C8B-B14F-4D97-AF65-F5344CB8AC3E}">
        <p14:creationId xmlns:p14="http://schemas.microsoft.com/office/powerpoint/2010/main" val="3632728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dirty="0" smtClean="0"/>
              <a:t>Organes génitaux internes</a:t>
            </a:r>
            <a:endParaRPr lang="fr-CA"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221895"/>
            <a:ext cx="5277852" cy="4300751"/>
          </a:xfrm>
          <a:prstGeom prst="rect">
            <a:avLst/>
          </a:prstGeom>
          <a:noFill/>
          <a:ln>
            <a:noFill/>
          </a:ln>
        </p:spPr>
      </p:pic>
    </p:spTree>
    <p:extLst>
      <p:ext uri="{BB962C8B-B14F-4D97-AF65-F5344CB8AC3E}">
        <p14:creationId xmlns:p14="http://schemas.microsoft.com/office/powerpoint/2010/main" val="80362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Nidation</a:t>
            </a:r>
          </a:p>
        </p:txBody>
      </p:sp>
      <p:pic>
        <p:nvPicPr>
          <p:cNvPr id="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223" y="1098463"/>
            <a:ext cx="6051226" cy="4547616"/>
          </a:xfrm>
          <a:prstGeom prst="rect">
            <a:avLst/>
          </a:prstGeom>
          <a:noFill/>
          <a:ln>
            <a:noFill/>
          </a:ln>
        </p:spPr>
      </p:pic>
    </p:spTree>
    <p:extLst>
      <p:ext uri="{BB962C8B-B14F-4D97-AF65-F5344CB8AC3E}">
        <p14:creationId xmlns:p14="http://schemas.microsoft.com/office/powerpoint/2010/main" val="403763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Cycle menstruel </a:t>
            </a:r>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724" y="881742"/>
            <a:ext cx="4901196" cy="4827849"/>
          </a:xfrm>
          <a:prstGeom prst="rect">
            <a:avLst/>
          </a:prstGeom>
        </p:spPr>
      </p:pic>
      <p:sp>
        <p:nvSpPr>
          <p:cNvPr id="5" name="TextBox 4"/>
          <p:cNvSpPr txBox="1"/>
          <p:nvPr/>
        </p:nvSpPr>
        <p:spPr>
          <a:xfrm>
            <a:off x="228600" y="5213259"/>
            <a:ext cx="3328332" cy="954107"/>
          </a:xfrm>
          <a:prstGeom prst="rect">
            <a:avLst/>
          </a:prstGeom>
          <a:noFill/>
        </p:spPr>
        <p:txBody>
          <a:bodyPr wrap="square" rtlCol="0">
            <a:spAutoFit/>
          </a:bodyPr>
          <a:lstStyle/>
          <a:p>
            <a:r>
              <a:rPr lang="en-US" sz="1400" i="1" dirty="0">
                <a:latin typeface="Arial" panose="020B0604020202020204" pitchFamily="34" charset="0"/>
              </a:rPr>
              <a:t>Ce diagramme montre un cycle menstruel de 28 jours, ce qui représente la moyenne. Les cycles peuvent durer entre 24 et 38 jours. </a:t>
            </a:r>
            <a:endParaRPr lang="fr-CA" sz="1400" i="1" dirty="0">
              <a:latin typeface="Arial" panose="020B0604020202020204" pitchFamily="34" charset="0"/>
            </a:endParaRPr>
          </a:p>
        </p:txBody>
      </p:sp>
    </p:spTree>
    <p:extLst>
      <p:ext uri="{BB962C8B-B14F-4D97-AF65-F5344CB8AC3E}">
        <p14:creationId xmlns:p14="http://schemas.microsoft.com/office/powerpoint/2010/main" val="1076864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Production de spermatozoïdes</a:t>
            </a:r>
            <a:endParaRPr lang="fr-CA"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543789"/>
            <a:ext cx="4600020" cy="3656963"/>
          </a:xfrm>
          <a:prstGeom prst="rect">
            <a:avLst/>
          </a:prstGeom>
          <a:noFill/>
          <a:ln>
            <a:noFill/>
          </a:ln>
        </p:spPr>
      </p:pic>
    </p:spTree>
    <p:extLst>
      <p:ext uri="{BB962C8B-B14F-4D97-AF65-F5344CB8AC3E}">
        <p14:creationId xmlns:p14="http://schemas.microsoft.com/office/powerpoint/2010/main" val="318251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CV</a:t>
            </a:r>
            <a:endParaRPr lang="fr-CA" dirty="0"/>
          </a:p>
        </p:txBody>
      </p:sp>
      <p:sp>
        <p:nvSpPr>
          <p:cNvPr id="3" name="Subtitle 2"/>
          <p:cNvSpPr>
            <a:spLocks noGrp="1"/>
          </p:cNvSpPr>
          <p:nvPr>
            <p:ph type="subTitle" idx="1"/>
          </p:nvPr>
        </p:nvSpPr>
        <p:spPr/>
        <p:txBody>
          <a:bodyPr/>
          <a:lstStyle/>
          <a:p>
            <a:r>
              <a:rPr dirty="0" smtClean="0"/>
              <a:t>Valeurs personnelles et prise de décisions</a:t>
            </a:r>
            <a:endParaRPr lang="fr-CA" dirty="0"/>
          </a:p>
        </p:txBody>
      </p:sp>
    </p:spTree>
    <p:extLst>
      <p:ext uri="{BB962C8B-B14F-4D97-AF65-F5344CB8AC3E}">
        <p14:creationId xmlns:p14="http://schemas.microsoft.com/office/powerpoint/2010/main" val="250349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Relations saines</a:t>
            </a:r>
          </a:p>
        </p:txBody>
      </p:sp>
      <p:sp>
        <p:nvSpPr>
          <p:cNvPr id="3" name="Content Placeholder 2"/>
          <p:cNvSpPr>
            <a:spLocks noGrp="1"/>
          </p:cNvSpPr>
          <p:nvPr>
            <p:ph idx="1"/>
          </p:nvPr>
        </p:nvSpPr>
        <p:spPr>
          <a:xfrm>
            <a:off x="628650" y="1303111"/>
            <a:ext cx="7886700" cy="4351338"/>
          </a:xfrm>
        </p:spPr>
        <p:txBody>
          <a:bodyPr/>
          <a:lstStyle/>
          <a:p>
            <a:pPr marL="0" indent="0">
              <a:buNone/>
            </a:pPr>
            <a:r>
              <a:rPr dirty="0" smtClean="0"/>
              <a:t>Dans une relation saine, votre partenaire : </a:t>
            </a:r>
            <a:r>
              <a:t/>
            </a:r>
            <a:br/>
            <a:endParaRPr lang="fr-CA" dirty="0"/>
          </a:p>
          <a:p>
            <a:pPr lvl="1"/>
            <a:r>
              <a:rPr dirty="0" smtClean="0"/>
              <a:t>a confiance en vous et gagne votre confiance en gardant pour elle(lui) les confidences que vous lui faites </a:t>
            </a:r>
          </a:p>
          <a:p>
            <a:pPr lvl="1"/>
            <a:r>
              <a:rPr dirty="0" smtClean="0"/>
              <a:t>vous permet de consacrer du temps aux activités que vous aimez et de voir des gens que vous aimez</a:t>
            </a:r>
            <a:endParaRPr lang="fr-CA" dirty="0"/>
          </a:p>
          <a:p>
            <a:pPr lvl="1"/>
            <a:r>
              <a:rPr dirty="0" smtClean="0"/>
              <a:t>accepte vos limites en matière d’actes sexuels en tout temps</a:t>
            </a:r>
          </a:p>
          <a:p>
            <a:pPr lvl="1"/>
            <a:endParaRPr lang="fr-CA" dirty="0"/>
          </a:p>
        </p:txBody>
      </p:sp>
    </p:spTree>
    <p:extLst>
      <p:ext uri="{BB962C8B-B14F-4D97-AF65-F5344CB8AC3E}">
        <p14:creationId xmlns:p14="http://schemas.microsoft.com/office/powerpoint/2010/main" val="4125296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Comment connaître ses valeurs </a:t>
            </a:r>
          </a:p>
        </p:txBody>
      </p:sp>
      <p:sp>
        <p:nvSpPr>
          <p:cNvPr id="3" name="Content Placeholder 2"/>
          <p:cNvSpPr>
            <a:spLocks noGrp="1"/>
          </p:cNvSpPr>
          <p:nvPr>
            <p:ph idx="1"/>
          </p:nvPr>
        </p:nvSpPr>
        <p:spPr>
          <a:xfrm>
            <a:off x="628650" y="1264024"/>
            <a:ext cx="7886700" cy="4912939"/>
          </a:xfrm>
        </p:spPr>
        <p:txBody>
          <a:bodyPr>
            <a:normAutofit/>
          </a:bodyPr>
          <a:lstStyle/>
          <a:p>
            <a:pPr lvl="1"/>
            <a:r>
              <a:rPr dirty="0" smtClean="0"/>
              <a:t>Est-ce quelque chose que vous jugez important?</a:t>
            </a:r>
            <a:endParaRPr lang="fr-CA" dirty="0"/>
          </a:p>
          <a:p>
            <a:pPr lvl="1"/>
            <a:r>
              <a:rPr dirty="0" smtClean="0"/>
              <a:t>Êtes-vous à l'aise à l'idée que cela est important à vos yeux?</a:t>
            </a:r>
          </a:p>
          <a:p>
            <a:pPr lvl="1"/>
            <a:r>
              <a:rPr dirty="0" smtClean="0"/>
              <a:t>Seriez-vous à l'aise si les personnes que vous respectez savaient que cela est important à vos yeux?</a:t>
            </a:r>
            <a:endParaRPr lang="fr-CA" dirty="0"/>
          </a:p>
          <a:p>
            <a:pPr lvl="1"/>
            <a:r>
              <a:rPr dirty="0" smtClean="0"/>
              <a:t>Avez-vous déjà posé des gestes qui démontrent que cela est important?</a:t>
            </a:r>
            <a:endParaRPr lang="fr-CA" dirty="0"/>
          </a:p>
          <a:p>
            <a:pPr lvl="1"/>
            <a:r>
              <a:rPr dirty="0" smtClean="0"/>
              <a:t>Est-ce quelque chose que vous seriez prêt à défendre même si les autres se moquaient de vous?</a:t>
            </a:r>
            <a:endParaRPr lang="fr-CA" dirty="0"/>
          </a:p>
          <a:p>
            <a:pPr lvl="1"/>
            <a:r>
              <a:rPr dirty="0" smtClean="0"/>
              <a:t>Comment est-ce compatible avec la vision que vous avez de vous-même?</a:t>
            </a:r>
          </a:p>
          <a:p>
            <a:endParaRPr lang="fr-CA" dirty="0"/>
          </a:p>
        </p:txBody>
      </p:sp>
    </p:spTree>
    <p:extLst>
      <p:ext uri="{BB962C8B-B14F-4D97-AF65-F5344CB8AC3E}">
        <p14:creationId xmlns:p14="http://schemas.microsoft.com/office/powerpoint/2010/main" val="3228411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Modèle de prise de décisions</a:t>
            </a:r>
            <a:endParaRPr lang="fr-CA" dirty="0"/>
          </a:p>
        </p:txBody>
      </p:sp>
      <p:sp>
        <p:nvSpPr>
          <p:cNvPr id="3" name="Content Placeholder 2"/>
          <p:cNvSpPr>
            <a:spLocks noGrp="1"/>
          </p:cNvSpPr>
          <p:nvPr>
            <p:ph idx="1"/>
          </p:nvPr>
        </p:nvSpPr>
        <p:spPr/>
        <p:txBody>
          <a:bodyPr>
            <a:normAutofit/>
          </a:bodyPr>
          <a:lstStyle/>
          <a:p>
            <a:pPr marL="514350" indent="-514350">
              <a:lnSpc>
                <a:spcPct val="100000"/>
              </a:lnSpc>
              <a:buFont typeface="+mj-lt"/>
              <a:buAutoNum type="arabicPeriod"/>
            </a:pPr>
            <a:r>
              <a:rPr dirty="0" smtClean="0"/>
              <a:t>Définir le problème</a:t>
            </a:r>
            <a:endParaRPr lang="fr-CA" dirty="0"/>
          </a:p>
          <a:p>
            <a:pPr marL="514350" indent="-514350">
              <a:lnSpc>
                <a:spcPct val="100000"/>
              </a:lnSpc>
              <a:buFont typeface="+mj-lt"/>
              <a:buAutoNum type="arabicPeriod"/>
            </a:pPr>
            <a:r>
              <a:rPr dirty="0" smtClean="0"/>
              <a:t>Trouver au moins trois options</a:t>
            </a:r>
            <a:endParaRPr lang="fr-CA" dirty="0"/>
          </a:p>
          <a:p>
            <a:pPr marL="514350" indent="-514350">
              <a:lnSpc>
                <a:spcPct val="100000"/>
              </a:lnSpc>
              <a:buFont typeface="+mj-lt"/>
              <a:buAutoNum type="arabicPeriod"/>
            </a:pPr>
            <a:r>
              <a:rPr dirty="0" smtClean="0"/>
              <a:t>Analyser les conséquences</a:t>
            </a:r>
            <a:endParaRPr lang="fr-CA" dirty="0"/>
          </a:p>
          <a:p>
            <a:pPr marL="514350" indent="-514350">
              <a:lnSpc>
                <a:spcPct val="100000"/>
              </a:lnSpc>
              <a:buFont typeface="+mj-lt"/>
              <a:buAutoNum type="arabicPeriod"/>
            </a:pPr>
            <a:r>
              <a:rPr dirty="0" smtClean="0"/>
              <a:t>Faire un choix</a:t>
            </a:r>
            <a:endParaRPr lang="fr-CA" dirty="0"/>
          </a:p>
          <a:p>
            <a:pPr marL="514350" indent="-514350">
              <a:lnSpc>
                <a:spcPct val="100000"/>
              </a:lnSpc>
              <a:buFont typeface="+mj-lt"/>
              <a:buAutoNum type="arabicPeriod"/>
            </a:pPr>
            <a:r>
              <a:rPr dirty="0" smtClean="0"/>
              <a:t>Réfléchir à la décision</a:t>
            </a:r>
          </a:p>
          <a:p>
            <a:endParaRPr lang="fr-CA" dirty="0"/>
          </a:p>
        </p:txBody>
      </p:sp>
    </p:spTree>
    <p:extLst>
      <p:ext uri="{BB962C8B-B14F-4D97-AF65-F5344CB8AC3E}">
        <p14:creationId xmlns:p14="http://schemas.microsoft.com/office/powerpoint/2010/main" val="1958440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Parlons de sexualité</a:t>
            </a:r>
            <a:endParaRPr lang="fr-CA" dirty="0"/>
          </a:p>
        </p:txBody>
      </p:sp>
      <p:sp>
        <p:nvSpPr>
          <p:cNvPr id="3" name="Content Placeholder 2"/>
          <p:cNvSpPr>
            <a:spLocks noGrp="1"/>
          </p:cNvSpPr>
          <p:nvPr>
            <p:ph idx="1"/>
          </p:nvPr>
        </p:nvSpPr>
        <p:spPr>
          <a:xfrm>
            <a:off x="628650" y="1155032"/>
            <a:ext cx="7886700" cy="5021931"/>
          </a:xfrm>
        </p:spPr>
        <p:txBody>
          <a:bodyPr/>
          <a:lstStyle/>
          <a:p>
            <a:pPr marL="0" indent="0">
              <a:buNone/>
            </a:pPr>
            <a:r>
              <a:rPr dirty="0" smtClean="0"/>
              <a:t>Définir des buts et des limites</a:t>
            </a:r>
          </a:p>
          <a:p>
            <a:pPr marL="0" indent="0">
              <a:buNone/>
            </a:pPr>
            <a:endParaRPr lang="fr-CA" dirty="0"/>
          </a:p>
          <a:p>
            <a:pPr lvl="1"/>
            <a:r>
              <a:rPr lang="en-US" sz="2000" dirty="0"/>
              <a:t>Décidez jusqu'où vous voulez aller et définissez vos propres limites. </a:t>
            </a:r>
            <a:r>
              <a:t/>
            </a:r>
            <a:br/>
            <a:endParaRPr lang="fr-CA" sz="2000" dirty="0"/>
          </a:p>
          <a:p>
            <a:pPr lvl="1"/>
            <a:r>
              <a:rPr lang="en-US" sz="2000" dirty="0"/>
              <a:t>Ne faites rien que vous ne souhaitez pas faire.</a:t>
            </a:r>
            <a:r>
              <a:t/>
            </a:r>
            <a:br/>
            <a:endParaRPr lang="fr-CA" sz="2000" dirty="0"/>
          </a:p>
          <a:p>
            <a:pPr lvl="1"/>
            <a:r>
              <a:rPr lang="en-US" sz="2000" dirty="0" smtClean="0"/>
              <a:t>Communiquez de manière assertive. </a:t>
            </a:r>
            <a:r>
              <a:t/>
            </a:r>
            <a:br/>
            <a:endParaRPr lang="fr-CA" sz="2000" dirty="0"/>
          </a:p>
          <a:p>
            <a:pPr lvl="1"/>
            <a:r>
              <a:rPr lang="en-US" sz="2000" dirty="0"/>
              <a:t>Assurez-vous que votre partenaire sait ce que vous ressentez et qu'il(elle) respectera les limites que vous avez définies.</a:t>
            </a:r>
            <a:endParaRPr lang="fr-CA" sz="2000" dirty="0"/>
          </a:p>
        </p:txBody>
      </p:sp>
    </p:spTree>
    <p:extLst>
      <p:ext uri="{BB962C8B-B14F-4D97-AF65-F5344CB8AC3E}">
        <p14:creationId xmlns:p14="http://schemas.microsoft.com/office/powerpoint/2010/main" val="1326099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Parlons de sexualité</a:t>
            </a:r>
            <a:endParaRPr lang="fr-CA" dirty="0"/>
          </a:p>
        </p:txBody>
      </p:sp>
      <p:sp>
        <p:nvSpPr>
          <p:cNvPr id="3" name="Content Placeholder 2"/>
          <p:cNvSpPr>
            <a:spLocks noGrp="1"/>
          </p:cNvSpPr>
          <p:nvPr>
            <p:ph idx="1"/>
          </p:nvPr>
        </p:nvSpPr>
        <p:spPr>
          <a:xfrm>
            <a:off x="628650" y="1145406"/>
            <a:ext cx="7886700" cy="5031557"/>
          </a:xfrm>
        </p:spPr>
        <p:txBody>
          <a:bodyPr/>
          <a:lstStyle/>
          <a:p>
            <a:pPr marL="0" indent="0">
              <a:buNone/>
            </a:pPr>
            <a:r>
              <a:rPr dirty="0" smtClean="0"/>
              <a:t>Aider à prévenir les ITS</a:t>
            </a:r>
          </a:p>
          <a:p>
            <a:pPr marL="0" indent="0">
              <a:buNone/>
            </a:pPr>
            <a:endParaRPr lang="fr-CA" dirty="0"/>
          </a:p>
          <a:p>
            <a:pPr lvl="1"/>
            <a:r>
              <a:rPr lang="en-US" sz="2200" dirty="0"/>
              <a:t>Si vous ou votre partenaire avez déjà eu des relations sexuelles, passez un test de dépistage des infections transmises sexuellement (ITS).</a:t>
            </a:r>
            <a:r>
              <a:rPr sz="2200" dirty="0"/>
              <a:t/>
            </a:r>
            <a:br>
              <a:rPr sz="2200" dirty="0"/>
            </a:br>
            <a:endParaRPr lang="fr-CA" sz="2200" dirty="0"/>
          </a:p>
          <a:p>
            <a:pPr lvl="1"/>
            <a:r>
              <a:rPr sz="2200" dirty="0" smtClean="0"/>
              <a:t>Utilisez un condom / condom féminin / digue dentaire </a:t>
            </a:r>
            <a:r>
              <a:rPr lang="en-US" sz="2200" dirty="0"/>
              <a:t>toutes</a:t>
            </a:r>
            <a:r>
              <a:rPr sz="2200" dirty="0" smtClean="0"/>
              <a:t> les fois que vous avez des relations sexuelles.</a:t>
            </a:r>
          </a:p>
        </p:txBody>
      </p:sp>
    </p:spTree>
    <p:extLst>
      <p:ext uri="{BB962C8B-B14F-4D97-AF65-F5344CB8AC3E}">
        <p14:creationId xmlns:p14="http://schemas.microsoft.com/office/powerpoint/2010/main" val="1848831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Parlons de sexualité </a:t>
            </a:r>
          </a:p>
        </p:txBody>
      </p:sp>
      <p:sp>
        <p:nvSpPr>
          <p:cNvPr id="3" name="Content Placeholder 2"/>
          <p:cNvSpPr>
            <a:spLocks noGrp="1"/>
          </p:cNvSpPr>
          <p:nvPr>
            <p:ph idx="1"/>
          </p:nvPr>
        </p:nvSpPr>
        <p:spPr>
          <a:xfrm>
            <a:off x="628650" y="1135781"/>
            <a:ext cx="7886700" cy="5041182"/>
          </a:xfrm>
        </p:spPr>
        <p:txBody>
          <a:bodyPr/>
          <a:lstStyle/>
          <a:p>
            <a:pPr marL="0" indent="0">
              <a:buNone/>
            </a:pPr>
            <a:r>
              <a:rPr dirty="0" smtClean="0"/>
              <a:t> Aider à prévenir les grossesses</a:t>
            </a:r>
          </a:p>
          <a:p>
            <a:pPr marL="0" indent="0">
              <a:buNone/>
            </a:pPr>
            <a:endParaRPr lang="fr-CA" dirty="0" smtClean="0"/>
          </a:p>
          <a:p>
            <a:pPr lvl="1"/>
            <a:r>
              <a:rPr lang="en-US" sz="2200" dirty="0"/>
              <a:t>Parlez à votre partenaire au sujet de contraception avant d'avoir des relations sexuelles.</a:t>
            </a:r>
            <a:r>
              <a:rPr sz="2200" dirty="0"/>
              <a:t/>
            </a:r>
            <a:br>
              <a:rPr sz="2200" dirty="0"/>
            </a:br>
            <a:endParaRPr lang="fr-CA" sz="2200" dirty="0"/>
          </a:p>
          <a:p>
            <a:pPr lvl="1"/>
            <a:r>
              <a:rPr lang="en-US" sz="2200" dirty="0"/>
              <a:t>Choisissez une méthode efficace que vous suivrez correctement et de façon constante.</a:t>
            </a:r>
            <a:endParaRPr lang="fr-CA" sz="2200" dirty="0"/>
          </a:p>
          <a:p>
            <a:pPr lvl="1"/>
            <a:endParaRPr lang="fr-CA" dirty="0"/>
          </a:p>
        </p:txBody>
      </p:sp>
    </p:spTree>
    <p:extLst>
      <p:ext uri="{BB962C8B-B14F-4D97-AF65-F5344CB8AC3E}">
        <p14:creationId xmlns:p14="http://schemas.microsoft.com/office/powerpoint/2010/main" val="2289995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Parlons de sexualité </a:t>
            </a:r>
          </a:p>
        </p:txBody>
      </p:sp>
      <p:sp>
        <p:nvSpPr>
          <p:cNvPr id="3" name="Content Placeholder 2"/>
          <p:cNvSpPr>
            <a:spLocks noGrp="1"/>
          </p:cNvSpPr>
          <p:nvPr>
            <p:ph idx="1"/>
          </p:nvPr>
        </p:nvSpPr>
        <p:spPr>
          <a:xfrm>
            <a:off x="628650" y="1135781"/>
            <a:ext cx="7886700" cy="5041182"/>
          </a:xfrm>
        </p:spPr>
        <p:txBody>
          <a:bodyPr/>
          <a:lstStyle/>
          <a:p>
            <a:pPr marL="0" indent="0">
              <a:buNone/>
            </a:pPr>
            <a:r>
              <a:rPr dirty="0" smtClean="0"/>
              <a:t>Je ne me sens pas prêt(e). Que dois-je faire?</a:t>
            </a:r>
            <a:r>
              <a:rPr dirty="0"/>
              <a:t/>
            </a:r>
            <a:br>
              <a:rPr dirty="0"/>
            </a:br>
            <a:endParaRPr lang="fr-CA" dirty="0" smtClean="0"/>
          </a:p>
          <a:p>
            <a:pPr lvl="1"/>
            <a:r>
              <a:rPr lang="en-US" sz="2200" dirty="0"/>
              <a:t>DITES NON! Vous avez le droit de refuser d'avoir des relations sexuelles et vous ne devriez pas vous sentir coupable de votre décision. </a:t>
            </a:r>
            <a:r>
              <a:rPr sz="2200" dirty="0"/>
              <a:t/>
            </a:r>
            <a:br>
              <a:rPr sz="2200" dirty="0"/>
            </a:br>
            <a:endParaRPr lang="fr-CA" sz="2200" dirty="0"/>
          </a:p>
          <a:p>
            <a:pPr lvl="1"/>
            <a:r>
              <a:rPr lang="en-US" sz="2200" dirty="0" smtClean="0"/>
              <a:t>Vous avez plus de temps pour réfléchir à votre relation et d'en discuter avec votre partenaire.</a:t>
            </a:r>
            <a:endParaRPr lang="fr-CA" sz="2200" dirty="0"/>
          </a:p>
        </p:txBody>
      </p:sp>
    </p:spTree>
    <p:extLst>
      <p:ext uri="{BB962C8B-B14F-4D97-AF65-F5344CB8AC3E}">
        <p14:creationId xmlns:p14="http://schemas.microsoft.com/office/powerpoint/2010/main" val="2043313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Parlons de sexualité </a:t>
            </a:r>
          </a:p>
        </p:txBody>
      </p:sp>
      <p:sp>
        <p:nvSpPr>
          <p:cNvPr id="3" name="Content Placeholder 2"/>
          <p:cNvSpPr>
            <a:spLocks noGrp="1"/>
          </p:cNvSpPr>
          <p:nvPr>
            <p:ph idx="1"/>
          </p:nvPr>
        </p:nvSpPr>
        <p:spPr>
          <a:xfrm>
            <a:off x="628650" y="1135781"/>
            <a:ext cx="7886700" cy="5041182"/>
          </a:xfrm>
        </p:spPr>
        <p:txBody>
          <a:bodyPr>
            <a:normAutofit fontScale="92500" lnSpcReduction="10000"/>
          </a:bodyPr>
          <a:lstStyle/>
          <a:p>
            <a:pPr marL="0" indent="0">
              <a:buNone/>
            </a:pPr>
            <a:r>
              <a:rPr dirty="0" smtClean="0"/>
              <a:t>Je suis prêt(e), mais mon(ma) partenaire ne l'est pas. Que faire?</a:t>
            </a:r>
            <a:r>
              <a:rPr dirty="0"/>
              <a:t/>
            </a:r>
            <a:br>
              <a:rPr dirty="0"/>
            </a:br>
            <a:endParaRPr lang="fr-CA" dirty="0" smtClean="0"/>
          </a:p>
          <a:p>
            <a:pPr lvl="1"/>
            <a:r>
              <a:rPr lang="en-US" sz="2000" dirty="0" smtClean="0"/>
              <a:t>Acceptez le fait que votre partenaire n'est pas prêt(e). Il(elle) a le droit de refuser d'avoir des relations sexuelles et que sa décision soit respectée. </a:t>
            </a:r>
            <a:r>
              <a:rPr dirty="0"/>
              <a:t/>
            </a:r>
            <a:br>
              <a:rPr dirty="0"/>
            </a:br>
            <a:endParaRPr lang="fr-CA" sz="2000" dirty="0"/>
          </a:p>
          <a:p>
            <a:pPr lvl="1"/>
            <a:r>
              <a:rPr lang="en-US" sz="2000" dirty="0" smtClean="0"/>
              <a:t>Le rejet ne fait pas mal, mais la façon dont vous y réagissez fera une différence. C'est normal de se </a:t>
            </a:r>
            <a:r>
              <a:rPr lang="en-US" sz="2000" dirty="0" err="1" smtClean="0"/>
              <a:t>sentir</a:t>
            </a:r>
            <a:r>
              <a:rPr lang="en-US" sz="2000" dirty="0" smtClean="0"/>
              <a:t> </a:t>
            </a:r>
            <a:r>
              <a:rPr lang="en-US" sz="2000" dirty="0" err="1" smtClean="0"/>
              <a:t>rejeté</a:t>
            </a:r>
            <a:r>
              <a:rPr lang="en-US" sz="2000" dirty="0" smtClean="0"/>
              <a:t>(e), triste, déçu(e), fâché(e), confus(e), etc., mais il n'incombe pas à votre partenaire de faire en sorte que vous vous sentiez mieux. Prenez du temps pour vous si vous en avez besoin. </a:t>
            </a:r>
            <a:r>
              <a:rPr dirty="0"/>
              <a:t/>
            </a:r>
            <a:br>
              <a:rPr dirty="0"/>
            </a:br>
            <a:endParaRPr lang="fr-CA" sz="2000" dirty="0"/>
          </a:p>
          <a:p>
            <a:pPr lvl="1"/>
            <a:r>
              <a:rPr lang="en-US" sz="2000" dirty="0" err="1" smtClean="0"/>
              <a:t>Donnez-vous</a:t>
            </a:r>
            <a:r>
              <a:rPr lang="en-US" sz="2000" dirty="0" smtClean="0"/>
              <a:t> le mérite d'avoir été vulnérable et d'avoir pris le risque émotionnel de poser la question. Ces expériences peuvent représenter des occasions de croissance personnelle. </a:t>
            </a:r>
            <a:r>
              <a:rPr dirty="0"/>
              <a:t/>
            </a:r>
            <a:br>
              <a:rPr dirty="0"/>
            </a:br>
            <a:endParaRPr lang="fr-CA" sz="2000" dirty="0" smtClean="0"/>
          </a:p>
          <a:p>
            <a:pPr lvl="1"/>
            <a:r>
              <a:rPr lang="en-US" sz="2000" dirty="0" smtClean="0"/>
              <a:t>Si vous avez de la difficulté à respecter les limites des autres, vous avez la responsabilité de demander de l'aide. </a:t>
            </a:r>
            <a:endParaRPr lang="fr-CA" sz="2000" dirty="0"/>
          </a:p>
        </p:txBody>
      </p:sp>
    </p:spTree>
    <p:extLst>
      <p:ext uri="{BB962C8B-B14F-4D97-AF65-F5344CB8AC3E}">
        <p14:creationId xmlns:p14="http://schemas.microsoft.com/office/powerpoint/2010/main" val="189842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Relations malsaines</a:t>
            </a:r>
          </a:p>
        </p:txBody>
      </p:sp>
      <p:sp>
        <p:nvSpPr>
          <p:cNvPr id="3" name="Content Placeholder 2"/>
          <p:cNvSpPr>
            <a:spLocks noGrp="1"/>
          </p:cNvSpPr>
          <p:nvPr>
            <p:ph idx="1"/>
          </p:nvPr>
        </p:nvSpPr>
        <p:spPr/>
        <p:txBody>
          <a:bodyPr/>
          <a:lstStyle/>
          <a:p>
            <a:pPr lvl="1"/>
            <a:r>
              <a:rPr dirty="0" smtClean="0"/>
              <a:t>Croire qu’un membre du couple bénéfice de plus de droits que l’autre.</a:t>
            </a:r>
          </a:p>
          <a:p>
            <a:pPr lvl="1"/>
            <a:r>
              <a:rPr dirty="0" smtClean="0"/>
              <a:t>Avoir tendance à crier lorsque l'on se fâche contre son partenaire</a:t>
            </a:r>
          </a:p>
          <a:p>
            <a:pPr lvl="1"/>
            <a:r>
              <a:rPr dirty="0" smtClean="0"/>
              <a:t>Avoir recours au silence comme tactique.</a:t>
            </a:r>
          </a:p>
          <a:p>
            <a:pPr lvl="1"/>
            <a:r>
              <a:rPr dirty="0" smtClean="0"/>
              <a:t>Avoir tendance à harceler son(sa) partenaire jusqu’à obtenir ce que l'on désire.</a:t>
            </a:r>
          </a:p>
          <a:p>
            <a:pPr lvl="1"/>
            <a:r>
              <a:rPr dirty="0" smtClean="0"/>
              <a:t>Bouder pour obtenir ce que l'on veut.</a:t>
            </a:r>
          </a:p>
          <a:p>
            <a:pPr lvl="1"/>
            <a:r>
              <a:rPr dirty="0" smtClean="0"/>
              <a:t>Faire des appels et envoyer des textos et des courriels de façon excessive</a:t>
            </a:r>
            <a:endParaRPr lang="fr-CA" dirty="0"/>
          </a:p>
        </p:txBody>
      </p:sp>
    </p:spTree>
    <p:extLst>
      <p:ext uri="{BB962C8B-B14F-4D97-AF65-F5344CB8AC3E}">
        <p14:creationId xmlns:p14="http://schemas.microsoft.com/office/powerpoint/2010/main" val="1940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0"/>
            <a:ext cx="8673353" cy="771787"/>
          </a:xfrm>
        </p:spPr>
        <p:txBody>
          <a:bodyPr>
            <a:noAutofit/>
          </a:bodyPr>
          <a:lstStyle/>
          <a:p>
            <a:r>
              <a:rPr sz="3200" dirty="0" smtClean="0"/>
              <a:t>Relations qui </a:t>
            </a:r>
            <a:r>
              <a:rPr sz="3200" dirty="0" err="1" smtClean="0"/>
              <a:t>comporte</a:t>
            </a:r>
            <a:r>
              <a:rPr lang="en-CA" sz="3200" dirty="0" err="1" smtClean="0"/>
              <a:t>nt</a:t>
            </a:r>
            <a:r>
              <a:rPr sz="3200" dirty="0" smtClean="0"/>
              <a:t> de mauvais traitements</a:t>
            </a:r>
            <a:endParaRPr lang="fr-CA" sz="3200" dirty="0"/>
          </a:p>
        </p:txBody>
      </p:sp>
      <p:sp>
        <p:nvSpPr>
          <p:cNvPr id="3" name="Content Placeholder 2"/>
          <p:cNvSpPr>
            <a:spLocks noGrp="1"/>
          </p:cNvSpPr>
          <p:nvPr>
            <p:ph idx="1"/>
          </p:nvPr>
        </p:nvSpPr>
        <p:spPr>
          <a:xfrm>
            <a:off x="628650" y="1227909"/>
            <a:ext cx="7886700" cy="4949054"/>
          </a:xfrm>
        </p:spPr>
        <p:txBody>
          <a:bodyPr>
            <a:normAutofit lnSpcReduction="10000"/>
          </a:bodyPr>
          <a:lstStyle/>
          <a:p>
            <a:pPr marL="0" indent="0">
              <a:buNone/>
            </a:pPr>
            <a:r>
              <a:rPr dirty="0" smtClean="0"/>
              <a:t>Questions qui peuvent permettre de reconnaître une relation qui comporte de mauvais traitements</a:t>
            </a:r>
          </a:p>
          <a:p>
            <a:pPr lvl="1"/>
            <a:r>
              <a:rPr dirty="0" smtClean="0"/>
              <a:t>Avez-vous peur de la colère dont fait preuve votre partenaire?</a:t>
            </a:r>
            <a:endParaRPr lang="fr-CA" dirty="0"/>
          </a:p>
          <a:p>
            <a:pPr lvl="1"/>
            <a:r>
              <a:rPr dirty="0" smtClean="0"/>
              <a:t>Avez-vous peur d’être en désaccord avec votre partenaire?</a:t>
            </a:r>
            <a:endParaRPr lang="fr-CA" dirty="0"/>
          </a:p>
          <a:p>
            <a:pPr lvl="1"/>
            <a:r>
              <a:rPr dirty="0" smtClean="0"/>
              <a:t>Présentez-vous constamment des excuses pour le comportement de votre partenaire, surtout après avoir été mal traité(e) par lui(elle)?</a:t>
            </a:r>
            <a:endParaRPr lang="fr-CA" dirty="0"/>
          </a:p>
          <a:p>
            <a:pPr lvl="1"/>
            <a:r>
              <a:rPr dirty="0" smtClean="0"/>
              <a:t>Devez-vous justifier toutes vos activités, tous vos déplacements, ou encore, toutes les personnes que vous voyez comme moyen d’éviter de faire fâcher votre </a:t>
            </a:r>
            <a:r>
              <a:rPr dirty="0" err="1" smtClean="0"/>
              <a:t>partenaire</a:t>
            </a:r>
            <a:r>
              <a:rPr dirty="0" smtClean="0"/>
              <a:t>?</a:t>
            </a:r>
            <a:endParaRPr lang="fr-CA" dirty="0"/>
          </a:p>
        </p:txBody>
      </p:sp>
    </p:spTree>
    <p:extLst>
      <p:ext uri="{BB962C8B-B14F-4D97-AF65-F5344CB8AC3E}">
        <p14:creationId xmlns:p14="http://schemas.microsoft.com/office/powerpoint/2010/main" val="330304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2" y="0"/>
            <a:ext cx="8767482" cy="771787"/>
          </a:xfrm>
        </p:spPr>
        <p:txBody>
          <a:bodyPr>
            <a:noAutofit/>
          </a:bodyPr>
          <a:lstStyle/>
          <a:p>
            <a:r>
              <a:rPr sz="3200" dirty="0" smtClean="0"/>
              <a:t>Relations qui </a:t>
            </a:r>
            <a:r>
              <a:rPr sz="3200" dirty="0" err="1" smtClean="0"/>
              <a:t>comporte</a:t>
            </a:r>
            <a:r>
              <a:rPr lang="en-CA" sz="3200" dirty="0" err="1" smtClean="0"/>
              <a:t>nt</a:t>
            </a:r>
            <a:r>
              <a:rPr sz="3200" dirty="0" smtClean="0"/>
              <a:t> de mauvais traitements</a:t>
            </a:r>
            <a:endParaRPr lang="fr-CA" sz="3200" dirty="0"/>
          </a:p>
        </p:txBody>
      </p:sp>
      <p:sp>
        <p:nvSpPr>
          <p:cNvPr id="3" name="Content Placeholder 2"/>
          <p:cNvSpPr>
            <a:spLocks noGrp="1"/>
          </p:cNvSpPr>
          <p:nvPr>
            <p:ph idx="1"/>
          </p:nvPr>
        </p:nvSpPr>
        <p:spPr>
          <a:xfrm>
            <a:off x="628649" y="1156447"/>
            <a:ext cx="7923679" cy="4787153"/>
          </a:xfrm>
        </p:spPr>
        <p:txBody>
          <a:bodyPr>
            <a:normAutofit/>
          </a:bodyPr>
          <a:lstStyle/>
          <a:p>
            <a:pPr marL="0" indent="0">
              <a:buNone/>
            </a:pPr>
            <a:r>
              <a:rPr dirty="0" smtClean="0"/>
              <a:t>Questions qui peuvent permettre de reconnaître une relation qui comporte de mauvais traitements</a:t>
            </a:r>
          </a:p>
          <a:p>
            <a:pPr lvl="1"/>
            <a:r>
              <a:rPr lang="fr-FR" dirty="0"/>
              <a:t>Votre partenaire </a:t>
            </a:r>
            <a:r>
              <a:rPr lang="fr-FR" dirty="0" err="1"/>
              <a:t>a-t-il</a:t>
            </a:r>
            <a:r>
              <a:rPr lang="fr-FR" dirty="0"/>
              <a:t>(elle) tendance à vous rabaisser, sans manquer de vous dire après coup qu’il(elle) vous aime?</a:t>
            </a:r>
          </a:p>
          <a:p>
            <a:pPr lvl="1"/>
            <a:r>
              <a:rPr dirty="0" smtClean="0"/>
              <a:t>Est-</a:t>
            </a:r>
            <a:r>
              <a:rPr dirty="0" err="1" smtClean="0"/>
              <a:t>ce</a:t>
            </a:r>
            <a:r>
              <a:rPr dirty="0" smtClean="0"/>
              <a:t> qu’on vous a </a:t>
            </a:r>
            <a:r>
              <a:rPr dirty="0" err="1" smtClean="0"/>
              <a:t>frappé</a:t>
            </a:r>
            <a:r>
              <a:rPr lang="en-CA" dirty="0" smtClean="0"/>
              <a:t>(e)</a:t>
            </a:r>
            <a:r>
              <a:rPr dirty="0" smtClean="0"/>
              <a:t>, donné des coups de pied, bousculé ou lancé des objets?</a:t>
            </a:r>
            <a:endParaRPr lang="fr-CA" dirty="0"/>
          </a:p>
          <a:p>
            <a:pPr lvl="1"/>
            <a:r>
              <a:rPr dirty="0" smtClean="0"/>
              <a:t>Évitez-vous de voir vos amis ou les membres de votre famille en raison de la jalousie de votre </a:t>
            </a:r>
            <a:r>
              <a:rPr dirty="0" err="1" smtClean="0"/>
              <a:t>partenaire</a:t>
            </a:r>
            <a:r>
              <a:rPr dirty="0" smtClean="0"/>
              <a:t>?</a:t>
            </a:r>
            <a:endParaRPr lang="fr-CA" dirty="0"/>
          </a:p>
        </p:txBody>
      </p:sp>
    </p:spTree>
    <p:extLst>
      <p:ext uri="{BB962C8B-B14F-4D97-AF65-F5344CB8AC3E}">
        <p14:creationId xmlns:p14="http://schemas.microsoft.com/office/powerpoint/2010/main" val="400684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2" y="0"/>
            <a:ext cx="8767482" cy="771787"/>
          </a:xfrm>
        </p:spPr>
        <p:txBody>
          <a:bodyPr>
            <a:noAutofit/>
          </a:bodyPr>
          <a:lstStyle/>
          <a:p>
            <a:r>
              <a:rPr sz="3200" dirty="0" smtClean="0"/>
              <a:t>Relations qui </a:t>
            </a:r>
            <a:r>
              <a:rPr sz="3200" dirty="0" err="1" smtClean="0"/>
              <a:t>comporte</a:t>
            </a:r>
            <a:r>
              <a:rPr lang="en-CA" sz="3200" dirty="0" err="1" smtClean="0"/>
              <a:t>nt</a:t>
            </a:r>
            <a:r>
              <a:rPr sz="3200" dirty="0" smtClean="0"/>
              <a:t> de mauvais traitements</a:t>
            </a:r>
            <a:endParaRPr lang="fr-CA" sz="3200" dirty="0"/>
          </a:p>
        </p:txBody>
      </p:sp>
      <p:sp>
        <p:nvSpPr>
          <p:cNvPr id="3" name="Content Placeholder 2"/>
          <p:cNvSpPr>
            <a:spLocks noGrp="1"/>
          </p:cNvSpPr>
          <p:nvPr>
            <p:ph idx="1"/>
          </p:nvPr>
        </p:nvSpPr>
        <p:spPr>
          <a:xfrm>
            <a:off x="628650" y="1129553"/>
            <a:ext cx="7886700" cy="4568439"/>
          </a:xfrm>
        </p:spPr>
        <p:txBody>
          <a:bodyPr>
            <a:normAutofit/>
          </a:bodyPr>
          <a:lstStyle/>
          <a:p>
            <a:pPr marL="0" indent="0">
              <a:buNone/>
            </a:pPr>
            <a:r>
              <a:rPr dirty="0" smtClean="0"/>
              <a:t>Questions qui peuvent permettre de reconnaître une relation qui comporte de mauvais traitements</a:t>
            </a:r>
          </a:p>
          <a:p>
            <a:pPr lvl="1"/>
            <a:r>
              <a:rPr dirty="0" err="1" smtClean="0"/>
              <a:t>Avez-vous</a:t>
            </a:r>
            <a:r>
              <a:rPr dirty="0" smtClean="0"/>
              <a:t> peur de rompre la relation parce que votre partenaire a menacé d’afficher des photos personnelles de vous en ligne?</a:t>
            </a:r>
            <a:endParaRPr lang="fr-CA" dirty="0"/>
          </a:p>
          <a:p>
            <a:pPr lvl="1"/>
            <a:r>
              <a:rPr dirty="0" smtClean="0"/>
              <a:t>Est-ce qu'on vous a forcé à avoir des relations sexuelles sans le vouloir?</a:t>
            </a:r>
            <a:endParaRPr lang="fr-CA" dirty="0"/>
          </a:p>
          <a:p>
            <a:pPr lvl="1"/>
            <a:r>
              <a:rPr dirty="0" smtClean="0"/>
              <a:t>Avez-vous peur de rompre la relation parce que votre partenaire a menacé de vous faire du mal ou de se faire du mal?</a:t>
            </a:r>
            <a:endParaRPr lang="fr-CA" dirty="0"/>
          </a:p>
        </p:txBody>
      </p:sp>
    </p:spTree>
    <p:extLst>
      <p:ext uri="{BB962C8B-B14F-4D97-AF65-F5344CB8AC3E}">
        <p14:creationId xmlns:p14="http://schemas.microsoft.com/office/powerpoint/2010/main" val="187887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Types de communication</a:t>
            </a:r>
            <a:endParaRPr lang="fr-CA" dirty="0"/>
          </a:p>
        </p:txBody>
      </p:sp>
      <p:sp>
        <p:nvSpPr>
          <p:cNvPr id="3" name="Content Placeholder 2"/>
          <p:cNvSpPr>
            <a:spLocks noGrp="1"/>
          </p:cNvSpPr>
          <p:nvPr>
            <p:ph idx="1"/>
          </p:nvPr>
        </p:nvSpPr>
        <p:spPr>
          <a:xfrm>
            <a:off x="567690" y="1329237"/>
            <a:ext cx="7886700" cy="4351338"/>
          </a:xfrm>
        </p:spPr>
        <p:txBody>
          <a:bodyPr/>
          <a:lstStyle/>
          <a:p>
            <a:pPr marL="0" indent="0">
              <a:buNone/>
            </a:pPr>
            <a:r>
              <a:rPr dirty="0" smtClean="0"/>
              <a:t>Assertive </a:t>
            </a:r>
            <a:r>
              <a:t/>
            </a:r>
            <a:br/>
            <a:endParaRPr lang="fr-CA" dirty="0"/>
          </a:p>
          <a:p>
            <a:pPr lvl="1"/>
            <a:r>
              <a:rPr dirty="0" smtClean="0"/>
              <a:t>Défendre ses droits sans priver les autres de ces mêmes droits</a:t>
            </a:r>
          </a:p>
          <a:p>
            <a:pPr lvl="1"/>
            <a:r>
              <a:rPr dirty="0" smtClean="0"/>
              <a:t>Se respecter et respecter autrui</a:t>
            </a:r>
          </a:p>
          <a:p>
            <a:pPr lvl="1"/>
            <a:r>
              <a:rPr dirty="0" smtClean="0"/>
              <a:t>Exprimer ses besoins de façon directe</a:t>
            </a:r>
          </a:p>
          <a:p>
            <a:pPr lvl="1"/>
            <a:r>
              <a:rPr dirty="0" smtClean="0"/>
              <a:t>Exprimer ses émotions (positives et négatives) d'une manière saine</a:t>
            </a:r>
          </a:p>
          <a:p>
            <a:pPr lvl="1"/>
            <a:endParaRPr lang="fr-CA" dirty="0"/>
          </a:p>
        </p:txBody>
      </p:sp>
    </p:spTree>
    <p:extLst>
      <p:ext uri="{BB962C8B-B14F-4D97-AF65-F5344CB8AC3E}">
        <p14:creationId xmlns:p14="http://schemas.microsoft.com/office/powerpoint/2010/main" val="1896755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1761</TotalTime>
  <Words>2339</Words>
  <Application>Microsoft Office PowerPoint</Application>
  <PresentationFormat>On-screen Show (4:3)</PresentationFormat>
  <Paragraphs>218</Paragraphs>
  <Slides>46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Garamond</vt:lpstr>
      <vt:lpstr>Sukhumvit Set</vt:lpstr>
      <vt:lpstr>Times New Roman</vt:lpstr>
      <vt:lpstr>Wingdings 2</vt:lpstr>
      <vt:lpstr>Office Theme</vt:lpstr>
      <vt:lpstr>CV</vt:lpstr>
      <vt:lpstr>CV</vt:lpstr>
      <vt:lpstr>Relations saines</vt:lpstr>
      <vt:lpstr>Relations saines</vt:lpstr>
      <vt:lpstr>Relations malsaines</vt:lpstr>
      <vt:lpstr>Relations qui comportent de mauvais traitements</vt:lpstr>
      <vt:lpstr>Relations qui comportent de mauvais traitements</vt:lpstr>
      <vt:lpstr>Relations qui comportent de mauvais traitements</vt:lpstr>
      <vt:lpstr>Types de communication</vt:lpstr>
      <vt:lpstr>Types de communication</vt:lpstr>
      <vt:lpstr>Types de communication</vt:lpstr>
      <vt:lpstr>Types de communication</vt:lpstr>
      <vt:lpstr>Styles de communication</vt:lpstr>
      <vt:lpstr>Planification en matière de sécurité pour les adolescent(e)s</vt:lpstr>
      <vt:lpstr>Planification en matière de sécurité pour les adolescent(e)s</vt:lpstr>
      <vt:lpstr>Planification en matière de sécurité pour les adolescent(e)s</vt:lpstr>
      <vt:lpstr>Si vous pensez qu'un(e) ami(e) est maltraité(e) </vt:lpstr>
      <vt:lpstr>Si vous pensez qu'un(e) ami(e) est maltraité(e)</vt:lpstr>
      <vt:lpstr>Si vous pensez qu'un(e) ami(e) est maltraité(e)</vt:lpstr>
      <vt:lpstr>Si vous pensez qu'un(e) ami(e) maltraite quelqu'un </vt:lpstr>
      <vt:lpstr>Si vous pensez qu'un(e) ami(e) maltraite quelqu'un</vt:lpstr>
      <vt:lpstr>Ressources </vt:lpstr>
      <vt:lpstr>CV</vt:lpstr>
      <vt:lpstr>Liens de démonstrations vidéo</vt:lpstr>
      <vt:lpstr>Efficacité</vt:lpstr>
      <vt:lpstr>CV</vt:lpstr>
      <vt:lpstr>PowerPoint Presentation</vt:lpstr>
      <vt:lpstr>PowerPoint Presentation</vt:lpstr>
      <vt:lpstr>Appareils génitaux</vt:lpstr>
      <vt:lpstr>Organes génitaux externes</vt:lpstr>
      <vt:lpstr>Organes génitaux externes</vt:lpstr>
      <vt:lpstr>Organes génitaux internes</vt:lpstr>
      <vt:lpstr>Organes génitaux externes</vt:lpstr>
      <vt:lpstr>Organes génitaux externes</vt:lpstr>
      <vt:lpstr>Organes génitaux internes</vt:lpstr>
      <vt:lpstr>Nidation</vt:lpstr>
      <vt:lpstr>Cycle menstruel </vt:lpstr>
      <vt:lpstr>Production de spermatozoïdes</vt:lpstr>
      <vt:lpstr>CV</vt:lpstr>
      <vt:lpstr>Comment connaître ses valeurs </vt:lpstr>
      <vt:lpstr>Modèle de prise de décisions</vt:lpstr>
      <vt:lpstr>Parlons de sexualité</vt:lpstr>
      <vt:lpstr>Parlons de sexualité</vt:lpstr>
      <vt:lpstr>Parlons de sexualité </vt:lpstr>
      <vt:lpstr>Parlons de sexualité </vt:lpstr>
      <vt:lpstr>Parlons de sexualité </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Macdonald</dc:creator>
  <cp:lastModifiedBy>Nicole Inglis</cp:lastModifiedBy>
  <cp:revision>39</cp:revision>
  <dcterms:created xsi:type="dcterms:W3CDTF">2018-09-24T19:04:15Z</dcterms:created>
  <dcterms:modified xsi:type="dcterms:W3CDTF">2022-02-11T18:46:05Z</dcterms:modified>
</cp:coreProperties>
</file>