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59" r:id="rId10"/>
    <p:sldId id="260" r:id="rId11"/>
    <p:sldId id="261" r:id="rId12"/>
    <p:sldId id="270" r:id="rId13"/>
    <p:sldId id="295" r:id="rId14"/>
    <p:sldId id="271" r:id="rId15"/>
    <p:sldId id="267" r:id="rId16"/>
    <p:sldId id="268" r:id="rId17"/>
    <p:sldId id="293" r:id="rId18"/>
    <p:sldId id="269" r:id="rId19"/>
    <p:sldId id="294" r:id="rId20"/>
    <p:sldId id="298" r:id="rId21"/>
    <p:sldId id="272" r:id="rId22"/>
    <p:sldId id="276" r:id="rId23"/>
    <p:sldId id="301" r:id="rId24"/>
    <p:sldId id="275" r:id="rId25"/>
    <p:sldId id="302" r:id="rId26"/>
    <p:sldId id="303" r:id="rId27"/>
    <p:sldId id="277" r:id="rId28"/>
    <p:sldId id="278" r:id="rId29"/>
    <p:sldId id="279" r:id="rId30"/>
    <p:sldId id="280" r:id="rId31"/>
    <p:sldId id="281" r:id="rId32"/>
    <p:sldId id="297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iller" initials="WU" lastIdx="3" clrIdx="0">
    <p:extLst>
      <p:ext uri="{19B8F6BF-5375-455C-9EA6-DF929625EA0E}">
        <p15:presenceInfo xmlns:p15="http://schemas.microsoft.com/office/powerpoint/2012/main" userId="TMi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C31"/>
    <a:srgbClr val="00B0B9"/>
    <a:srgbClr val="4B4F54"/>
    <a:srgbClr val="E1CD00"/>
    <a:srgbClr val="A1D6CA"/>
    <a:srgbClr val="E9D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3875" autoAdjust="0"/>
  </p:normalViewPr>
  <p:slideViewPr>
    <p:cSldViewPr snapToGrid="0">
      <p:cViewPr varScale="1">
        <p:scale>
          <a:sx n="49" d="100"/>
          <a:sy n="49" d="100"/>
        </p:scale>
        <p:origin x="84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eeves.crha-health.ab.ca\rhhcyd\8%20HCF%20Initiatives\Teaching%20Sexual%20Health\1%20Website\Birth%20Control%20Effectiveness%20Graph\2022%20BC%20Effectiveness%20Graph%2014J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Data!$B$30</c:f>
              <c:strCache>
                <c:ptCount val="1"/>
                <c:pt idx="0">
                  <c:v>Typical Use % Effectiveness</c:v>
                </c:pt>
              </c:strCache>
            </c:strRef>
          </c:tx>
          <c:spPr>
            <a:solidFill>
              <a:srgbClr val="16AD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Data!$A$31:$A$40</c:f>
              <c:strCache>
                <c:ptCount val="10"/>
                <c:pt idx="0">
                  <c:v>Chance </c:v>
                </c:pt>
                <c:pt idx="1">
                  <c:v>Withdrawal</c:v>
                </c:pt>
                <c:pt idx="2">
                  <c:v>Vaginal Condom </c:v>
                </c:pt>
                <c:pt idx="3">
                  <c:v>Condom </c:v>
                </c:pt>
                <c:pt idx="4">
                  <c:v>Pill/Patch/Ring</c:v>
                </c:pt>
                <c:pt idx="5">
                  <c:v>Injection</c:v>
                </c:pt>
                <c:pt idx="6">
                  <c:v>IUD - Copper</c:v>
                </c:pt>
                <c:pt idx="7">
                  <c:v>IUD - Hormonal</c:v>
                </c:pt>
                <c:pt idx="8">
                  <c:v>Implant </c:v>
                </c:pt>
                <c:pt idx="9">
                  <c:v>Abstinence</c:v>
                </c:pt>
              </c:strCache>
            </c:strRef>
          </c:cat>
          <c:val>
            <c:numRef>
              <c:f>Data!$B$31:$B$40</c:f>
              <c:numCache>
                <c:formatCode>0.0</c:formatCode>
                <c:ptCount val="10"/>
                <c:pt idx="0">
                  <c:v>15</c:v>
                </c:pt>
                <c:pt idx="1">
                  <c:v>78</c:v>
                </c:pt>
                <c:pt idx="2">
                  <c:v>79</c:v>
                </c:pt>
                <c:pt idx="3">
                  <c:v>82</c:v>
                </c:pt>
                <c:pt idx="4">
                  <c:v>91</c:v>
                </c:pt>
                <c:pt idx="5">
                  <c:v>94</c:v>
                </c:pt>
                <c:pt idx="6">
                  <c:v>99.2</c:v>
                </c:pt>
                <c:pt idx="7">
                  <c:v>99.8</c:v>
                </c:pt>
                <c:pt idx="8" formatCode="0.00">
                  <c:v>99.95</c:v>
                </c:pt>
                <c:pt idx="9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5-4473-9D4A-3A2A389FF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0202880"/>
        <c:axId val="350203208"/>
      </c:barChart>
      <c:catAx>
        <c:axId val="350202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ukhumvit Set" panose="02000506000000020004" pitchFamily="2" charset="-34"/>
                    <a:ea typeface="+mn-ea"/>
                    <a:cs typeface="Sukhumvit Set" panose="02000506000000020004" pitchFamily="2" charset="-34"/>
                  </a:defRPr>
                </a:pPr>
                <a:r>
                  <a:rPr lang="en-US" sz="1800" b="1">
                    <a:latin typeface="Sukhumvit Set" panose="02000506000000020004" pitchFamily="2" charset="-34"/>
                    <a:cs typeface="Sukhumvit Set" panose="02000506000000020004" pitchFamily="2" charset="-34"/>
                  </a:rPr>
                  <a:t>Method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ukhumvit Set" panose="02000506000000020004" pitchFamily="2" charset="-34"/>
                  <a:ea typeface="+mn-ea"/>
                  <a:cs typeface="Sukhumvit Set" panose="02000506000000020004" pitchFamily="2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0203208"/>
        <c:crosses val="autoZero"/>
        <c:auto val="1"/>
        <c:lblAlgn val="ctr"/>
        <c:lblOffset val="100"/>
        <c:noMultiLvlLbl val="0"/>
      </c:catAx>
      <c:valAx>
        <c:axId val="350203208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ukhumvit Set" panose="02000506000000020004" pitchFamily="2" charset="-34"/>
                    <a:ea typeface="+mn-ea"/>
                    <a:cs typeface="Sukhumvit Set" panose="02000506000000020004" pitchFamily="2" charset="-34"/>
                  </a:defRPr>
                </a:pPr>
                <a:r>
                  <a:rPr lang="en-US" sz="1800" b="1">
                    <a:latin typeface="Sukhumvit Set" panose="02000506000000020004" pitchFamily="2" charset="-34"/>
                    <a:cs typeface="Sukhumvit Set" panose="02000506000000020004" pitchFamily="2" charset="-34"/>
                  </a:rPr>
                  <a:t>Typical Use % Effectiveness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ukhumvit Set" panose="02000506000000020004" pitchFamily="2" charset="-34"/>
                  <a:ea typeface="+mn-ea"/>
                  <a:cs typeface="Sukhumvit Set" panose="02000506000000020004" pitchFamily="2" charset="-34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0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Data!$B$1:$B$1</c:f>
              <c:strCache>
                <c:ptCount val="1"/>
                <c:pt idx="0">
                  <c:v>Perfect Use</c:v>
                </c:pt>
              </c:strCache>
            </c:strRef>
          </c:tx>
          <c:spPr>
            <a:solidFill>
              <a:srgbClr val="E4C8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tIns="18288" rIns="36576" bIns="19050" anchor="b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Data!$A$2:$A$15</c:f>
              <c:strCache>
                <c:ptCount val="14"/>
                <c:pt idx="0">
                  <c:v>Chance </c:v>
                </c:pt>
                <c:pt idx="1">
                  <c:v>Spermicides</c:v>
                </c:pt>
                <c:pt idx="2">
                  <c:v>Fertility Awareness Based</c:v>
                </c:pt>
                <c:pt idx="3">
                  <c:v>Withdrawal</c:v>
                </c:pt>
                <c:pt idx="4">
                  <c:v>Vaginal Condom </c:v>
                </c:pt>
                <c:pt idx="5">
                  <c:v>Condom </c:v>
                </c:pt>
                <c:pt idx="6">
                  <c:v>Pill/Patch/Ring</c:v>
                </c:pt>
                <c:pt idx="7">
                  <c:v>Birth Control Injection</c:v>
                </c:pt>
                <c:pt idx="8">
                  <c:v>IUD - Copper</c:v>
                </c:pt>
                <c:pt idx="9">
                  <c:v>Tubal Ligation</c:v>
                </c:pt>
                <c:pt idx="10">
                  <c:v>IUD - Hormonal</c:v>
                </c:pt>
                <c:pt idx="11">
                  <c:v>Vasectomy</c:v>
                </c:pt>
                <c:pt idx="12">
                  <c:v>Implant </c:v>
                </c:pt>
                <c:pt idx="13">
                  <c:v>Abstinence</c:v>
                </c:pt>
              </c:strCache>
            </c:strRef>
          </c:cat>
          <c:val>
            <c:numRef>
              <c:f>Data!$B$2:$B$15</c:f>
              <c:numCache>
                <c:formatCode>0.0</c:formatCode>
                <c:ptCount val="14"/>
                <c:pt idx="0">
                  <c:v>15</c:v>
                </c:pt>
                <c:pt idx="1">
                  <c:v>82</c:v>
                </c:pt>
                <c:pt idx="2">
                  <c:v>95</c:v>
                </c:pt>
                <c:pt idx="3">
                  <c:v>96</c:v>
                </c:pt>
                <c:pt idx="4">
                  <c:v>95</c:v>
                </c:pt>
                <c:pt idx="5">
                  <c:v>98</c:v>
                </c:pt>
                <c:pt idx="6">
                  <c:v>99.7</c:v>
                </c:pt>
                <c:pt idx="7">
                  <c:v>99.8</c:v>
                </c:pt>
                <c:pt idx="8">
                  <c:v>99.2</c:v>
                </c:pt>
                <c:pt idx="9">
                  <c:v>99.5</c:v>
                </c:pt>
                <c:pt idx="10">
                  <c:v>99.8</c:v>
                </c:pt>
                <c:pt idx="11" formatCode="0.00">
                  <c:v>99.95</c:v>
                </c:pt>
                <c:pt idx="12" formatCode="0.00">
                  <c:v>99.95</c:v>
                </c:pt>
                <c:pt idx="13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F-4104-8440-026AF5A698DA}"/>
            </c:ext>
          </c:extLst>
        </c:ser>
        <c:ser>
          <c:idx val="1"/>
          <c:order val="1"/>
          <c:tx>
            <c:strRef>
              <c:f>Data!$C$1:$C$1</c:f>
              <c:strCache>
                <c:ptCount val="1"/>
                <c:pt idx="0">
                  <c:v>Typical Use</c:v>
                </c:pt>
              </c:strCache>
            </c:strRef>
          </c:tx>
          <c:spPr>
            <a:solidFill>
              <a:srgbClr val="16AD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576" tIns="19050" rIns="91440" bIns="274320" anchor="t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Data!$A$2:$A$15</c:f>
              <c:strCache>
                <c:ptCount val="14"/>
                <c:pt idx="0">
                  <c:v>Chance </c:v>
                </c:pt>
                <c:pt idx="1">
                  <c:v>Spermicides</c:v>
                </c:pt>
                <c:pt idx="2">
                  <c:v>Fertility Awareness Based</c:v>
                </c:pt>
                <c:pt idx="3">
                  <c:v>Withdrawal</c:v>
                </c:pt>
                <c:pt idx="4">
                  <c:v>Vaginal Condom </c:v>
                </c:pt>
                <c:pt idx="5">
                  <c:v>Condom </c:v>
                </c:pt>
                <c:pt idx="6">
                  <c:v>Pill/Patch/Ring</c:v>
                </c:pt>
                <c:pt idx="7">
                  <c:v>Birth Control Injection</c:v>
                </c:pt>
                <c:pt idx="8">
                  <c:v>IUD - Copper</c:v>
                </c:pt>
                <c:pt idx="9">
                  <c:v>Tubal Ligation</c:v>
                </c:pt>
                <c:pt idx="10">
                  <c:v>IUD - Hormonal</c:v>
                </c:pt>
                <c:pt idx="11">
                  <c:v>Vasectomy</c:v>
                </c:pt>
                <c:pt idx="12">
                  <c:v>Implant </c:v>
                </c:pt>
                <c:pt idx="13">
                  <c:v>Abstinence</c:v>
                </c:pt>
              </c:strCache>
            </c:strRef>
          </c:cat>
          <c:val>
            <c:numRef>
              <c:f>Data!$C$2:$C$15</c:f>
              <c:numCache>
                <c:formatCode>0.0</c:formatCode>
                <c:ptCount val="14"/>
                <c:pt idx="0">
                  <c:v>15</c:v>
                </c:pt>
                <c:pt idx="1">
                  <c:v>72</c:v>
                </c:pt>
                <c:pt idx="2">
                  <c:v>76</c:v>
                </c:pt>
                <c:pt idx="3">
                  <c:v>78</c:v>
                </c:pt>
                <c:pt idx="4">
                  <c:v>79</c:v>
                </c:pt>
                <c:pt idx="5">
                  <c:v>82</c:v>
                </c:pt>
                <c:pt idx="6">
                  <c:v>91</c:v>
                </c:pt>
                <c:pt idx="7">
                  <c:v>94</c:v>
                </c:pt>
                <c:pt idx="8">
                  <c:v>99.2</c:v>
                </c:pt>
                <c:pt idx="9">
                  <c:v>99.5</c:v>
                </c:pt>
                <c:pt idx="10">
                  <c:v>99.8</c:v>
                </c:pt>
                <c:pt idx="11" formatCode="0.00">
                  <c:v>99.85</c:v>
                </c:pt>
                <c:pt idx="12" formatCode="0.00">
                  <c:v>99.95</c:v>
                </c:pt>
                <c:pt idx="13" formatCode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F-4104-8440-026AF5A698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9"/>
        <c:axId val="464994760"/>
        <c:axId val="464995416"/>
      </c:barChart>
      <c:catAx>
        <c:axId val="464994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latin typeface="Sukhumvit Set" panose="02000506000000020004" pitchFamily="2" charset="-34"/>
                    <a:cs typeface="Sukhumvit Set" panose="02000506000000020004" pitchFamily="2" charset="-34"/>
                  </a:rPr>
                  <a:t>Method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4995416"/>
        <c:crosses val="autoZero"/>
        <c:auto val="1"/>
        <c:lblAlgn val="ctr"/>
        <c:lblOffset val="100"/>
        <c:noMultiLvlLbl val="0"/>
      </c:catAx>
      <c:valAx>
        <c:axId val="464995416"/>
        <c:scaling>
          <c:orientation val="minMax"/>
          <c:max val="1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ukhumvit Set" panose="02000506000000020004" pitchFamily="2" charset="-34"/>
                    <a:ea typeface="+mn-ea"/>
                    <a:cs typeface="Sukhumvit Set" panose="02000506000000020004" pitchFamily="2" charset="-34"/>
                  </a:defRPr>
                </a:pPr>
                <a:r>
                  <a:rPr lang="en-US" sz="1800">
                    <a:latin typeface="Sukhumvit Set" panose="02000506000000020004" pitchFamily="2" charset="-34"/>
                    <a:cs typeface="Sukhumvit Set" panose="02000506000000020004" pitchFamily="2" charset="-34"/>
                  </a:rPr>
                  <a:t>Effectiveness</a:t>
                </a:r>
                <a:r>
                  <a:rPr lang="en-US" sz="1800" baseline="0">
                    <a:latin typeface="Sukhumvit Set" panose="02000506000000020004" pitchFamily="2" charset="-34"/>
                    <a:cs typeface="Sukhumvit Set" panose="02000506000000020004" pitchFamily="2" charset="-34"/>
                  </a:rPr>
                  <a:t> (%) </a:t>
                </a:r>
                <a:endParaRPr lang="en-US" sz="1800">
                  <a:latin typeface="Sukhumvit Set" panose="02000506000000020004" pitchFamily="2" charset="-34"/>
                  <a:cs typeface="Sukhumvit Set" panose="02000506000000020004" pitchFamily="2" charset="-34"/>
                </a:endParaRPr>
              </a:p>
            </c:rich>
          </c:tx>
          <c:layout>
            <c:manualLayout>
              <c:xMode val="edge"/>
              <c:yMode val="edge"/>
              <c:x val="0.27535955587241534"/>
              <c:y val="0.894957704158994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499476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402455486931991"/>
          <c:y val="0.92370486586983436"/>
          <c:w val="0.35953966420672151"/>
          <c:h val="3.1498120597734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ukhumvit Set" panose="02000506000000020004" pitchFamily="2" charset="-34"/>
              <a:ea typeface="+mn-ea"/>
              <a:cs typeface="Sukhumvit Set" panose="02000506000000020004" pitchFamily="2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E37DC-E5ED-4906-B450-B7587E2B94F9}" type="datetimeFigureOut">
              <a:rPr lang="en-CA" smtClean="0"/>
              <a:t>2022-02-11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D1A0-C5EE-46B1-B2E1-D69E6C1E0D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6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sexualhealth.ca/teachers/lesson-plans-resources/print-resources/birth-control-information-sheets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*Some birth control methods have much higher effectiveness ratings in ‘perfect use’ conditions. For a comparison of the difference between perfect and typical use, see the</a:t>
            </a:r>
            <a:r>
              <a:rPr lang="en-US" u="sng" dirty="0" smtClean="0"/>
              <a:t> Birth Control Effectiveness Graph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** The contraceptive effectiveness rate for emergency contraception depends on what kind is used, and how soon after unprotected sex it is used. See the </a:t>
            </a:r>
            <a:r>
              <a:rPr lang="en-US" u="sng" dirty="0" smtClean="0">
                <a:hlinkClick r:id="rId3"/>
              </a:rPr>
              <a:t>Health Information Sheet </a:t>
            </a:r>
            <a:r>
              <a:rPr lang="en-US" dirty="0" smtClean="0"/>
              <a:t>on emergency contraception for more information.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E1B6A-4431-4231-B5A8-6A8C9B8B63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Effectiveness rate for</a:t>
            </a:r>
            <a:r>
              <a:rPr lang="en-US" b="1" dirty="0" smtClean="0"/>
              <a:t> typical use</a:t>
            </a:r>
            <a:r>
              <a:rPr lang="en-US" dirty="0" smtClean="0"/>
              <a:t> refers to how effective each method is at preventing pregnancy during actual use including incorrect or inconsistent use.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E1B6A-4431-4231-B5A8-6A8C9B8B63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82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Effectiveness rate for</a:t>
            </a:r>
            <a:r>
              <a:rPr lang="en-US" b="1" dirty="0" smtClean="0"/>
              <a:t> typical use</a:t>
            </a:r>
            <a:r>
              <a:rPr lang="en-US" dirty="0" smtClean="0"/>
              <a:t> refers to how effective each method is at preventing pregnancy during actual use including incorrect or inconsistent use.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Effectiveness rate for </a:t>
            </a:r>
            <a:r>
              <a:rPr lang="en-US" b="1" dirty="0" smtClean="0"/>
              <a:t>perfect use </a:t>
            </a:r>
            <a:r>
              <a:rPr lang="en-US" dirty="0" smtClean="0"/>
              <a:t>refers to how effective each method can be at preventing pregnancy when the user follows the exact directions all the time. 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Fertility Awareness Based Methods (FABs) </a:t>
            </a:r>
            <a:r>
              <a:rPr lang="en-US" dirty="0" smtClean="0"/>
              <a:t>help people understand how to prevent a pregnancy by not having sex during the fertile time. There are many different methods, including the calendar rhythm method, basal body temperature, cervical mucous and </a:t>
            </a:r>
            <a:r>
              <a:rPr lang="en-US" dirty="0" err="1" smtClean="0"/>
              <a:t>symptothermal</a:t>
            </a:r>
            <a:r>
              <a:rPr lang="en-US" dirty="0" smtClean="0"/>
              <a:t> method. These methods include some form of tracking menstrual cycles, charting body temperature or observing changes in cervical mucous to help a person determine days they are less likely to get pregnant.   FABs require a lot of practice to learn how to use consistently and can be difficult because not all menstrual cycle are regular. </a:t>
            </a:r>
            <a:r>
              <a:rPr lang="en-US" strike="sngStrike" dirty="0" smtClean="0"/>
              <a:t/>
            </a:r>
            <a:br>
              <a:rPr lang="en-US" strike="sngStrike" dirty="0" smtClean="0"/>
            </a:br>
            <a:endParaRPr lang="en-US" dirty="0" smtClean="0"/>
          </a:p>
          <a:p>
            <a:r>
              <a:rPr lang="en-US" b="1" dirty="0" smtClean="0"/>
              <a:t>Spermicides</a:t>
            </a:r>
            <a:r>
              <a:rPr lang="en-US" dirty="0" smtClean="0"/>
              <a:t> includes vaginal contraceptive film, foams, gels, creams, and vaginal suppositories.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E1B6A-4431-4231-B5A8-6A8C9B8B63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8000" b="1">
                <a:latin typeface="Garamond" panose="020204040303010108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0">
                <a:solidFill>
                  <a:srgbClr val="00B0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17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379"/>
            <a:ext cx="7886700" cy="758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55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4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3706B-C8FF-4407-A3AF-B36D2C894FF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E30B-7D17-485B-8CBF-2AB9F107CD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0">
            <a:gsLst>
              <a:gs pos="100000">
                <a:srgbClr val="E1CD00"/>
              </a:gs>
              <a:gs pos="0">
                <a:srgbClr val="00ADBB">
                  <a:lumMod val="10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 flip="none" rotWithShape="0">
            <a:gsLst>
              <a:gs pos="100000">
                <a:schemeClr val="bg1"/>
              </a:gs>
              <a:gs pos="0">
                <a:srgbClr val="00ADBB">
                  <a:lumMod val="10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00" y="6295288"/>
            <a:ext cx="2592033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as.ca/" TargetMode="External"/><Relationship Id="rId2" Type="http://schemas.openxmlformats.org/officeDocument/2006/relationships/hyperlink" Target="https://kidshelpphone.c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sexualhealth.ca/teachers/resource/using-a-vaginal-condom-video/" TargetMode="External"/><Relationship Id="rId2" Type="http://schemas.openxmlformats.org/officeDocument/2006/relationships/hyperlink" Target="https://teachingsexualhealth.ca/teachers/resource/using-a-condom-video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achingsexualhealth.ca/teachers/resource/using-a-dental-da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71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761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Aggressive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hink </a:t>
            </a:r>
            <a:r>
              <a:rPr lang="en-US" dirty="0"/>
              <a:t>of themselves first, at the expense of others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ominate </a:t>
            </a:r>
            <a:r>
              <a:rPr lang="en-US" dirty="0"/>
              <a:t>others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threats or force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9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</a:t>
            </a:r>
            <a:r>
              <a:rPr lang="en-US" dirty="0" smtClean="0"/>
              <a:t>Styles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6" y="1518775"/>
            <a:ext cx="7571888" cy="3706689"/>
          </a:xfrm>
        </p:spPr>
      </p:pic>
    </p:spTree>
    <p:extLst>
      <p:ext uri="{BB962C8B-B14F-4D97-AF65-F5344CB8AC3E}">
        <p14:creationId xmlns:p14="http://schemas.microsoft.com/office/powerpoint/2010/main" val="128564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Planning for </a:t>
            </a:r>
            <a:r>
              <a:rPr lang="en-US" dirty="0" smtClean="0"/>
              <a:t>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311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Tips if you are in or leaving an abusive relationship: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Stay in touch with friends and involved in activities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Keep important phone numbers with you at all times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Consider telling your </a:t>
            </a:r>
            <a:r>
              <a:rPr lang="en-US" sz="2000" dirty="0" smtClean="0"/>
              <a:t>parents, teachers or other trusted adults.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Set up a code word with friends or parents for danger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3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Planning for </a:t>
            </a:r>
            <a:r>
              <a:rPr lang="en-US" dirty="0" smtClean="0"/>
              <a:t>Teens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311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Tips if you are in or leaving an abusive relationship: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Consider talking to police and/or a shelter about your situation.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Try not to be alone with your partner.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When with your partner, keep in mind warning signs that </a:t>
            </a:r>
            <a:r>
              <a:rPr lang="en-US" sz="2000" dirty="0" smtClean="0"/>
              <a:t>tell you when things may become </a:t>
            </a:r>
            <a:r>
              <a:rPr lang="en-US" sz="2000" dirty="0"/>
              <a:t>abusive.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If you think you are in danger, LEAVE!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8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Planning for Teens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66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Tips if you are in or leaving an abusive relationship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Make </a:t>
            </a:r>
            <a:r>
              <a:rPr lang="en-US" sz="2000" dirty="0"/>
              <a:t>sure someone knows where you are and when you’ll be home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Always have </a:t>
            </a:r>
            <a:r>
              <a:rPr lang="en-US" sz="2000" dirty="0" smtClean="0"/>
              <a:t>your </a:t>
            </a:r>
            <a:r>
              <a:rPr lang="en-US" sz="2000" dirty="0"/>
              <a:t>cell phone close by or know where the nearest phone is.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If you decide to break up, do it in a public place. Have friends or parents wait for you near by. Take your cell phone with you if possible.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78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6992"/>
            <a:ext cx="7886700" cy="77178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If You Think Your Friend Is Being Abused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8779"/>
            <a:ext cx="7886700" cy="4517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Listen to what your friend has to </a:t>
            </a:r>
            <a:r>
              <a:rPr lang="en-US" sz="2000" dirty="0" smtClean="0"/>
              <a:t>say. Believe </a:t>
            </a:r>
            <a:r>
              <a:rPr lang="en-US" sz="2000" dirty="0"/>
              <a:t>them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Let your friend know why you are concerned. Be specific. Refer to incidents you have personally witnessed instead of what you have heard from others.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Remind </a:t>
            </a:r>
            <a:r>
              <a:rPr lang="en-US" sz="2000" dirty="0"/>
              <a:t>your friend that jealousy and possessiveness do not equal love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3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Think Your Friend Is Being Abused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8029"/>
            <a:ext cx="7886700" cy="4619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Don’t tell your friend that it is wrong if </a:t>
            </a:r>
            <a:r>
              <a:rPr lang="en-US" sz="2000" dirty="0" smtClean="0"/>
              <a:t>they choose </a:t>
            </a:r>
            <a:r>
              <a:rPr lang="en-US" sz="2000" dirty="0"/>
              <a:t>to stay in the relationship. Keep listening, talking and challenging your friend to think about </a:t>
            </a:r>
            <a:r>
              <a:rPr lang="en-US" sz="2000" dirty="0" smtClean="0"/>
              <a:t>what to </a:t>
            </a:r>
            <a:r>
              <a:rPr lang="en-US" sz="2000" dirty="0"/>
              <a:t>do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your friend chooses not to leave, help create a safety plan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Continue to be a friend even in the times when you feel frustrated by decisions or actions. Your friend needs you</a:t>
            </a:r>
            <a:r>
              <a:rPr lang="en-US" sz="2000" dirty="0" smtClean="0"/>
              <a:t>!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Think Your Friend Is Being Abused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5032"/>
            <a:ext cx="7886700" cy="45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 smtClean="0"/>
              <a:t>Tell your friend, “You are not to blame.” Remind them it is the partner who is choosing this behaviour.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Mention other people your friend might talk to: a counsellor, a teacher, another adult they trust or a community agency.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Talk to a trusted adult for help and support.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Think Your Friend Is Being </a:t>
            </a:r>
            <a:r>
              <a:rPr lang="en-US" sz="3200" dirty="0" smtClean="0"/>
              <a:t>Abusive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442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Be specific about what you say and how it made you feel. Take a stand. Remember early signs of abuse may include jealousy or possessiveness.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Challenge your friend’s stereotyping and putdowns of people. Don’t laugh at jokes or comments that make fun of people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191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You Think Your Friend Is Being </a:t>
            </a:r>
            <a:r>
              <a:rPr lang="en-US" sz="3200" dirty="0" smtClean="0"/>
              <a:t>Abusive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442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 smtClean="0"/>
              <a:t>Talk </a:t>
            </a:r>
            <a:r>
              <a:rPr lang="en-US" sz="2000" dirty="0"/>
              <a:t>about the consequences of violence. Abusive behaviour builds fear, not love. Physical and sexual assault are against the law.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Talk to a trusted adult for help and support.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23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1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344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Kids </a:t>
            </a:r>
            <a:r>
              <a:rPr lang="en-US" sz="2000" dirty="0"/>
              <a:t>Help </a:t>
            </a:r>
            <a:r>
              <a:rPr lang="en-US" sz="2000" dirty="0" smtClean="0"/>
              <a:t>Phone </a:t>
            </a:r>
            <a:r>
              <a:rPr lang="en-US" sz="2000" b="0" dirty="0"/>
              <a:t>1-800-668-6868 or </a:t>
            </a:r>
            <a:r>
              <a:rPr lang="en-US" sz="2000" b="0" dirty="0" smtClean="0">
                <a:hlinkClick r:id="rId2"/>
              </a:rPr>
              <a:t>kidshelpphone.ca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Alberta </a:t>
            </a:r>
            <a:r>
              <a:rPr lang="en-US" sz="2000" dirty="0"/>
              <a:t>One Line for Sexual Violence </a:t>
            </a:r>
            <a:r>
              <a:rPr lang="en-US" sz="2000" b="0" dirty="0" smtClean="0"/>
              <a:t>1-866-403-8000</a:t>
            </a:r>
            <a:br>
              <a:rPr lang="en-US" sz="2000" b="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Association </a:t>
            </a:r>
            <a:r>
              <a:rPr lang="en-US" sz="2000" dirty="0"/>
              <a:t>of Alberta Sexual Assault </a:t>
            </a:r>
            <a:r>
              <a:rPr lang="en-US" sz="2000" dirty="0" smtClean="0"/>
              <a:t>Services </a:t>
            </a:r>
            <a:r>
              <a:rPr lang="en-US" sz="2000" b="0" dirty="0" smtClean="0">
                <a:hlinkClick r:id="rId3"/>
              </a:rPr>
              <a:t>www.aasas.ca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b="0" dirty="0"/>
          </a:p>
          <a:p>
            <a:pPr marL="0" indent="0">
              <a:buNone/>
            </a:pPr>
            <a:r>
              <a:rPr lang="en-US" sz="2000" dirty="0" smtClean="0"/>
              <a:t>Call </a:t>
            </a:r>
            <a:r>
              <a:rPr lang="en-US" sz="2000" dirty="0"/>
              <a:t>Health Link at </a:t>
            </a:r>
            <a:r>
              <a:rPr lang="en-US" sz="2000" b="0" dirty="0"/>
              <a:t>811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9760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STBBIs</a:t>
            </a:r>
          </a:p>
        </p:txBody>
      </p:sp>
    </p:spTree>
    <p:extLst>
      <p:ext uri="{BB962C8B-B14F-4D97-AF65-F5344CB8AC3E}">
        <p14:creationId xmlns:p14="http://schemas.microsoft.com/office/powerpoint/2010/main" val="180581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Demonstration </a:t>
            </a:r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28650" y="914400"/>
            <a:ext cx="7900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5400" b="0" kern="1200" baseline="0">
                <a:solidFill>
                  <a:srgbClr val="00ADB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Condom</a:t>
            </a:r>
            <a:endParaRPr kumimoji="0" lang="en-US" sz="5400" b="0" i="1" u="none" strike="noStrike" kern="1200" cap="none" spc="0" normalizeH="0" baseline="0" noProof="0" dirty="0" smtClean="0">
              <a:ln>
                <a:noFill/>
              </a:ln>
              <a:solidFill>
                <a:srgbClr val="E03C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Vaginal Condom</a:t>
            </a:r>
            <a:endParaRPr kumimoji="0" lang="en-US" sz="5400" b="0" i="1" u="none" strike="noStrike" kern="1200" cap="none" spc="0" normalizeH="0" baseline="0" noProof="0" dirty="0" smtClean="0">
              <a:ln>
                <a:noFill/>
              </a:ln>
              <a:solidFill>
                <a:srgbClr val="E03C3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03C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Dental Dam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AD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  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00ADB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90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8650" y="804227"/>
          <a:ext cx="7886700" cy="4815521"/>
        </p:xfrm>
        <a:graphic>
          <a:graphicData uri="http://schemas.openxmlformats.org/drawingml/2006/table">
            <a:tbl>
              <a:tblPr firstRow="1" firstCol="1" bandRow="1"/>
              <a:tblGrid>
                <a:gridCol w="3560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9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 Protection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Pregnancy Prevention </a:t>
                      </a:r>
                      <a:b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(Typical use) *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Abstinence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Injection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Pill/ Patch/ Ring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Implant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Condom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 Contraception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IUD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Vaginal Condom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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Withdrawal</a:t>
                      </a: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0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Method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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754" marR="4075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96237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2756" y="5784710"/>
            <a:ext cx="5715000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 2" panose="05020102010507070707" pitchFamily="18" charset="2"/>
              </a:rPr>
              <a:t>= None   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 2" panose="05020102010507070707" pitchFamily="18" charset="2"/>
              </a:rPr>
              <a:t>= Fair    = Good      = Excellent</a:t>
            </a:r>
            <a:endParaRPr lang="en-US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0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Birth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5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Control Effectiveness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9552" y="755009"/>
          <a:ext cx="8684895" cy="536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6034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Control Effectiveness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60655" y="755009"/>
          <a:ext cx="8697595" cy="539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169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Reproductive </a:t>
            </a:r>
            <a:r>
              <a:rPr lang="en-US" dirty="0" smtClean="0"/>
              <a:t>Systems</a:t>
            </a:r>
            <a:endParaRPr lang="en-US" dirty="0"/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2" y="850175"/>
            <a:ext cx="3625453" cy="530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73" y="831125"/>
            <a:ext cx="362545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8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Genitals</a:t>
            </a: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731" y="13716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4006671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278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Genitals</a:t>
            </a:r>
            <a:endParaRPr lang="en-US" dirty="0"/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43471"/>
            <a:ext cx="4433539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6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Healthy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794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 healthy relationship, your partner will: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000" dirty="0"/>
              <a:t>Listen to you and take your feelings and ideas seriously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Talk openly and honestly with you about what matters to </a:t>
            </a:r>
            <a:r>
              <a:rPr lang="en-US" sz="2000" dirty="0" smtClean="0"/>
              <a:t>them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Respect </a:t>
            </a:r>
            <a:r>
              <a:rPr lang="en-US" sz="2000" dirty="0"/>
              <a:t>you, and say good things to you </a:t>
            </a:r>
            <a:r>
              <a:rPr lang="en-US" sz="2000" dirty="0" smtClean="0"/>
              <a:t>and </a:t>
            </a:r>
            <a:r>
              <a:rPr lang="en-US" sz="2000" dirty="0"/>
              <a:t>about you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Enjoy spending time with you, and show it </a:t>
            </a:r>
            <a:r>
              <a:rPr lang="en-US" sz="2000" dirty="0" smtClean="0"/>
              <a:t>whether </a:t>
            </a:r>
            <a:r>
              <a:rPr lang="en-US" sz="2000" dirty="0"/>
              <a:t>alone with you or in a group </a:t>
            </a:r>
          </a:p>
        </p:txBody>
      </p:sp>
    </p:spTree>
    <p:extLst>
      <p:ext uri="{BB962C8B-B14F-4D97-AF65-F5344CB8AC3E}">
        <p14:creationId xmlns:p14="http://schemas.microsoft.com/office/powerpoint/2010/main" val="647976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755009"/>
          </a:xfrm>
        </p:spPr>
        <p:txBody>
          <a:bodyPr>
            <a:normAutofit/>
          </a:bodyPr>
          <a:lstStyle/>
          <a:p>
            <a:r>
              <a:rPr lang="en-US" dirty="0" smtClean="0"/>
              <a:t>Internal </a:t>
            </a:r>
            <a:r>
              <a:rPr lang="en-US" dirty="0"/>
              <a:t>Reproductive </a:t>
            </a:r>
            <a:r>
              <a:rPr lang="en-US" dirty="0" smtClean="0"/>
              <a:t>Organs</a:t>
            </a:r>
            <a:endParaRPr lang="en-US" dirty="0"/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97751"/>
            <a:ext cx="6024632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108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Genitals</a:t>
            </a: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34911"/>
            <a:ext cx="5585735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529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Genitals</a:t>
            </a:r>
            <a:endParaRPr lang="en-US" dirty="0"/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79" y="1634911"/>
            <a:ext cx="4988376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514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755009"/>
          </a:xfrm>
        </p:spPr>
        <p:txBody>
          <a:bodyPr>
            <a:normAutofit/>
          </a:bodyPr>
          <a:lstStyle/>
          <a:p>
            <a:r>
              <a:rPr lang="en-US" dirty="0" smtClean="0"/>
              <a:t>Internal </a:t>
            </a:r>
            <a:r>
              <a:rPr lang="en-US" dirty="0"/>
              <a:t>Reproductive </a:t>
            </a:r>
            <a:r>
              <a:rPr lang="en-US" dirty="0" smtClean="0"/>
              <a:t>Organs</a:t>
            </a:r>
            <a:endParaRPr lang="en-US" dirty="0"/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86271"/>
            <a:ext cx="527785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62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Implantation</a:t>
            </a:r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98463"/>
            <a:ext cx="6367272" cy="4547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63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Menstrual Cycle </a:t>
            </a:r>
          </a:p>
        </p:txBody>
      </p:sp>
      <p:pic>
        <p:nvPicPr>
          <p:cNvPr id="3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" r="28648" b="2902"/>
          <a:stretch/>
        </p:blipFill>
        <p:spPr>
          <a:xfrm>
            <a:off x="1752600" y="762000"/>
            <a:ext cx="5708650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452157"/>
            <a:ext cx="3328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T</a:t>
            </a:r>
            <a:r>
              <a:rPr lang="en-US" sz="1400" dirty="0" smtClean="0">
                <a:latin typeface="Arial" panose="020B0604020202020204" pitchFamily="34" charset="0"/>
              </a:rPr>
              <a:t>his diagram shows a menstrual cycle of 28 days, which is an average. Cycles can vary between 24-38 days long. </a:t>
            </a:r>
            <a:endParaRPr 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4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Sperm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3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3471"/>
            <a:ext cx="460002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51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Personal Values and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93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Know Your Values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Is this something that’s important to you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Do you feel good about this being important to you?</a:t>
            </a:r>
          </a:p>
          <a:p>
            <a:pPr lvl="1"/>
            <a:r>
              <a:rPr lang="en-US" dirty="0" smtClean="0"/>
              <a:t>Would </a:t>
            </a:r>
            <a:r>
              <a:rPr lang="en-US" dirty="0"/>
              <a:t>you feel good if people you respect knew that this was important to you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Have you ever done anything that indicates that this is important to you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Is this something you would stand by even if others made fun of you for it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Does this fit in with your vision of who you 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11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for Decision </a:t>
            </a: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Define the </a:t>
            </a:r>
            <a:r>
              <a:rPr lang="en-US" dirty="0" smtClean="0"/>
              <a:t>problem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Generate at least three </a:t>
            </a:r>
            <a:r>
              <a:rPr lang="en-US" dirty="0" smtClean="0"/>
              <a:t>options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Analyze the </a:t>
            </a:r>
            <a:r>
              <a:rPr lang="en-US" dirty="0" smtClean="0"/>
              <a:t>consequences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Make the </a:t>
            </a:r>
            <a:r>
              <a:rPr lang="en-US" dirty="0" smtClean="0"/>
              <a:t>choice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Reflect on your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31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 healthy relationship, your partner will: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000" dirty="0"/>
              <a:t>Trust you, and earn your trust </a:t>
            </a:r>
            <a:r>
              <a:rPr lang="en-US" sz="2000" dirty="0" smtClean="0"/>
              <a:t>by </a:t>
            </a:r>
            <a:r>
              <a:rPr lang="en-US" sz="2000" dirty="0"/>
              <a:t>keeping your </a:t>
            </a:r>
            <a:r>
              <a:rPr lang="en-US" sz="2000" dirty="0" smtClean="0"/>
              <a:t>private information private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Encourage you </a:t>
            </a:r>
            <a:r>
              <a:rPr lang="en-US" sz="2000" dirty="0"/>
              <a:t>to enjoy the activities and people that matter to </a:t>
            </a:r>
            <a:r>
              <a:rPr lang="en-US" sz="2000" dirty="0" smtClean="0"/>
              <a:t>you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Accepts your limits about sexual activity, every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96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</a:t>
            </a:r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5032"/>
            <a:ext cx="7886700" cy="50219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Set Goals and Limits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Think about how far you want to go and set your own limits.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Don’t do anything you don’t want to do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Use </a:t>
            </a:r>
            <a:r>
              <a:rPr lang="en-US" sz="2000" dirty="0"/>
              <a:t>assertive communication.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Make sure your partner knows how you feel and will respect the limits you set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285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</a:t>
            </a:r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5406"/>
            <a:ext cx="7886700" cy="50315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Help Prevent STIs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If you or your partner has had sex before, get tested for STIs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Use a </a:t>
            </a:r>
            <a:r>
              <a:rPr lang="en-US" sz="2000" dirty="0" smtClean="0"/>
              <a:t>condom/vaginal condom/dental dam </a:t>
            </a:r>
            <a:r>
              <a:rPr lang="en-US" sz="2000" dirty="0"/>
              <a:t>every time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you </a:t>
            </a:r>
            <a:r>
              <a:rPr lang="en-US" sz="2000" dirty="0"/>
              <a:t>have sex.</a:t>
            </a:r>
          </a:p>
        </p:txBody>
      </p:sp>
    </p:spTree>
    <p:extLst>
      <p:ext uri="{BB962C8B-B14F-4D97-AF65-F5344CB8AC3E}">
        <p14:creationId xmlns:p14="http://schemas.microsoft.com/office/powerpoint/2010/main" val="2776059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Sex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781"/>
            <a:ext cx="7886700" cy="504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Help Prevent Pregnancy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000" dirty="0"/>
              <a:t>Talk to your partner before you have sex about birth control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/>
              <a:t>Choose an effective method that you will use </a:t>
            </a:r>
            <a:r>
              <a:rPr lang="en-US" sz="2000" dirty="0" smtClean="0"/>
              <a:t>correctly and consistently.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24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Sex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781"/>
            <a:ext cx="7886700" cy="50411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don’t think I am ready. Now what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000" dirty="0"/>
              <a:t>SAY NO! You have the right to say </a:t>
            </a:r>
            <a:r>
              <a:rPr lang="en-US" sz="2000" dirty="0" smtClean="0"/>
              <a:t>no </a:t>
            </a:r>
            <a:r>
              <a:rPr lang="en-US" sz="2000" dirty="0"/>
              <a:t>to sex and you should not feel guilty about your decision.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You </a:t>
            </a:r>
            <a:r>
              <a:rPr lang="en-US" sz="2000" dirty="0"/>
              <a:t>have more time to think and talk about your relationship with your partner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584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Talking about Sex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5781"/>
            <a:ext cx="7886700" cy="50411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</a:t>
            </a:r>
            <a:r>
              <a:rPr lang="en-US" dirty="0" smtClean="0"/>
              <a:t>am ready but my partner isn’t. Now </a:t>
            </a:r>
            <a:r>
              <a:rPr lang="en-US" dirty="0"/>
              <a:t>what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000" dirty="0" smtClean="0"/>
              <a:t>Accept your partner’s ‘no’. They </a:t>
            </a:r>
            <a:r>
              <a:rPr lang="en-US" sz="2000" dirty="0"/>
              <a:t>have the right to say </a:t>
            </a:r>
            <a:r>
              <a:rPr lang="en-US" sz="2000" dirty="0" smtClean="0"/>
              <a:t>no </a:t>
            </a:r>
            <a:r>
              <a:rPr lang="en-US" sz="2000" dirty="0"/>
              <a:t>to sex and </a:t>
            </a:r>
            <a:r>
              <a:rPr lang="en-US" sz="2000" dirty="0" smtClean="0"/>
              <a:t>have that decision be respected. 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Rejection can hurt, but how you respond to it matters. It is okay to feel hurt, sad, disappointed, angry, confused etc. </a:t>
            </a:r>
            <a:r>
              <a:rPr lang="en-US" sz="2000" smtClean="0"/>
              <a:t>But </a:t>
            </a:r>
            <a:r>
              <a:rPr lang="en-US" sz="2000" dirty="0" smtClean="0"/>
              <a:t>it is not your partner’s responsibility to make you feel better. Take time for yourself if you need it. </a:t>
            </a:r>
            <a:br>
              <a:rPr lang="en-US" sz="2000" dirty="0" smtClean="0"/>
            </a:br>
            <a:endParaRPr lang="en-US" sz="2000" dirty="0"/>
          </a:p>
          <a:p>
            <a:pPr lvl="1"/>
            <a:r>
              <a:rPr lang="en-US" sz="2000" dirty="0" smtClean="0"/>
              <a:t>Give your self credit for being vulnerable and taking the emotional risk of asking. These experiences can be opportunities for growth. 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If you are having trouble respecting the boundaries of others, you have a responsibility to ask for help.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3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Unhealthy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000" dirty="0"/>
              <a:t>Believing one person has more rights </a:t>
            </a:r>
            <a:r>
              <a:rPr lang="en-US" sz="2000" dirty="0" smtClean="0"/>
              <a:t>than </a:t>
            </a:r>
            <a:r>
              <a:rPr lang="en-US" sz="2000" dirty="0"/>
              <a:t>the other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Shouting or yelling when you are angry at your partner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Using the silent treatment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Pestering your partner until you get what you want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Pouting to get what you want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Excessive calling, texting or </a:t>
            </a:r>
            <a:r>
              <a:rPr lang="en-US" sz="2000" dirty="0" smtClean="0"/>
              <a:t>emailing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5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9903"/>
            <a:ext cx="7886700" cy="514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Questions </a:t>
            </a:r>
            <a:r>
              <a:rPr lang="en-US" sz="2200" dirty="0" smtClean="0"/>
              <a:t>that Help </a:t>
            </a:r>
            <a:r>
              <a:rPr lang="en-US" sz="2200" dirty="0"/>
              <a:t>Identify an Abusive Relationship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Are you frightened by your partner’s temper</a:t>
            </a:r>
            <a:r>
              <a:rPr lang="en-US" sz="2000" dirty="0" smtClean="0"/>
              <a:t>?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Are you afraid to disagree</a:t>
            </a:r>
            <a:r>
              <a:rPr lang="en-US" sz="2000" dirty="0" smtClean="0"/>
              <a:t>?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Are you constantly apologizing for your partner’s behaviour, especially when they treated you badly</a:t>
            </a:r>
            <a:r>
              <a:rPr lang="en-US" sz="2000" dirty="0" smtClean="0"/>
              <a:t>?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Do you have to justify everything you do, every place you go, or every person you see to avoid your partner’s anger</a:t>
            </a:r>
            <a:r>
              <a:rPr lang="en-US" sz="2000" dirty="0" smtClean="0"/>
              <a:t>?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Does your partner put you down, but then tell you that </a:t>
            </a:r>
            <a:r>
              <a:rPr lang="en-US" sz="2000" dirty="0" smtClean="0"/>
              <a:t>they love </a:t>
            </a:r>
            <a:r>
              <a:rPr lang="en-US" sz="2000" dirty="0"/>
              <a:t>you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304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Abusive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153"/>
            <a:ext cx="7886700" cy="4822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Questions </a:t>
            </a:r>
            <a:r>
              <a:rPr lang="en-US" sz="2400" dirty="0" smtClean="0"/>
              <a:t>that Help </a:t>
            </a:r>
            <a:r>
              <a:rPr lang="en-US" sz="2400" dirty="0"/>
              <a:t>Identify an Abusive Relationship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Have you ever been hit, kicked, shoved, or had things thrown at you</a:t>
            </a:r>
            <a:r>
              <a:rPr lang="en-US" sz="2200" dirty="0" smtClean="0"/>
              <a:t>?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Do you </a:t>
            </a:r>
            <a:r>
              <a:rPr lang="en-US" sz="2200" dirty="0" smtClean="0"/>
              <a:t>avoid seeing friends </a:t>
            </a:r>
            <a:r>
              <a:rPr lang="en-US" sz="2200" dirty="0"/>
              <a:t>or family because of your partner’s jealousy</a:t>
            </a:r>
            <a:r>
              <a:rPr lang="en-US" sz="2200" dirty="0" smtClean="0"/>
              <a:t>?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Are you afraid to break up because your partner has threatened to post personal photos of you online</a:t>
            </a:r>
            <a:r>
              <a:rPr lang="en-US" sz="2200" dirty="0" smtClean="0"/>
              <a:t>?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Have you been forced into having sex when you didn’t want to</a:t>
            </a:r>
            <a:r>
              <a:rPr lang="en-US" sz="2200" dirty="0" smtClean="0"/>
              <a:t>?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/>
              <a:t>Are you afraid to break up because your partner has threatened to hurt you or themselves</a:t>
            </a:r>
            <a:r>
              <a:rPr lang="en-US" sz="2200" dirty="0" smtClean="0"/>
              <a:t>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068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0" y="1329237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Assertive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tand up for their rights without denying other people theirs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espect themselves as well as others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sk for what they want in a straightforward manner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xpress their emotions (both positive and negative) in a healthy manner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5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148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Passive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G</a:t>
            </a:r>
            <a:r>
              <a:rPr lang="en-US" dirty="0" smtClean="0"/>
              <a:t>ive in and say yes even when they don’t want to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 the feelings and concerns of others before their own</a:t>
            </a:r>
          </a:p>
          <a:p>
            <a:pPr lvl="1"/>
            <a:r>
              <a:rPr lang="en-US" dirty="0" smtClean="0"/>
              <a:t>Does not share/say their concerns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9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7251</TotalTime>
  <Words>1792</Words>
  <Application>Microsoft Office PowerPoint</Application>
  <PresentationFormat>On-screen Show (4:3)</PresentationFormat>
  <Paragraphs>211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Garamond</vt:lpstr>
      <vt:lpstr>Sukhumvit Set</vt:lpstr>
      <vt:lpstr>Times New Roman</vt:lpstr>
      <vt:lpstr>Wingdings 2</vt:lpstr>
      <vt:lpstr>Office Theme</vt:lpstr>
      <vt:lpstr>CALM</vt:lpstr>
      <vt:lpstr>CALM</vt:lpstr>
      <vt:lpstr>Healthy Relationships</vt:lpstr>
      <vt:lpstr>Healthy Relationships</vt:lpstr>
      <vt:lpstr>Unhealthy Relationships</vt:lpstr>
      <vt:lpstr>Abusive Relationships</vt:lpstr>
      <vt:lpstr>Abusive Relationships</vt:lpstr>
      <vt:lpstr>Types of Communication</vt:lpstr>
      <vt:lpstr>Types of Communication</vt:lpstr>
      <vt:lpstr>Types of Communication</vt:lpstr>
      <vt:lpstr>Communication Styles</vt:lpstr>
      <vt:lpstr>Safety Planning for Teens</vt:lpstr>
      <vt:lpstr>Safety Planning for Teens</vt:lpstr>
      <vt:lpstr>Safety Planning for Teens</vt:lpstr>
      <vt:lpstr>If You Think Your Friend Is Being Abused </vt:lpstr>
      <vt:lpstr>If You Think Your Friend Is Being Abused</vt:lpstr>
      <vt:lpstr>If You Think Your Friend Is Being Abused</vt:lpstr>
      <vt:lpstr>If You Think Your Friend Is Being Abusive </vt:lpstr>
      <vt:lpstr>If You Think Your Friend Is Being Abusive</vt:lpstr>
      <vt:lpstr>Resources </vt:lpstr>
      <vt:lpstr>CALM</vt:lpstr>
      <vt:lpstr>Video Demonstration Links</vt:lpstr>
      <vt:lpstr>Effectiveness</vt:lpstr>
      <vt:lpstr>CALM</vt:lpstr>
      <vt:lpstr>Birth Control Effectiveness</vt:lpstr>
      <vt:lpstr>Birth Control Effectiveness</vt:lpstr>
      <vt:lpstr>Reproductive Systems</vt:lpstr>
      <vt:lpstr>External Genitals</vt:lpstr>
      <vt:lpstr>External Genitals</vt:lpstr>
      <vt:lpstr>Internal Reproductive Organs</vt:lpstr>
      <vt:lpstr>External Genitals</vt:lpstr>
      <vt:lpstr>External Genitals</vt:lpstr>
      <vt:lpstr>Internal Reproductive Organs</vt:lpstr>
      <vt:lpstr>Implantation</vt:lpstr>
      <vt:lpstr>Menstrual Cycle </vt:lpstr>
      <vt:lpstr>Sperm Production</vt:lpstr>
      <vt:lpstr>CALM</vt:lpstr>
      <vt:lpstr>How to Know Your Values </vt:lpstr>
      <vt:lpstr>A Model for Decision Making</vt:lpstr>
      <vt:lpstr>Talking about Sex</vt:lpstr>
      <vt:lpstr>Talking about Sex</vt:lpstr>
      <vt:lpstr>Talking about Sex </vt:lpstr>
      <vt:lpstr>Talking about Sex </vt:lpstr>
      <vt:lpstr>Talking about Sex </vt:lpstr>
    </vt:vector>
  </TitlesOfParts>
  <Company>Alberta Health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Macdonald</dc:creator>
  <cp:lastModifiedBy>Nicole Inglis</cp:lastModifiedBy>
  <cp:revision>60</cp:revision>
  <dcterms:created xsi:type="dcterms:W3CDTF">2018-09-24T19:04:15Z</dcterms:created>
  <dcterms:modified xsi:type="dcterms:W3CDTF">2022-02-11T18:36:37Z</dcterms:modified>
</cp:coreProperties>
</file>