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7" r:id="rId3"/>
    <p:sldId id="259" r:id="rId4"/>
    <p:sldId id="260" r:id="rId5"/>
    <p:sldId id="261" r:id="rId6"/>
    <p:sldId id="276" r:id="rId7"/>
    <p:sldId id="280" r:id="rId8"/>
    <p:sldId id="281" r:id="rId9"/>
    <p:sldId id="278" r:id="rId10"/>
    <p:sldId id="262" r:id="rId11"/>
    <p:sldId id="283" r:id="rId12"/>
    <p:sldId id="284" r:id="rId13"/>
    <p:sldId id="285" r:id="rId14"/>
    <p:sldId id="271" r:id="rId15"/>
    <p:sldId id="274" r:id="rId16"/>
    <p:sldId id="275" r:id="rId17"/>
    <p:sldId id="266" r:id="rId18"/>
    <p:sldId id="263" r:id="rId19"/>
    <p:sldId id="272" r:id="rId20"/>
    <p:sldId id="286" r:id="rId21"/>
    <p:sldId id="287" r:id="rId22"/>
    <p:sldId id="273" r:id="rId23"/>
    <p:sldId id="269" r:id="rId24"/>
    <p:sldId id="290" r:id="rId25"/>
    <p:sldId id="291" r:id="rId26"/>
    <p:sldId id="292" r:id="rId27"/>
    <p:sldId id="267" r:id="rId28"/>
  </p:sldIdLst>
  <p:sldSz cx="12192000" cy="6858000"/>
  <p:notesSz cx="7102475" cy="938847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iller" initials="t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858"/>
    <a:srgbClr val="29B9BF"/>
    <a:srgbClr val="EBFAF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102" d="100"/>
          <a:sy n="102" d="100"/>
        </p:scale>
        <p:origin x="498" y="11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6" d="100"/>
          <a:sy n="96" d="100"/>
        </p:scale>
        <p:origin x="28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329DA20-832E-48F3-87A7-D86086E5B561}" type="datetimeFigureOut">
              <a:rPr lang="en-CA" smtClean="0"/>
              <a:t>2020-01-31</a:t>
            </a:fld>
            <a:endParaRPr lang="fr-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3FF102B-88FE-4857-BD74-A2CFB5FB8055}" type="slidenum">
              <a:rPr lang="en-CA" smtClean="0"/>
              <a:t>‹#›</a:t>
            </a:fld>
            <a:endParaRPr lang="fr-CA"/>
          </a:p>
        </p:txBody>
      </p:sp>
    </p:spTree>
    <p:extLst>
      <p:ext uri="{BB962C8B-B14F-4D97-AF65-F5344CB8AC3E}">
        <p14:creationId xmlns:p14="http://schemas.microsoft.com/office/powerpoint/2010/main" val="121320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CE88A0A-856A-4365-BCDD-67FCFED03422}" type="datetimeFigureOut">
              <a:rPr lang="en-CA" smtClean="0"/>
              <a:t>2020-01-31</a:t>
            </a:fld>
            <a:endParaRPr lang="fr-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DAF41878-4E40-41B2-9D43-CA4768C7F07E}" type="slidenum">
              <a:rPr lang="en-CA" smtClean="0"/>
              <a:t>‹#›</a:t>
            </a:fld>
            <a:endParaRPr lang="fr-CA"/>
          </a:p>
        </p:txBody>
      </p:sp>
    </p:spTree>
    <p:extLst>
      <p:ext uri="{BB962C8B-B14F-4D97-AF65-F5344CB8AC3E}">
        <p14:creationId xmlns:p14="http://schemas.microsoft.com/office/powerpoint/2010/main" val="3030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F41878-4E40-41B2-9D43-CA4768C7F07E}" type="slidenum">
              <a:rPr lang="en-CA" smtClean="0"/>
              <a:t>1</a:t>
            </a:fld>
            <a:endParaRPr lang="fr-CA"/>
          </a:p>
        </p:txBody>
      </p:sp>
    </p:spTree>
    <p:extLst>
      <p:ext uri="{BB962C8B-B14F-4D97-AF65-F5344CB8AC3E}">
        <p14:creationId xmlns:p14="http://schemas.microsoft.com/office/powerpoint/2010/main" val="356819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10</a:t>
            </a:fld>
            <a:endParaRPr lang="fr-CA"/>
          </a:p>
        </p:txBody>
      </p:sp>
    </p:spTree>
    <p:extLst>
      <p:ext uri="{BB962C8B-B14F-4D97-AF65-F5344CB8AC3E}">
        <p14:creationId xmlns:p14="http://schemas.microsoft.com/office/powerpoint/2010/main" val="230551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11</a:t>
            </a:fld>
            <a:endParaRPr lang="fr-CA"/>
          </a:p>
        </p:txBody>
      </p:sp>
    </p:spTree>
    <p:extLst>
      <p:ext uri="{BB962C8B-B14F-4D97-AF65-F5344CB8AC3E}">
        <p14:creationId xmlns:p14="http://schemas.microsoft.com/office/powerpoint/2010/main" val="362198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12</a:t>
            </a:fld>
            <a:endParaRPr lang="fr-CA"/>
          </a:p>
        </p:txBody>
      </p:sp>
    </p:spTree>
    <p:extLst>
      <p:ext uri="{BB962C8B-B14F-4D97-AF65-F5344CB8AC3E}">
        <p14:creationId xmlns:p14="http://schemas.microsoft.com/office/powerpoint/2010/main" val="335749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13</a:t>
            </a:fld>
            <a:endParaRPr lang="fr-CA"/>
          </a:p>
        </p:txBody>
      </p:sp>
    </p:spTree>
    <p:extLst>
      <p:ext uri="{BB962C8B-B14F-4D97-AF65-F5344CB8AC3E}">
        <p14:creationId xmlns:p14="http://schemas.microsoft.com/office/powerpoint/2010/main" val="424627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14</a:t>
            </a:fld>
            <a:endParaRPr lang="fr-CA"/>
          </a:p>
        </p:txBody>
      </p:sp>
    </p:spTree>
    <p:extLst>
      <p:ext uri="{BB962C8B-B14F-4D97-AF65-F5344CB8AC3E}">
        <p14:creationId xmlns:p14="http://schemas.microsoft.com/office/powerpoint/2010/main" val="138761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15</a:t>
            </a:fld>
            <a:endParaRPr lang="fr-CA"/>
          </a:p>
        </p:txBody>
      </p:sp>
    </p:spTree>
    <p:extLst>
      <p:ext uri="{BB962C8B-B14F-4D97-AF65-F5344CB8AC3E}">
        <p14:creationId xmlns:p14="http://schemas.microsoft.com/office/powerpoint/2010/main" val="387396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16</a:t>
            </a:fld>
            <a:endParaRPr lang="fr-CA"/>
          </a:p>
        </p:txBody>
      </p:sp>
    </p:spTree>
    <p:extLst>
      <p:ext uri="{BB962C8B-B14F-4D97-AF65-F5344CB8AC3E}">
        <p14:creationId xmlns:p14="http://schemas.microsoft.com/office/powerpoint/2010/main" val="249041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17</a:t>
            </a:fld>
            <a:endParaRPr lang="fr-CA"/>
          </a:p>
        </p:txBody>
      </p:sp>
    </p:spTree>
    <p:extLst>
      <p:ext uri="{BB962C8B-B14F-4D97-AF65-F5344CB8AC3E}">
        <p14:creationId xmlns:p14="http://schemas.microsoft.com/office/powerpoint/2010/main" val="3132115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18</a:t>
            </a:fld>
            <a:endParaRPr lang="fr-CA"/>
          </a:p>
        </p:txBody>
      </p:sp>
    </p:spTree>
    <p:extLst>
      <p:ext uri="{BB962C8B-B14F-4D97-AF65-F5344CB8AC3E}">
        <p14:creationId xmlns:p14="http://schemas.microsoft.com/office/powerpoint/2010/main" val="46943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19</a:t>
            </a:fld>
            <a:endParaRPr lang="fr-CA"/>
          </a:p>
        </p:txBody>
      </p:sp>
    </p:spTree>
    <p:extLst>
      <p:ext uri="{BB962C8B-B14F-4D97-AF65-F5344CB8AC3E}">
        <p14:creationId xmlns:p14="http://schemas.microsoft.com/office/powerpoint/2010/main" val="242918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F41878-4E40-41B2-9D43-CA4768C7F07E}" type="slidenum">
              <a:rPr lang="en-CA" smtClean="0"/>
              <a:t>2</a:t>
            </a:fld>
            <a:endParaRPr lang="fr-CA"/>
          </a:p>
        </p:txBody>
      </p:sp>
    </p:spTree>
    <p:extLst>
      <p:ext uri="{BB962C8B-B14F-4D97-AF65-F5344CB8AC3E}">
        <p14:creationId xmlns:p14="http://schemas.microsoft.com/office/powerpoint/2010/main" val="425214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20</a:t>
            </a:fld>
            <a:endParaRPr lang="fr-CA"/>
          </a:p>
        </p:txBody>
      </p:sp>
    </p:spTree>
    <p:extLst>
      <p:ext uri="{BB962C8B-B14F-4D97-AF65-F5344CB8AC3E}">
        <p14:creationId xmlns:p14="http://schemas.microsoft.com/office/powerpoint/2010/main" val="2341641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21</a:t>
            </a:fld>
            <a:endParaRPr lang="fr-CA"/>
          </a:p>
        </p:txBody>
      </p:sp>
    </p:spTree>
    <p:extLst>
      <p:ext uri="{BB962C8B-B14F-4D97-AF65-F5344CB8AC3E}">
        <p14:creationId xmlns:p14="http://schemas.microsoft.com/office/powerpoint/2010/main" val="595596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22</a:t>
            </a:fld>
            <a:endParaRPr lang="fr-CA"/>
          </a:p>
        </p:txBody>
      </p:sp>
    </p:spTree>
    <p:extLst>
      <p:ext uri="{BB962C8B-B14F-4D97-AF65-F5344CB8AC3E}">
        <p14:creationId xmlns:p14="http://schemas.microsoft.com/office/powerpoint/2010/main" val="1997827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23</a:t>
            </a:fld>
            <a:endParaRPr lang="fr-CA"/>
          </a:p>
        </p:txBody>
      </p:sp>
    </p:spTree>
    <p:extLst>
      <p:ext uri="{BB962C8B-B14F-4D97-AF65-F5344CB8AC3E}">
        <p14:creationId xmlns:p14="http://schemas.microsoft.com/office/powerpoint/2010/main" val="3909987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24</a:t>
            </a:fld>
            <a:endParaRPr lang="fr-CA"/>
          </a:p>
        </p:txBody>
      </p:sp>
    </p:spTree>
    <p:extLst>
      <p:ext uri="{BB962C8B-B14F-4D97-AF65-F5344CB8AC3E}">
        <p14:creationId xmlns:p14="http://schemas.microsoft.com/office/powerpoint/2010/main" val="292065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25</a:t>
            </a:fld>
            <a:endParaRPr lang="fr-CA"/>
          </a:p>
        </p:txBody>
      </p:sp>
    </p:spTree>
    <p:extLst>
      <p:ext uri="{BB962C8B-B14F-4D97-AF65-F5344CB8AC3E}">
        <p14:creationId xmlns:p14="http://schemas.microsoft.com/office/powerpoint/2010/main" val="2351877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26</a:t>
            </a:fld>
            <a:endParaRPr lang="fr-CA"/>
          </a:p>
        </p:txBody>
      </p:sp>
    </p:spTree>
    <p:extLst>
      <p:ext uri="{BB962C8B-B14F-4D97-AF65-F5344CB8AC3E}">
        <p14:creationId xmlns:p14="http://schemas.microsoft.com/office/powerpoint/2010/main" val="2522584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27</a:t>
            </a:fld>
            <a:endParaRPr lang="fr-CA"/>
          </a:p>
        </p:txBody>
      </p:sp>
    </p:spTree>
    <p:extLst>
      <p:ext uri="{BB962C8B-B14F-4D97-AF65-F5344CB8AC3E}">
        <p14:creationId xmlns:p14="http://schemas.microsoft.com/office/powerpoint/2010/main" val="232900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3</a:t>
            </a:fld>
            <a:endParaRPr lang="fr-CA"/>
          </a:p>
        </p:txBody>
      </p:sp>
    </p:spTree>
    <p:extLst>
      <p:ext uri="{BB962C8B-B14F-4D97-AF65-F5344CB8AC3E}">
        <p14:creationId xmlns:p14="http://schemas.microsoft.com/office/powerpoint/2010/main" val="387389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4</a:t>
            </a:fld>
            <a:endParaRPr lang="fr-CA"/>
          </a:p>
        </p:txBody>
      </p:sp>
    </p:spTree>
    <p:extLst>
      <p:ext uri="{BB962C8B-B14F-4D97-AF65-F5344CB8AC3E}">
        <p14:creationId xmlns:p14="http://schemas.microsoft.com/office/powerpoint/2010/main" val="39891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5</a:t>
            </a:fld>
            <a:endParaRPr lang="fr-CA"/>
          </a:p>
        </p:txBody>
      </p:sp>
    </p:spTree>
    <p:extLst>
      <p:ext uri="{BB962C8B-B14F-4D97-AF65-F5344CB8AC3E}">
        <p14:creationId xmlns:p14="http://schemas.microsoft.com/office/powerpoint/2010/main" val="209064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6</a:t>
            </a:fld>
            <a:endParaRPr lang="fr-CA"/>
          </a:p>
        </p:txBody>
      </p:sp>
    </p:spTree>
    <p:extLst>
      <p:ext uri="{BB962C8B-B14F-4D97-AF65-F5344CB8AC3E}">
        <p14:creationId xmlns:p14="http://schemas.microsoft.com/office/powerpoint/2010/main" val="401408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7</a:t>
            </a:fld>
            <a:endParaRPr lang="fr-CA"/>
          </a:p>
        </p:txBody>
      </p:sp>
    </p:spTree>
    <p:extLst>
      <p:ext uri="{BB962C8B-B14F-4D97-AF65-F5344CB8AC3E}">
        <p14:creationId xmlns:p14="http://schemas.microsoft.com/office/powerpoint/2010/main" val="290026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8</a:t>
            </a:fld>
            <a:endParaRPr lang="fr-CA"/>
          </a:p>
        </p:txBody>
      </p:sp>
    </p:spTree>
    <p:extLst>
      <p:ext uri="{BB962C8B-B14F-4D97-AF65-F5344CB8AC3E}">
        <p14:creationId xmlns:p14="http://schemas.microsoft.com/office/powerpoint/2010/main" val="157877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9</a:t>
            </a:fld>
            <a:endParaRPr lang="fr-CA"/>
          </a:p>
        </p:txBody>
      </p:sp>
    </p:spTree>
    <p:extLst>
      <p:ext uri="{BB962C8B-B14F-4D97-AF65-F5344CB8AC3E}">
        <p14:creationId xmlns:p14="http://schemas.microsoft.com/office/powerpoint/2010/main" val="94532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3DCBDA0-C9A9-401D-B8AF-E774D38FCB0E}"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1604646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11D2B5-05CB-4998-A224-55137A2F10EF}"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77945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46C82C5-12FE-4A3D-8818-AC130FB360FB}"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268787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DCD7830-A195-4B9E-B508-915AD0CC3BCD}"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350095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88D0C-59C5-4B3C-AD5C-FB465E0CA049}"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39776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6DA4896-E650-425D-AEB0-2EAA0B9BF515}"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46271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6600C79-2874-49C0-B417-8BDEFC075E9D}" type="datetime1">
              <a:rPr lang="en-CA" smtClean="0"/>
              <a:t>2020-01-31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255069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B54A3A8-08B9-4B8E-B47C-F040F24F0193}" type="datetime1">
              <a:rPr lang="en-CA" smtClean="0"/>
              <a:t>2020-01-31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84364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59F9C-417A-49D1-A5AB-C1C641443F99}" type="datetime1">
              <a:rPr lang="en-CA" smtClean="0"/>
              <a:t>2020-01-31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94684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14878-61E1-430F-84B4-E6649301CCC9}"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1283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16DBF-5B3E-4C59-8B79-EB489BDEE9F8}"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79916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AB24-F7E5-418D-A446-186945943035}" type="datetime1">
              <a:rPr lang="en-CA" smtClean="0"/>
              <a:t>2020-01-31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DCAF7-F0A1-4827-AF4D-434204B678E4}" type="slidenum">
              <a:rPr lang="en-CA" smtClean="0"/>
              <a:t>‹#›</a:t>
            </a:fld>
            <a:endParaRPr lang="en-CA"/>
          </a:p>
        </p:txBody>
      </p:sp>
    </p:spTree>
    <p:extLst>
      <p:ext uri="{BB962C8B-B14F-4D97-AF65-F5344CB8AC3E}">
        <p14:creationId xmlns:p14="http://schemas.microsoft.com/office/powerpoint/2010/main" val="271874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32.xml"/><Relationship Id="rId7" Type="http://schemas.openxmlformats.org/officeDocument/2006/relationships/slide" Target="slide14.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 Target="slide11.xml"/><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 Target="slide1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 Target="slide9.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slide" Target="slide2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 Target="slide9.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 Target="slide2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 Target="slide23.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 Target="slide2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 Target="slide15.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 Target="slide2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 Target="slide16.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50.xml"/><Relationship Id="rId7" Type="http://schemas.openxmlformats.org/officeDocument/2006/relationships/image" Target="../media/image9.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 Target="slide27.xml"/><Relationship Id="rId5" Type="http://schemas.openxmlformats.org/officeDocument/2006/relationships/notesSlide" Target="../notesSlides/notesSlide16.xml"/><Relationship Id="rId4" Type="http://schemas.openxmlformats.org/officeDocument/2006/relationships/slideLayout" Target="../slideLayouts/slideLayout2.xml"/><Relationship Id="rId9"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 Target="slide24.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 Target="slide16.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slide" Target="slide2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 Target="slide19.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slide" Target="slide2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 Target="slide23.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slide" Target="slide25.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 Target="slide23.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65.xml"/><Relationship Id="rId7" Type="http://schemas.openxmlformats.org/officeDocument/2006/relationships/image" Target="../media/image9.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 Target="slide27.xml"/><Relationship Id="rId5" Type="http://schemas.openxmlformats.org/officeDocument/2006/relationships/notesSlide" Target="../notesSlides/notesSlide21.xml"/><Relationship Id="rId4" Type="http://schemas.openxmlformats.org/officeDocument/2006/relationships/slideLayout" Target="../slideLayouts/slideLayout2.xml"/><Relationship Id="rId9" Type="http://schemas.openxmlformats.org/officeDocument/2006/relationships/image" Target="../media/image11.jpeg"/></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68.xml"/><Relationship Id="rId7" Type="http://schemas.openxmlformats.org/officeDocument/2006/relationships/image" Target="../media/image9.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 Target="slide27.xml"/><Relationship Id="rId5" Type="http://schemas.openxmlformats.org/officeDocument/2006/relationships/notesSlide" Target="../notesSlides/notesSlide22.xml"/><Relationship Id="rId4" Type="http://schemas.openxmlformats.org/officeDocument/2006/relationships/slideLayout" Target="../slideLayouts/slideLayout2.xml"/><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71.xml"/><Relationship Id="rId7" Type="http://schemas.openxmlformats.org/officeDocument/2006/relationships/image" Target="../media/image9.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 Target="slide27.xml"/><Relationship Id="rId5" Type="http://schemas.openxmlformats.org/officeDocument/2006/relationships/notesSlide" Target="../notesSlides/notesSlide23.xml"/><Relationship Id="rId4" Type="http://schemas.openxmlformats.org/officeDocument/2006/relationships/slideLayout" Target="../slideLayouts/slideLayout2.xml"/><Relationship Id="rId9" Type="http://schemas.openxmlformats.org/officeDocument/2006/relationships/image" Target="../media/image15.jpeg"/></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74.xml"/><Relationship Id="rId7" Type="http://schemas.openxmlformats.org/officeDocument/2006/relationships/image" Target="../media/image1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 Target="slide27.xml"/><Relationship Id="rId5" Type="http://schemas.openxmlformats.org/officeDocument/2006/relationships/notesSlide" Target="../notesSlides/notesSlide24.xml"/><Relationship Id="rId4" Type="http://schemas.openxmlformats.org/officeDocument/2006/relationships/slideLayout" Target="../slideLayouts/slideLayout2.xml"/><Relationship Id="rId9" Type="http://schemas.openxmlformats.org/officeDocument/2006/relationships/image" Target="../media/image16.jpeg"/></Relationships>
</file>

<file path=ppt/slides/_rels/slide2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tags" Target="../tags/tag77.xml"/><Relationship Id="rId7" Type="http://schemas.openxmlformats.org/officeDocument/2006/relationships/slide" Target="slide2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 Target="slide23.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80.xml"/><Relationship Id="rId7" Type="http://schemas.openxmlformats.org/officeDocument/2006/relationships/image" Target="../media/image17.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 Target="slide27.xml"/><Relationship Id="rId5" Type="http://schemas.openxmlformats.org/officeDocument/2006/relationships/notesSlide" Target="../notesSlides/notesSlide26.xml"/><Relationship Id="rId4" Type="http://schemas.openxmlformats.org/officeDocument/2006/relationships/slideLayout" Target="../slideLayouts/slideLayout2.xml"/><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9.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 Target="slide1.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1.xml"/><Relationship Id="rId7" Type="http://schemas.openxmlformats.org/officeDocument/2006/relationships/image" Target="../media/image4.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 Target="slide4.xml"/><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4.xml"/><Relationship Id="rId7" Type="http://schemas.openxmlformats.org/officeDocument/2006/relationships/slide" Target="slide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7.xml"/><Relationship Id="rId7" Type="http://schemas.openxmlformats.org/officeDocument/2006/relationships/slide" Target="slide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 Target="slide11.xml"/><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 Target="slide8.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 Target="slide8.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 Target="slide13.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 Target="slide24.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 Target="slide16.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9.xml"/><Relationship Id="rId7" Type="http://schemas.openxmlformats.org/officeDocument/2006/relationships/image" Target="../media/image9.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 Target="slide27.xml"/><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b="1" dirty="0" smtClean="0">
                <a:solidFill>
                  <a:srgbClr val="29B9BF"/>
                </a:solidFill>
              </a:rPr>
              <a:t>LE CONSENTEMENT</a:t>
            </a:r>
            <a:endParaRPr lang="fr-CA" b="1" dirty="0">
              <a:solidFill>
                <a:srgbClr val="29B9BF"/>
              </a:solidFill>
            </a:endParaRPr>
          </a:p>
        </p:txBody>
      </p:sp>
      <p:sp>
        <p:nvSpPr>
          <p:cNvPr id="3" name="Subtitle 2"/>
          <p:cNvSpPr>
            <a:spLocks noGrp="1"/>
          </p:cNvSpPr>
          <p:nvPr>
            <p:ph type="subTitle" idx="1"/>
            <p:custDataLst>
              <p:tags r:id="rId2"/>
            </p:custDataLst>
          </p:nvPr>
        </p:nvSpPr>
        <p:spPr/>
        <p:txBody>
          <a:bodyPr/>
          <a:lstStyle/>
          <a:p>
            <a:r>
              <a:rPr lang="fr-CA" dirty="0" smtClean="0"/>
              <a:t>Quelle voie choisiriez-VOUS? </a:t>
            </a:r>
            <a:endParaRPr lang="fr-CA" dirty="0"/>
          </a:p>
        </p:txBody>
      </p:sp>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8541300" y="5413406"/>
            <a:ext cx="3200400" cy="725901"/>
          </a:xfrm>
          <a:prstGeom prst="rect">
            <a:avLst/>
          </a:prstGeom>
        </p:spPr>
      </p:pic>
      <p:pic>
        <p:nvPicPr>
          <p:cNvPr id="6" name="Picture 5"/>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557934" y="5349875"/>
            <a:ext cx="2743200" cy="789432"/>
          </a:xfrm>
          <a:prstGeom prst="rect">
            <a:avLst/>
          </a:prstGeom>
        </p:spPr>
      </p:pic>
      <p:sp>
        <p:nvSpPr>
          <p:cNvPr id="7" name="TextBox 6"/>
          <p:cNvSpPr txBox="1"/>
          <p:nvPr/>
        </p:nvSpPr>
        <p:spPr>
          <a:xfrm>
            <a:off x="5482870" y="5744591"/>
            <a:ext cx="876693" cy="369332"/>
          </a:xfrm>
          <a:prstGeom prst="rect">
            <a:avLst/>
          </a:prstGeom>
          <a:noFill/>
        </p:spPr>
        <p:txBody>
          <a:bodyPr wrap="square" rtlCol="0">
            <a:spAutoFit/>
          </a:bodyPr>
          <a:lstStyle/>
          <a:p>
            <a:r>
              <a:rPr lang="en-CA" dirty="0" smtClean="0"/>
              <a:t>©2020</a:t>
            </a:r>
            <a:endParaRPr lang="en-CA" dirty="0"/>
          </a:p>
        </p:txBody>
      </p:sp>
    </p:spTree>
    <p:extLst>
      <p:ext uri="{BB962C8B-B14F-4D97-AF65-F5344CB8AC3E}">
        <p14:creationId xmlns:p14="http://schemas.microsoft.com/office/powerpoint/2010/main" val="3732242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38810"/>
            <a:ext cx="10515600" cy="1325563"/>
          </a:xfrm>
        </p:spPr>
        <p:txBody>
          <a:bodyPr/>
          <a:lstStyle/>
          <a:p>
            <a:r>
              <a:rPr lang="fr-CA" b="1" dirty="0" smtClean="0">
                <a:solidFill>
                  <a:srgbClr val="7030A0"/>
                </a:solidFill>
              </a:rPr>
              <a:t>Jordan…</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1464373"/>
            <a:ext cx="8751570" cy="4351338"/>
          </a:xfrm>
        </p:spPr>
        <p:txBody>
          <a:bodyPr>
            <a:normAutofit/>
          </a:bodyPr>
          <a:lstStyle/>
          <a:p>
            <a:pPr marL="514350" indent="-514350">
              <a:buFont typeface="+mj-lt"/>
              <a:buAutoNum type="alphaLcParenR"/>
            </a:pPr>
            <a:r>
              <a:rPr lang="fr-CA" dirty="0" smtClean="0">
                <a:hlinkClick r:id="rId6" action="ppaction://hlinksldjump"/>
              </a:rPr>
              <a:t>dit: «Attends un peu, si on veut aller plus loin, il faut parler de protection.»</a:t>
            </a:r>
            <a:endParaRPr lang="fr-CA" dirty="0" smtClean="0"/>
          </a:p>
          <a:p>
            <a:pPr marL="514350" indent="-514350">
              <a:buFont typeface="+mj-lt"/>
              <a:buAutoNum type="alphaLcParenR"/>
            </a:pP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dit: «Qu’est-ce que tu fais?», puis repousse  brusquement la main de </a:t>
            </a:r>
            <a:r>
              <a:rPr lang="fr-CA" dirty="0" err="1" smtClean="0">
                <a:hlinkClick r:id="rId7" action="ppaction://hlinksldjump"/>
              </a:rPr>
              <a:t>Lupe</a:t>
            </a:r>
            <a:r>
              <a:rPr lang="fr-CA" dirty="0" smtClean="0">
                <a:hlinkClick r:id="rId7" action="ppaction://hlinksldjump"/>
              </a:rPr>
              <a:t>.</a:t>
            </a:r>
            <a:r>
              <a:rPr lang="fr-CA" dirty="0" smtClean="0"/>
              <a:t> </a:t>
            </a:r>
            <a:br>
              <a:rPr lang="fr-CA" dirty="0" smtClean="0"/>
            </a:br>
            <a:endParaRPr lang="fr-CA" dirty="0" smtClean="0"/>
          </a:p>
          <a:p>
            <a:pPr marL="514350" indent="-514350">
              <a:buFont typeface="+mj-lt"/>
              <a:buAutoNum type="alphaLcParenR"/>
            </a:pPr>
            <a:r>
              <a:rPr lang="fr-CA" dirty="0" smtClean="0">
                <a:hlinkClick r:id="rId8" action="ppaction://hlinksldjump"/>
              </a:rPr>
              <a:t>fige, ne sachant pas quoi faire ou dire.</a:t>
            </a:r>
            <a:r>
              <a:rPr lang="fr-CA" dirty="0" smtClean="0"/>
              <a:t> </a:t>
            </a:r>
            <a:br>
              <a:rPr lang="fr-CA" dirty="0" smtClean="0"/>
            </a:br>
            <a:endParaRPr lang="fr-CA" dirty="0"/>
          </a:p>
        </p:txBody>
      </p:sp>
      <p:sp>
        <p:nvSpPr>
          <p:cNvPr id="7" name="Slide Number Placeholder 6"/>
          <p:cNvSpPr>
            <a:spLocks noGrp="1"/>
          </p:cNvSpPr>
          <p:nvPr>
            <p:ph type="sldNum" sz="quarter" idx="12"/>
            <p:custDataLst>
              <p:tags r:id="rId3"/>
            </p:custDataLst>
          </p:nvPr>
        </p:nvSpPr>
        <p:spPr/>
        <p:txBody>
          <a:bodyPr/>
          <a:lstStyle/>
          <a:p>
            <a:fld id="{2DDDCAF7-F0A1-4827-AF4D-434204B678E4}" type="slidenum">
              <a:rPr lang="fr-CA" smtClean="0"/>
              <a:t>10</a:t>
            </a:fld>
            <a:endParaRPr lang="fr-CA" dirty="0"/>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3136" y="2268745"/>
            <a:ext cx="2688753" cy="2380891"/>
          </a:xfrm>
          <a:prstGeom prst="rect">
            <a:avLst/>
          </a:prstGeom>
        </p:spPr>
      </p:pic>
    </p:spTree>
    <p:extLst>
      <p:ext uri="{BB962C8B-B14F-4D97-AF65-F5344CB8AC3E}">
        <p14:creationId xmlns:p14="http://schemas.microsoft.com/office/powerpoint/2010/main" val="2957910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533937"/>
            <a:ext cx="10515600" cy="1325563"/>
          </a:xfrm>
        </p:spPr>
        <p:txBody>
          <a:bodyPr>
            <a:normAutofit/>
          </a:bodyPr>
          <a:lstStyle/>
          <a:p>
            <a:r>
              <a:rPr lang="fr-CA" b="1" dirty="0" err="1" smtClean="0">
                <a:solidFill>
                  <a:srgbClr val="7030A0"/>
                </a:solidFill>
              </a:rPr>
              <a:t>Lupe</a:t>
            </a:r>
            <a:r>
              <a:rPr lang="fr-CA" b="1" dirty="0" smtClean="0">
                <a:solidFill>
                  <a:srgbClr val="7030A0"/>
                </a:solidFill>
              </a:rPr>
              <a:t> dit…</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2374264"/>
            <a:ext cx="10515600" cy="4351338"/>
          </a:xfrm>
        </p:spPr>
        <p:txBody>
          <a:bodyPr/>
          <a:lstStyle/>
          <a:p>
            <a:pPr marL="514350" indent="-514350">
              <a:buFont typeface="+mj-lt"/>
              <a:buAutoNum type="alphaLcParenR"/>
            </a:pPr>
            <a:r>
              <a:rPr lang="fr-CA" dirty="0" smtClean="0">
                <a:hlinkClick r:id="rId6" action="ppaction://hlinksldjump"/>
              </a:rPr>
              <a:t>«Oh oui, c’est vrai. On devrait parler de protection. On devrait peut-être aller dans une clinique ou quelque chose comme ça.»</a:t>
            </a: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«Allez! On peut le faire sans protection, juste une fois. Tu ne me fais pas confiance?»</a:t>
            </a:r>
            <a:endParaRPr lang="fr-CA" dirty="0" smtClean="0"/>
          </a:p>
          <a:p>
            <a:pPr marL="0" indent="0">
              <a:buNone/>
            </a:pPr>
            <a:endParaRPr lang="fr-CA" dirty="0" smtClean="0"/>
          </a:p>
          <a:p>
            <a:pPr marL="0" indent="0">
              <a:buNone/>
            </a:pPr>
            <a:endParaRPr lang="fr-CA" dirty="0" smtClean="0"/>
          </a:p>
          <a:p>
            <a:pPr marL="514350" indent="-514350">
              <a:buAutoNum type="alphaLcParenR"/>
            </a:pPr>
            <a:endParaRPr lang="fr-CA" dirty="0"/>
          </a:p>
        </p:txBody>
      </p:sp>
      <p:sp>
        <p:nvSpPr>
          <p:cNvPr id="7" name="Slide Number Placeholder 6"/>
          <p:cNvSpPr>
            <a:spLocks noGrp="1"/>
          </p:cNvSpPr>
          <p:nvPr>
            <p:ph type="sldNum" sz="quarter" idx="12"/>
            <p:custDataLst>
              <p:tags r:id="rId3"/>
            </p:custDataLst>
          </p:nvPr>
        </p:nvSpPr>
        <p:spPr/>
        <p:txBody>
          <a:bodyPr/>
          <a:lstStyle/>
          <a:p>
            <a:fld id="{2DDDCAF7-F0A1-4827-AF4D-434204B678E4}" type="slidenum">
              <a:rPr lang="fr-CA" smtClean="0"/>
              <a:t>11</a:t>
            </a:fld>
            <a:endParaRPr lang="fr-CA" dirty="0"/>
          </a:p>
        </p:txBody>
      </p:sp>
    </p:spTree>
    <p:extLst>
      <p:ext uri="{BB962C8B-B14F-4D97-AF65-F5344CB8AC3E}">
        <p14:creationId xmlns:p14="http://schemas.microsoft.com/office/powerpoint/2010/main" val="714655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199" y="365125"/>
            <a:ext cx="10872832" cy="1325563"/>
          </a:xfrm>
        </p:spPr>
        <p:txBody>
          <a:bodyPr>
            <a:normAutofit fontScale="90000"/>
          </a:bodyPr>
          <a:lstStyle/>
          <a:p>
            <a:r>
              <a:rPr lang="fr-CA" b="1" dirty="0" smtClean="0">
                <a:solidFill>
                  <a:srgbClr val="7030A0"/>
                </a:solidFill>
              </a:rPr>
              <a:t>Jordan dit: «Si, je te fais confiance, mais je ne</a:t>
            </a:r>
            <a:br>
              <a:rPr lang="fr-CA" b="1" dirty="0" smtClean="0">
                <a:solidFill>
                  <a:srgbClr val="7030A0"/>
                </a:solidFill>
              </a:rPr>
            </a:br>
            <a:r>
              <a:rPr lang="fr-CA" b="1" dirty="0" smtClean="0">
                <a:solidFill>
                  <a:srgbClr val="7030A0"/>
                </a:solidFill>
              </a:rPr>
              <a:t>veux pas avoir de relations sexuelles non protégées.» </a:t>
            </a:r>
            <a:r>
              <a:rPr lang="fr-CA" b="1" dirty="0" err="1" smtClean="0">
                <a:solidFill>
                  <a:srgbClr val="7030A0"/>
                </a:solidFill>
              </a:rPr>
              <a:t>Lupe</a:t>
            </a:r>
            <a:r>
              <a:rPr lang="fr-CA" b="1" dirty="0" smtClean="0">
                <a:solidFill>
                  <a:srgbClr val="7030A0"/>
                </a:solidFill>
              </a:rPr>
              <a:t> répond: </a:t>
            </a:r>
            <a:endParaRPr lang="fr-CA" b="1" dirty="0">
              <a:solidFill>
                <a:srgbClr val="7030A0"/>
              </a:solidFill>
            </a:endParaRPr>
          </a:p>
        </p:txBody>
      </p:sp>
      <p:sp>
        <p:nvSpPr>
          <p:cNvPr id="8" name="Content Placeholder 7"/>
          <p:cNvSpPr>
            <a:spLocks noGrp="1"/>
          </p:cNvSpPr>
          <p:nvPr>
            <p:ph idx="1"/>
            <p:custDataLst>
              <p:tags r:id="rId2"/>
            </p:custDataLst>
          </p:nvPr>
        </p:nvSpPr>
        <p:spPr>
          <a:xfrm>
            <a:off x="838200" y="2187574"/>
            <a:ext cx="10515600" cy="4351338"/>
          </a:xfrm>
        </p:spPr>
        <p:txBody>
          <a:bodyPr/>
          <a:lstStyle/>
          <a:p>
            <a:pPr marL="514350" indent="-514350">
              <a:buFont typeface="+mj-lt"/>
              <a:buAutoNum type="alphaLcParenR"/>
            </a:pPr>
            <a:r>
              <a:rPr lang="fr-CA" dirty="0" smtClean="0">
                <a:hlinkClick r:id="rId6" action="ppaction://hlinksldjump"/>
              </a:rPr>
              <a:t>«Oui, tu as raison. Ce n’est pas une bonne idée. On devrait peut-être aller dans une clinique ou quelque chose comme ça.»</a:t>
            </a:r>
            <a:r>
              <a:rPr lang="fr-CA" dirty="0" smtClean="0"/>
              <a:t/>
            </a:r>
            <a:br>
              <a:rPr lang="fr-CA" dirty="0" smtClean="0"/>
            </a:b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«Peu importe. J’en ai assez de t’attendre. Je crois qu’on devrait se séparer.»</a:t>
            </a:r>
            <a:endParaRPr lang="fr-CA" dirty="0"/>
          </a:p>
        </p:txBody>
      </p:sp>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12</a:t>
            </a:fld>
            <a:endParaRPr lang="fr-CA" dirty="0"/>
          </a:p>
        </p:txBody>
      </p:sp>
    </p:spTree>
    <p:extLst>
      <p:ext uri="{BB962C8B-B14F-4D97-AF65-F5344CB8AC3E}">
        <p14:creationId xmlns:p14="http://schemas.microsoft.com/office/powerpoint/2010/main" val="4206823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688682"/>
            <a:ext cx="10515600" cy="1325563"/>
          </a:xfrm>
        </p:spPr>
        <p:txBody>
          <a:bodyPr>
            <a:normAutofit fontScale="90000"/>
          </a:bodyPr>
          <a:lstStyle/>
          <a:p>
            <a:r>
              <a:rPr lang="fr-CA" b="1" dirty="0" smtClean="0">
                <a:solidFill>
                  <a:srgbClr val="7030A0"/>
                </a:solidFill>
              </a:rPr>
              <a:t>Jordan enlève brusquement la main de </a:t>
            </a:r>
            <a:r>
              <a:rPr lang="fr-CA" b="1" dirty="0" err="1" smtClean="0">
                <a:solidFill>
                  <a:srgbClr val="7030A0"/>
                </a:solidFill>
              </a:rPr>
              <a:t>Lupe</a:t>
            </a:r>
            <a:r>
              <a:rPr lang="fr-CA" b="1" dirty="0" smtClean="0">
                <a:solidFill>
                  <a:srgbClr val="7030A0"/>
                </a:solidFill>
              </a:rPr>
              <a:t> et dit: «Je viens de me rappeler que j’ai un examen de mathématiques demain». </a:t>
            </a:r>
            <a:r>
              <a:rPr lang="fr-CA" b="1" dirty="0" err="1" smtClean="0">
                <a:solidFill>
                  <a:srgbClr val="7030A0"/>
                </a:solidFill>
              </a:rPr>
              <a:t>Lupe</a:t>
            </a:r>
            <a:r>
              <a:rPr lang="fr-CA" b="1" dirty="0" smtClean="0">
                <a:solidFill>
                  <a:srgbClr val="7030A0"/>
                </a:solidFill>
              </a:rPr>
              <a:t> dit:</a:t>
            </a:r>
            <a:r>
              <a:rPr lang="fr-CA" dirty="0" smtClean="0"/>
              <a:t/>
            </a:r>
            <a:br>
              <a:rPr lang="fr-CA" dirty="0" smtClean="0"/>
            </a:br>
            <a:endParaRPr lang="fr-CA" b="1" dirty="0">
              <a:solidFill>
                <a:srgbClr val="7030A0"/>
              </a:solidFill>
            </a:endParaRPr>
          </a:p>
        </p:txBody>
      </p:sp>
      <p:sp>
        <p:nvSpPr>
          <p:cNvPr id="4" name="Content Placeholder 3"/>
          <p:cNvSpPr>
            <a:spLocks noGrp="1"/>
          </p:cNvSpPr>
          <p:nvPr>
            <p:ph idx="1"/>
            <p:custDataLst>
              <p:tags r:id="rId2"/>
            </p:custDataLst>
          </p:nvPr>
        </p:nvSpPr>
        <p:spPr>
          <a:xfrm>
            <a:off x="838200" y="2370137"/>
            <a:ext cx="10515600" cy="4351338"/>
          </a:xfrm>
        </p:spPr>
        <p:txBody>
          <a:bodyPr/>
          <a:lstStyle/>
          <a:p>
            <a:pPr marL="514350" indent="-514350">
              <a:buFont typeface="+mj-lt"/>
              <a:buAutoNum type="alphaLcParenR"/>
            </a:pPr>
            <a:r>
              <a:rPr lang="fr-CA" dirty="0" smtClean="0">
                <a:hlinkClick r:id="rId6" action="ppaction://hlinksldjump"/>
              </a:rPr>
              <a:t>«On dirait que tu ne m’aimes pas autant que je t’aime. On devrait peut-être se séparer.»</a:t>
            </a:r>
            <a:r>
              <a:rPr lang="fr-CA" dirty="0" smtClean="0"/>
              <a:t/>
            </a:r>
            <a:br>
              <a:rPr lang="fr-CA" dirty="0" smtClean="0"/>
            </a:b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«Est-ce que tu veux qu’on aille plus loin?»</a:t>
            </a:r>
            <a:r>
              <a:rPr lang="fr-CA" dirty="0" smtClean="0"/>
              <a:t> </a:t>
            </a:r>
            <a:endParaRPr lang="fr-CA" dirty="0"/>
          </a:p>
        </p:txBody>
      </p:sp>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13</a:t>
            </a:fld>
            <a:endParaRPr lang="fr-CA" dirty="0"/>
          </a:p>
        </p:txBody>
      </p:sp>
    </p:spTree>
    <p:extLst>
      <p:ext uri="{BB962C8B-B14F-4D97-AF65-F5344CB8AC3E}">
        <p14:creationId xmlns:p14="http://schemas.microsoft.com/office/powerpoint/2010/main" val="320142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64810" y="266652"/>
            <a:ext cx="10515600" cy="1325563"/>
          </a:xfrm>
        </p:spPr>
        <p:txBody>
          <a:bodyPr/>
          <a:lstStyle/>
          <a:p>
            <a:r>
              <a:rPr lang="fr-CA" b="1" dirty="0" err="1" smtClean="0">
                <a:solidFill>
                  <a:srgbClr val="7030A0"/>
                </a:solidFill>
              </a:rPr>
              <a:t>Lupe</a:t>
            </a:r>
            <a:r>
              <a:rPr lang="fr-CA" b="1" dirty="0" smtClean="0">
                <a:solidFill>
                  <a:srgbClr val="7030A0"/>
                </a:solidFill>
              </a:rPr>
              <a:t> dit…</a:t>
            </a:r>
            <a:endParaRPr lang="fr-CA" b="1" dirty="0">
              <a:solidFill>
                <a:srgbClr val="7030A0"/>
              </a:solidFill>
            </a:endParaRPr>
          </a:p>
        </p:txBody>
      </p:sp>
      <p:sp>
        <p:nvSpPr>
          <p:cNvPr id="4" name="Content Placeholder 3"/>
          <p:cNvSpPr>
            <a:spLocks noGrp="1"/>
          </p:cNvSpPr>
          <p:nvPr>
            <p:ph idx="1"/>
            <p:custDataLst>
              <p:tags r:id="rId2"/>
            </p:custDataLst>
          </p:nvPr>
        </p:nvSpPr>
        <p:spPr/>
        <p:txBody>
          <a:bodyPr/>
          <a:lstStyle/>
          <a:p>
            <a:pPr marL="514350" indent="-514350">
              <a:buFont typeface="+mj-lt"/>
              <a:buAutoNum type="alphaLcParenR"/>
            </a:pPr>
            <a:r>
              <a:rPr lang="fr-CA" dirty="0" smtClean="0">
                <a:hlinkClick r:id="rId6" action="ppaction://hlinksldjump"/>
              </a:rPr>
              <a:t>«J’aimerais vraiment avoir une relation plus intime avec toi.»</a:t>
            </a:r>
            <a:r>
              <a:rPr lang="fr-CA" dirty="0" smtClean="0"/>
              <a:t/>
            </a:r>
            <a:br>
              <a:rPr lang="fr-CA" dirty="0" smtClean="0"/>
            </a:b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«Zut! Je suis désolée. J’aurais dû te demander la permission avant de défaire ton pantalon. J’aimerais avoir une relation plus intime avec toi. Je vois bien que ce n’est pas ce que tu veux.»</a:t>
            </a:r>
            <a:endParaRPr lang="fr-CA" dirty="0"/>
          </a:p>
        </p:txBody>
      </p:sp>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14</a:t>
            </a:fld>
            <a:endParaRPr lang="fr-CA" dirty="0"/>
          </a:p>
        </p:txBody>
      </p:sp>
    </p:spTree>
    <p:extLst>
      <p:ext uri="{BB962C8B-B14F-4D97-AF65-F5344CB8AC3E}">
        <p14:creationId xmlns:p14="http://schemas.microsoft.com/office/powerpoint/2010/main" val="862268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solidFill>
                  <a:srgbClr val="7030A0"/>
                </a:solidFill>
              </a:rPr>
              <a:t>Jordan dit: «Non, je ne suis pas prêt». </a:t>
            </a:r>
            <a:r>
              <a:rPr lang="fr-CA" b="1" dirty="0" err="1" smtClean="0">
                <a:solidFill>
                  <a:srgbClr val="7030A0"/>
                </a:solidFill>
              </a:rPr>
              <a:t>Lupe</a:t>
            </a:r>
            <a:r>
              <a:rPr lang="fr-CA" b="1" dirty="0" smtClean="0">
                <a:solidFill>
                  <a:srgbClr val="7030A0"/>
                </a:solidFill>
              </a:rPr>
              <a:t> répond:</a:t>
            </a:r>
            <a:endParaRPr lang="fr-CA" b="1" dirty="0">
              <a:solidFill>
                <a:srgbClr val="7030A0"/>
              </a:solidFill>
            </a:endParaRPr>
          </a:p>
        </p:txBody>
      </p:sp>
      <p:sp>
        <p:nvSpPr>
          <p:cNvPr id="3" name="Content Placeholder 2"/>
          <p:cNvSpPr>
            <a:spLocks noGrp="1"/>
          </p:cNvSpPr>
          <p:nvPr>
            <p:ph idx="1"/>
            <p:custDataLst>
              <p:tags r:id="rId2"/>
            </p:custDataLst>
          </p:nvPr>
        </p:nvSpPr>
        <p:spPr/>
        <p:txBody>
          <a:bodyPr/>
          <a:lstStyle/>
          <a:p>
            <a:pPr marL="514350" indent="-514350">
              <a:buFont typeface="+mj-lt"/>
              <a:buAutoNum type="alphaLcParenR"/>
            </a:pPr>
            <a:r>
              <a:rPr lang="fr-CA" dirty="0" smtClean="0">
                <a:hlinkClick r:id="rId6" action="ppaction://hlinksldjump"/>
              </a:rPr>
              <a:t>«Allez! Ça fait longtemps qu’on se fréquente. Et tu flirtes beaucoup. Tu m’embrasses et tu me caresses. Ça veut dire qu’on devrait avoir des relations sexuelles.»</a:t>
            </a: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«Écoute, je suis désolée. C’est juste que je t’aime beaucoup. Peut-on en reparler quand tu seras prêt?»</a:t>
            </a: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mtClean="0"/>
              <a:t>15</a:t>
            </a:fld>
            <a:endParaRPr lang="fr-CA" dirty="0"/>
          </a:p>
        </p:txBody>
      </p:sp>
    </p:spTree>
    <p:extLst>
      <p:ext uri="{BB962C8B-B14F-4D97-AF65-F5344CB8AC3E}">
        <p14:creationId xmlns:p14="http://schemas.microsoft.com/office/powerpoint/2010/main" val="270497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
            </a:r>
            <a:br>
              <a:rPr lang="fr-CA" dirty="0" smtClean="0"/>
            </a:br>
            <a:r>
              <a:rPr lang="fr-CA" dirty="0" smtClean="0"/>
              <a:t/>
            </a:r>
            <a:br>
              <a:rPr lang="fr-CA" dirty="0" smtClean="0"/>
            </a:br>
            <a:r>
              <a:rPr lang="fr-CA" dirty="0" smtClean="0"/>
              <a:t/>
            </a:r>
            <a:br>
              <a:rPr lang="fr-CA" dirty="0" smtClean="0"/>
            </a:br>
            <a:r>
              <a:rPr lang="fr-CA" dirty="0" smtClean="0"/>
              <a:t/>
            </a:r>
            <a:br>
              <a:rPr lang="fr-CA" dirty="0" smtClean="0"/>
            </a:br>
            <a:r>
              <a:rPr lang="fr-CA" sz="3600" b="1" dirty="0" smtClean="0">
                <a:solidFill>
                  <a:srgbClr val="7030A0"/>
                </a:solidFill>
              </a:rPr>
              <a:t>Jordan dit: «Non, je ne suis pas prêt». </a:t>
            </a:r>
            <a:r>
              <a:rPr lang="fr-CA" sz="3600" b="1" dirty="0" err="1" smtClean="0">
                <a:solidFill>
                  <a:srgbClr val="7030A0"/>
                </a:solidFill>
              </a:rPr>
              <a:t>Lupe</a:t>
            </a:r>
            <a:r>
              <a:rPr lang="fr-CA" sz="3600" b="1" dirty="0" smtClean="0">
                <a:solidFill>
                  <a:srgbClr val="7030A0"/>
                </a:solidFill>
              </a:rPr>
              <a:t> répond: «C’est évident que tu ne m’aimes pas autant que je t’aime. On devrait peut-être se séparer». Jordan dit: «OK, nous ne sortons plus ensemble. Je m’en vais ________ avec mes amis.» </a:t>
            </a:r>
            <a:r>
              <a:rPr lang="fr-CA" dirty="0" smtClean="0"/>
              <a:t/>
            </a:r>
            <a:br>
              <a:rPr lang="fr-CA" dirty="0" smtClean="0"/>
            </a:br>
            <a:r>
              <a:rPr lang="fr-CA" dirty="0" smtClean="0"/>
              <a:t> </a:t>
            </a:r>
            <a:br>
              <a:rPr lang="fr-CA" dirty="0" smtClean="0"/>
            </a:br>
            <a:endParaRPr lang="fr-CA" dirty="0"/>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3549831"/>
              </p:ext>
            </p:extLst>
          </p:nvPr>
        </p:nvGraphicFramePr>
        <p:xfrm>
          <a:off x="838200" y="2666281"/>
          <a:ext cx="10255347" cy="3477594"/>
        </p:xfrm>
        <a:graphic>
          <a:graphicData uri="http://schemas.openxmlformats.org/drawingml/2006/table">
            <a:tbl>
              <a:tblPr firstRow="1" bandRow="1">
                <a:tableStyleId>{5C22544A-7EE6-4342-B048-85BDC9FD1C3A}</a:tableStyleId>
              </a:tblPr>
              <a:tblGrid>
                <a:gridCol w="3493770"/>
                <a:gridCol w="3343128"/>
                <a:gridCol w="3418449"/>
              </a:tblGrid>
              <a:tr h="3477594">
                <a:tc>
                  <a:txBody>
                    <a:bodyPr/>
                    <a:lstStyle/>
                    <a:p>
                      <a:pPr marL="457200" indent="-457200" algn="ctr">
                        <a:buAutoNum type="alphaLcParenR"/>
                      </a:pPr>
                      <a:r>
                        <a:rPr lang="fr-CA" sz="2400" b="0" noProof="0" dirty="0" smtClean="0">
                          <a:solidFill>
                            <a:schemeClr val="tx1"/>
                          </a:solidFill>
                          <a:hlinkClick r:id="rId6" action="ppaction://hlinksldjump"/>
                        </a:rPr>
                        <a:t>manger de la pizza</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marL="0" indent="0" algn="ctr">
                        <a:buNone/>
                      </a:pPr>
                      <a:endParaRPr lang="fr-CA" sz="2400" b="0" baseline="0" noProof="0" dirty="0" smtClean="0">
                        <a:solidFill>
                          <a:schemeClr val="tx1"/>
                        </a:solidFill>
                      </a:endParaRPr>
                    </a:p>
                    <a:p>
                      <a:pPr marL="0" indent="0" algn="ctr">
                        <a:buNone/>
                      </a:pP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b) </a:t>
                      </a:r>
                      <a:r>
                        <a:rPr lang="fr-CA" sz="2400" b="0" noProof="0" dirty="0" smtClean="0">
                          <a:solidFill>
                            <a:schemeClr val="tx1"/>
                          </a:solidFill>
                          <a:hlinkClick r:id="rId6" action="ppaction://hlinksldjump"/>
                        </a:rPr>
                        <a:t>au cinéma</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c) </a:t>
                      </a:r>
                      <a:r>
                        <a:rPr lang="fr-CA" sz="2400" b="0" noProof="0" dirty="0" smtClean="0">
                          <a:solidFill>
                            <a:schemeClr val="tx1"/>
                          </a:solidFill>
                          <a:hlinkClick r:id="rId6" action="ppaction://hlinksldjump"/>
                        </a:rPr>
                        <a:t>faire du vélo</a:t>
                      </a:r>
                      <a:endParaRPr lang="fr-CA" sz="2400" b="0" noProof="0" dirty="0" smtClean="0">
                        <a:solidFill>
                          <a:schemeClr val="tx1"/>
                        </a:solidFill>
                      </a:endParaRPr>
                    </a:p>
                    <a:p>
                      <a:pPr algn="ctr"/>
                      <a:endParaRPr lang="fr-CA" sz="2400" b="0" baseline="0" noProof="0" dirty="0" smtClean="0">
                        <a:solidFill>
                          <a:schemeClr val="tx1"/>
                        </a:solidFill>
                      </a:endParaRPr>
                    </a:p>
                    <a:p>
                      <a:pPr algn="ctr"/>
                      <a:endParaRPr lang="fr-CA" sz="2400" b="0" noProof="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16</a:t>
            </a:fld>
            <a:endParaRPr lang="fr-CA"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7704" y="3688786"/>
            <a:ext cx="2604140" cy="217259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1079" y="3803026"/>
            <a:ext cx="2823101" cy="1766919"/>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b="32844"/>
          <a:stretch/>
        </p:blipFill>
        <p:spPr>
          <a:xfrm>
            <a:off x="8058807" y="3834065"/>
            <a:ext cx="3429000" cy="2302760"/>
          </a:xfrm>
          <a:prstGeom prst="rect">
            <a:avLst/>
          </a:prstGeom>
        </p:spPr>
      </p:pic>
    </p:spTree>
    <p:extLst>
      <p:ext uri="{BB962C8B-B14F-4D97-AF65-F5344CB8AC3E}">
        <p14:creationId xmlns:p14="http://schemas.microsoft.com/office/powerpoint/2010/main" val="3932198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fr-CA" b="1" dirty="0" err="1" smtClean="0">
                <a:solidFill>
                  <a:srgbClr val="7030A0"/>
                </a:solidFill>
              </a:rPr>
              <a:t>Lupe</a:t>
            </a:r>
            <a:r>
              <a:rPr lang="fr-CA" b="1" dirty="0" smtClean="0">
                <a:solidFill>
                  <a:srgbClr val="7030A0"/>
                </a:solidFill>
              </a:rPr>
              <a:t> répond:</a:t>
            </a:r>
            <a:endParaRPr lang="fr-CA" b="1" dirty="0">
              <a:solidFill>
                <a:srgbClr val="7030A0"/>
              </a:solidFill>
            </a:endParaRPr>
          </a:p>
        </p:txBody>
      </p:sp>
      <p:sp>
        <p:nvSpPr>
          <p:cNvPr id="11" name="Content Placeholder 2"/>
          <p:cNvSpPr>
            <a:spLocks noGrp="1"/>
          </p:cNvSpPr>
          <p:nvPr>
            <p:ph idx="1"/>
            <p:custDataLst>
              <p:tags r:id="rId2"/>
            </p:custDataLst>
          </p:nvPr>
        </p:nvSpPr>
        <p:spPr/>
        <p:txBody>
          <a:bodyPr/>
          <a:lstStyle/>
          <a:p>
            <a:pPr marL="514350" indent="-514350">
              <a:buFont typeface="+mj-lt"/>
              <a:buAutoNum type="alphaLcParenR"/>
            </a:pPr>
            <a:r>
              <a:rPr lang="fr-CA" dirty="0" smtClean="0">
                <a:hlinkClick r:id="rId6" action="ppaction://hlinksldjump"/>
              </a:rPr>
              <a:t>«Allez! Ça fait longtemps qu’on se fréquente. Et tu flirtes beaucoup. Tu m’embrasses et tu me caresses. </a:t>
            </a:r>
            <a:r>
              <a:rPr lang="fr-CA" dirty="0">
                <a:hlinkClick r:id="rId6" action="ppaction://hlinksldjump"/>
              </a:rPr>
              <a:t>Ç</a:t>
            </a:r>
            <a:r>
              <a:rPr lang="fr-CA" dirty="0" smtClean="0">
                <a:hlinkClick r:id="rId6" action="ppaction://hlinksldjump"/>
              </a:rPr>
              <a:t>a veut dire qu’on devrait avoir des relations sexuelles.»</a:t>
            </a:r>
            <a:r>
              <a:rPr lang="fr-CA" dirty="0" smtClean="0"/>
              <a:t> </a:t>
            </a:r>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«C’est juste que je t’aime beaucoup et je me sens prête à avoir une relation plus intime avec toi. Peut-on en reparler quand tu seras prêt?»</a:t>
            </a:r>
            <a:r>
              <a:rPr lang="fr-CA" dirty="0" smtClean="0"/>
              <a:t> </a:t>
            </a:r>
            <a:endParaRPr lang="fr-CA" dirty="0"/>
          </a:p>
        </p:txBody>
      </p:sp>
      <p:sp>
        <p:nvSpPr>
          <p:cNvPr id="7" name="Slide Number Placeholder 6"/>
          <p:cNvSpPr>
            <a:spLocks noGrp="1"/>
          </p:cNvSpPr>
          <p:nvPr>
            <p:ph type="sldNum" sz="quarter" idx="12"/>
            <p:custDataLst>
              <p:tags r:id="rId3"/>
            </p:custDataLst>
          </p:nvPr>
        </p:nvSpPr>
        <p:spPr/>
        <p:txBody>
          <a:bodyPr/>
          <a:lstStyle/>
          <a:p>
            <a:fld id="{2DDDCAF7-F0A1-4827-AF4D-434204B678E4}" type="slidenum">
              <a:rPr lang="fr-CA" smtClean="0"/>
              <a:t>17</a:t>
            </a:fld>
            <a:endParaRPr lang="fr-CA" dirty="0"/>
          </a:p>
        </p:txBody>
      </p:sp>
    </p:spTree>
    <p:extLst>
      <p:ext uri="{BB962C8B-B14F-4D97-AF65-F5344CB8AC3E}">
        <p14:creationId xmlns:p14="http://schemas.microsoft.com/office/powerpoint/2010/main" val="3388354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err="1" smtClean="0">
                <a:solidFill>
                  <a:srgbClr val="7030A0"/>
                </a:solidFill>
              </a:rPr>
              <a:t>Lupe</a:t>
            </a:r>
            <a:r>
              <a:rPr lang="fr-CA" b="1" dirty="0" smtClean="0">
                <a:solidFill>
                  <a:srgbClr val="7030A0"/>
                </a:solidFill>
              </a:rPr>
              <a:t>…</a:t>
            </a:r>
            <a:endParaRPr lang="fr-CA" b="1" dirty="0">
              <a:solidFill>
                <a:srgbClr val="7030A0"/>
              </a:solidFill>
            </a:endParaRPr>
          </a:p>
        </p:txBody>
      </p:sp>
      <p:sp>
        <p:nvSpPr>
          <p:cNvPr id="3" name="Content Placeholder 2"/>
          <p:cNvSpPr>
            <a:spLocks noGrp="1"/>
          </p:cNvSpPr>
          <p:nvPr>
            <p:ph idx="1"/>
            <p:custDataLst>
              <p:tags r:id="rId2"/>
            </p:custDataLst>
          </p:nvPr>
        </p:nvSpPr>
        <p:spPr>
          <a:xfrm>
            <a:off x="838199" y="1825625"/>
            <a:ext cx="10654718" cy="4351338"/>
          </a:xfrm>
        </p:spPr>
        <p:txBody>
          <a:bodyPr/>
          <a:lstStyle/>
          <a:p>
            <a:pPr marL="514350" indent="-514350">
              <a:buFont typeface="+mj-lt"/>
              <a:buAutoNum type="alphaLcParenR"/>
            </a:pPr>
            <a:r>
              <a:rPr lang="fr-CA" dirty="0" smtClean="0">
                <a:hlinkClick r:id="rId6" action="ppaction://hlinksldjump"/>
              </a:rPr>
              <a:t>voit que quelque chose ne va pas et elle dit: «Tu n’as pas l’air d’en avoir envie.»</a:t>
            </a:r>
            <a:r>
              <a:rPr lang="fr-CA" dirty="0" smtClean="0"/>
              <a:t/>
            </a:r>
            <a:br>
              <a:rPr lang="fr-CA" dirty="0" smtClean="0"/>
            </a:b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embrasse Jordan qui </a:t>
            </a:r>
            <a:r>
              <a:rPr lang="fr-CA" b="1" dirty="0" smtClean="0">
                <a:hlinkClick r:id="rId7" action="ppaction://hlinksldjump"/>
              </a:rPr>
              <a:t>doit </a:t>
            </a:r>
            <a:r>
              <a:rPr lang="fr-CA" dirty="0" smtClean="0">
                <a:hlinkClick r:id="rId7" action="ppaction://hlinksldjump"/>
              </a:rPr>
              <a:t>être d’accord puisqu’il n’a pas dit «arrête» ni repoussé </a:t>
            </a:r>
            <a:r>
              <a:rPr lang="fr-CA" dirty="0" err="1" smtClean="0">
                <a:hlinkClick r:id="rId7" action="ppaction://hlinksldjump"/>
              </a:rPr>
              <a:t>Lupe</a:t>
            </a:r>
            <a:r>
              <a:rPr lang="fr-CA" dirty="0" smtClean="0">
                <a:hlinkClick r:id="rId7" action="ppaction://hlinksldjump"/>
              </a:rPr>
              <a:t>.</a:t>
            </a:r>
            <a:r>
              <a:rPr lang="fr-CA" dirty="0" smtClean="0"/>
              <a:t> </a:t>
            </a: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mtClean="0"/>
              <a:t>18</a:t>
            </a:fld>
            <a:endParaRPr lang="fr-CA" dirty="0"/>
          </a:p>
        </p:txBody>
      </p:sp>
    </p:spTree>
    <p:extLst>
      <p:ext uri="{BB962C8B-B14F-4D97-AF65-F5344CB8AC3E}">
        <p14:creationId xmlns:p14="http://schemas.microsoft.com/office/powerpoint/2010/main" val="3151619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b="1" dirty="0" smtClean="0">
                <a:solidFill>
                  <a:srgbClr val="7030A0"/>
                </a:solidFill>
              </a:rPr>
              <a:t>Jordan dit: «Je ne suis pas prêt.» </a:t>
            </a:r>
            <a:r>
              <a:rPr lang="fr-CA" sz="4000" b="1" dirty="0" err="1" smtClean="0">
                <a:solidFill>
                  <a:srgbClr val="7030A0"/>
                </a:solidFill>
              </a:rPr>
              <a:t>Lupe</a:t>
            </a:r>
            <a:r>
              <a:rPr lang="fr-CA" sz="4000" b="1" dirty="0" smtClean="0">
                <a:solidFill>
                  <a:srgbClr val="7030A0"/>
                </a:solidFill>
              </a:rPr>
              <a:t> répond:</a:t>
            </a:r>
            <a:endParaRPr lang="fr-CA" sz="4000" b="1" dirty="0">
              <a:solidFill>
                <a:srgbClr val="7030A0"/>
              </a:solidFill>
            </a:endParaRPr>
          </a:p>
        </p:txBody>
      </p:sp>
      <p:sp>
        <p:nvSpPr>
          <p:cNvPr id="3" name="Content Placeholder 2"/>
          <p:cNvSpPr>
            <a:spLocks noGrp="1"/>
          </p:cNvSpPr>
          <p:nvPr>
            <p:ph idx="1"/>
            <p:custDataLst>
              <p:tags r:id="rId2"/>
            </p:custDataLst>
          </p:nvPr>
        </p:nvSpPr>
        <p:spPr/>
        <p:txBody>
          <a:bodyPr/>
          <a:lstStyle/>
          <a:p>
            <a:pPr marL="514350" indent="-514350">
              <a:buFont typeface="+mj-lt"/>
              <a:buAutoNum type="alphaLcParenR"/>
            </a:pPr>
            <a:r>
              <a:rPr lang="fr-CA" dirty="0" smtClean="0">
                <a:hlinkClick r:id="rId6" action="ppaction://hlinksldjump"/>
              </a:rPr>
              <a:t>«Allez! Ça fait longtemps qu’on se fréquente. Et tu flirtes beaucoup. Tu m’embrasses et tu me caresses tout le temps, alors ça veut dire que tu veux avoir des relations sexuelles avec moi. Si tu ne veux pas avoir de relations sexuelles avec moi, alors c’est fini entre nous.»</a:t>
            </a: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«Je suis désolée. J’aurais dû te demander la permission avant de défaire ton pantalon. Peut-on en reparler quand tu seras prêt?»</a:t>
            </a:r>
            <a:endParaRPr lang="fr-CA" dirty="0" smtClean="0"/>
          </a:p>
          <a:p>
            <a:pPr marL="514350" indent="-514350">
              <a:buFont typeface="+mj-lt"/>
              <a:buAutoNum type="alphaLcParenR"/>
            </a:pPr>
            <a:endParaRPr lang="fr-CA" dirty="0" smtClean="0"/>
          </a:p>
          <a:p>
            <a:pPr marL="0" indent="0">
              <a:buNone/>
            </a:pP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mtClean="0"/>
              <a:t>19</a:t>
            </a:fld>
            <a:endParaRPr lang="fr-CA" dirty="0"/>
          </a:p>
        </p:txBody>
      </p:sp>
    </p:spTree>
    <p:extLst>
      <p:ext uri="{BB962C8B-B14F-4D97-AF65-F5344CB8AC3E}">
        <p14:creationId xmlns:p14="http://schemas.microsoft.com/office/powerpoint/2010/main" val="373753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a:bodyPr>
          <a:lstStyle/>
          <a:p>
            <a:r>
              <a:rPr lang="fr-CA" b="1" dirty="0" smtClean="0">
                <a:solidFill>
                  <a:srgbClr val="7030A0"/>
                </a:solidFill>
              </a:rPr>
              <a:t>Voici </a:t>
            </a:r>
            <a:r>
              <a:rPr lang="fr-CA" b="1" dirty="0" err="1" smtClean="0">
                <a:solidFill>
                  <a:srgbClr val="7030A0"/>
                </a:solidFill>
              </a:rPr>
              <a:t>Lupe</a:t>
            </a:r>
            <a:r>
              <a:rPr lang="fr-CA" b="1" dirty="0" smtClean="0">
                <a:solidFill>
                  <a:srgbClr val="7030A0"/>
                </a:solidFill>
              </a:rPr>
              <a:t> et Jordan. Ils sont en 12</a:t>
            </a:r>
            <a:r>
              <a:rPr lang="fr-CA" b="1" baseline="30000" dirty="0" smtClean="0">
                <a:solidFill>
                  <a:srgbClr val="7030A0"/>
                </a:solidFill>
              </a:rPr>
              <a:t>e</a:t>
            </a:r>
            <a:r>
              <a:rPr lang="fr-CA" b="1" dirty="0" smtClean="0">
                <a:solidFill>
                  <a:srgbClr val="7030A0"/>
                </a:solidFill>
              </a:rPr>
              <a:t> année et ils sortent ensemble depuis presque un an.  </a:t>
            </a:r>
            <a:endParaRPr lang="fr-CA" b="1" dirty="0">
              <a:solidFill>
                <a:srgbClr val="7030A0"/>
              </a:solidFill>
            </a:endParaRPr>
          </a:p>
        </p:txBody>
      </p:sp>
      <p:sp>
        <p:nvSpPr>
          <p:cNvPr id="3" name="Content Placeholder 2"/>
          <p:cNvSpPr>
            <a:spLocks noGrp="1"/>
          </p:cNvSpPr>
          <p:nvPr>
            <p:ph idx="1"/>
            <p:custDataLst>
              <p:tags r:id="rId2"/>
            </p:custDataLst>
          </p:nvPr>
        </p:nvSpPr>
        <p:spPr/>
        <p:txBody>
          <a:bodyPr/>
          <a:lstStyle/>
          <a:p>
            <a:pPr marL="0" indent="0">
              <a:buNone/>
            </a:pPr>
            <a:endParaRPr lang="fr-CA" dirty="0" smtClean="0"/>
          </a:p>
          <a:p>
            <a:pPr marL="514350" indent="-514350">
              <a:buAutoNum type="alphaLcParenR"/>
            </a:pPr>
            <a:endParaRPr lang="fr-CA" dirty="0"/>
          </a:p>
        </p:txBody>
      </p:sp>
      <p:sp>
        <p:nvSpPr>
          <p:cNvPr id="2" name="Slide Number Placeholder 1"/>
          <p:cNvSpPr>
            <a:spLocks noGrp="1"/>
          </p:cNvSpPr>
          <p:nvPr>
            <p:ph type="sldNum" sz="quarter" idx="12"/>
            <p:custDataLst>
              <p:tags r:id="rId3"/>
            </p:custDataLst>
          </p:nvPr>
        </p:nvSpPr>
        <p:spPr/>
        <p:txBody>
          <a:bodyPr/>
          <a:lstStyle/>
          <a:p>
            <a:fld id="{2DDDCAF7-F0A1-4827-AF4D-434204B678E4}" type="slidenum">
              <a:rPr lang="fr-CA" smtClean="0"/>
              <a:t>2</a:t>
            </a:fld>
            <a:endParaRPr lang="fr-CA"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9743" y="1986124"/>
            <a:ext cx="3801546" cy="4032914"/>
          </a:xfrm>
          <a:prstGeom prst="rect">
            <a:avLst/>
          </a:prstGeom>
        </p:spPr>
      </p:pic>
    </p:spTree>
    <p:extLst>
      <p:ext uri="{BB962C8B-B14F-4D97-AF65-F5344CB8AC3E}">
        <p14:creationId xmlns:p14="http://schemas.microsoft.com/office/powerpoint/2010/main" val="2646466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solidFill>
                  <a:srgbClr val="7030A0"/>
                </a:solidFill>
              </a:rPr>
              <a:t>Jordan devient encore plus distant et ne répond pas. </a:t>
            </a:r>
            <a:r>
              <a:rPr lang="fr-CA" b="1" dirty="0" err="1" smtClean="0">
                <a:solidFill>
                  <a:srgbClr val="7030A0"/>
                </a:solidFill>
              </a:rPr>
              <a:t>Lupe</a:t>
            </a:r>
            <a:r>
              <a:rPr lang="fr-CA" b="1" dirty="0" smtClean="0">
                <a:solidFill>
                  <a:srgbClr val="7030A0"/>
                </a:solidFill>
              </a:rPr>
              <a:t> dit:</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2008505"/>
            <a:ext cx="10515600" cy="4351338"/>
          </a:xfrm>
        </p:spPr>
        <p:txBody>
          <a:bodyPr/>
          <a:lstStyle/>
          <a:p>
            <a:pPr marL="514350" indent="-514350">
              <a:buFont typeface="+mj-lt"/>
              <a:buAutoNum type="alphaLcParenR"/>
            </a:pPr>
            <a:r>
              <a:rPr lang="fr-CA" dirty="0" smtClean="0">
                <a:hlinkClick r:id="rId6" action="ppaction://hlinksldjump"/>
              </a:rPr>
              <a:t>«On dirait que tu ne m’aimes pas autant que je t’aime. On devrait peut-être se séparer.»</a:t>
            </a:r>
            <a:r>
              <a:rPr lang="fr-CA" dirty="0" smtClean="0"/>
              <a:t/>
            </a:r>
            <a:br>
              <a:rPr lang="fr-CA" dirty="0" smtClean="0"/>
            </a:b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«Est-ce que tu veux qu’on aille plus loin?»</a:t>
            </a:r>
            <a:r>
              <a:rPr lang="fr-CA" dirty="0" smtClean="0"/>
              <a:t> </a:t>
            </a:r>
          </a:p>
          <a:p>
            <a:pPr marL="514350" indent="-514350">
              <a:buAutoNum type="alphaLcParenR"/>
            </a:pP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mtClean="0"/>
              <a:t>20</a:t>
            </a:fld>
            <a:endParaRPr lang="fr-CA" dirty="0"/>
          </a:p>
        </p:txBody>
      </p:sp>
    </p:spTree>
    <p:extLst>
      <p:ext uri="{BB962C8B-B14F-4D97-AF65-F5344CB8AC3E}">
        <p14:creationId xmlns:p14="http://schemas.microsoft.com/office/powerpoint/2010/main" val="316905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24132" y="281353"/>
            <a:ext cx="10515600" cy="1448973"/>
          </a:xfrm>
        </p:spPr>
        <p:txBody>
          <a:bodyPr>
            <a:normAutofit fontScale="90000"/>
          </a:bodyPr>
          <a:lstStyle/>
          <a:p>
            <a:r>
              <a:rPr lang="fr-CA" dirty="0" smtClean="0"/>
              <a:t/>
            </a:r>
            <a:br>
              <a:rPr lang="fr-CA" dirty="0" smtClean="0"/>
            </a:br>
            <a:r>
              <a:rPr lang="fr-CA" dirty="0" smtClean="0"/>
              <a:t/>
            </a:r>
            <a:br>
              <a:rPr lang="fr-CA" dirty="0" smtClean="0"/>
            </a:br>
            <a:r>
              <a:rPr lang="fr-CA" sz="3600" b="1" dirty="0" smtClean="0">
                <a:solidFill>
                  <a:srgbClr val="7030A0"/>
                </a:solidFill>
              </a:rPr>
              <a:t>Jordan dit: «Je ne suis pas prêt à avoir des relations sexuelles. J’espère que tu comprends». </a:t>
            </a:r>
            <a:r>
              <a:rPr lang="fr-CA" sz="3600" b="1" dirty="0" err="1" smtClean="0">
                <a:solidFill>
                  <a:srgbClr val="7030A0"/>
                </a:solidFill>
              </a:rPr>
              <a:t>Lupe</a:t>
            </a:r>
            <a:r>
              <a:rPr lang="fr-CA" sz="3600" b="1" dirty="0" smtClean="0">
                <a:solidFill>
                  <a:srgbClr val="7030A0"/>
                </a:solidFill>
              </a:rPr>
              <a:t> répond: «Bien sûr. Mais, peut-on en reparler quand tu seras prêt?» Jordan répond: « Oui. Que veux-tu faire maintenant?» </a:t>
            </a:r>
            <a:r>
              <a:rPr lang="fr-CA" dirty="0" smtClean="0"/>
              <a:t/>
            </a:r>
            <a:br>
              <a:rPr lang="fr-CA" dirty="0" smtClean="0"/>
            </a:br>
            <a:endParaRPr lang="fr-CA" sz="3600" b="1" dirty="0">
              <a:solidFill>
                <a:srgbClr val="7030A0"/>
              </a:solidFill>
            </a:endParaRPr>
          </a:p>
        </p:txBody>
      </p:sp>
      <p:graphicFrame>
        <p:nvGraphicFramePr>
          <p:cNvPr id="5" name="Table 4"/>
          <p:cNvGraphicFramePr>
            <a:graphicFrameLocks noGrp="1"/>
          </p:cNvGraphicFramePr>
          <p:nvPr>
            <p:custDataLst>
              <p:tags r:id="rId2"/>
            </p:custDataLst>
            <p:extLst>
              <p:ext uri="{D42A27DB-BD31-4B8C-83A1-F6EECF244321}">
                <p14:modId xmlns:p14="http://schemas.microsoft.com/office/powerpoint/2010/main" val="4143007798"/>
              </p:ext>
            </p:extLst>
          </p:nvPr>
        </p:nvGraphicFramePr>
        <p:xfrm>
          <a:off x="954258" y="2413063"/>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fr-CA" sz="2400" b="0" noProof="0" dirty="0" smtClean="0">
                          <a:solidFill>
                            <a:schemeClr val="tx1"/>
                          </a:solidFill>
                          <a:hlinkClick r:id="rId6" action="ppaction://hlinksldjump"/>
                        </a:rPr>
                        <a:t>Manger de la pizza?</a:t>
                      </a:r>
                      <a:endParaRPr lang="fr-CA" sz="2400" b="0" baseline="0" noProof="0" dirty="0" smtClean="0">
                        <a:solidFill>
                          <a:schemeClr val="tx1"/>
                        </a:solidFill>
                      </a:endParaRPr>
                    </a:p>
                    <a:p>
                      <a:pPr marL="0" indent="0" algn="ctr">
                        <a:buNone/>
                      </a:pPr>
                      <a:endParaRPr lang="fr-CA" sz="2400" b="0" baseline="0" noProof="0" dirty="0" smtClean="0">
                        <a:solidFill>
                          <a:schemeClr val="tx1"/>
                        </a:solidFill>
                      </a:endParaRPr>
                    </a:p>
                    <a:p>
                      <a:pPr marL="0" indent="0" algn="ctr">
                        <a:buNone/>
                      </a:pP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b) </a:t>
                      </a:r>
                      <a:r>
                        <a:rPr lang="fr-CA" sz="2400" b="0" noProof="0" dirty="0" smtClean="0">
                          <a:solidFill>
                            <a:schemeClr val="tx1"/>
                          </a:solidFill>
                          <a:hlinkClick r:id="rId6" action="ppaction://hlinksldjump"/>
                        </a:rPr>
                        <a:t>Aller au cinéma?</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c) </a:t>
                      </a:r>
                      <a:r>
                        <a:rPr lang="fr-CA" sz="2400" b="0" noProof="0" dirty="0" smtClean="0">
                          <a:solidFill>
                            <a:schemeClr val="tx1"/>
                          </a:solidFill>
                          <a:hlinkClick r:id="rId6" action="ppaction://hlinksldjump"/>
                        </a:rPr>
                        <a:t>Faire du vélo?</a:t>
                      </a:r>
                      <a:endParaRPr lang="fr-CA" sz="2400" b="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21</a:t>
            </a:fld>
            <a:endParaRPr lang="fr-CA"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6608" y="3295385"/>
            <a:ext cx="2604140" cy="217259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1079" y="3498223"/>
            <a:ext cx="2823101" cy="1766919"/>
          </a:xfrm>
          <a:prstGeom prst="rect">
            <a:avLst/>
          </a:prstGeom>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b="32844"/>
          <a:stretch/>
        </p:blipFill>
        <p:spPr>
          <a:xfrm>
            <a:off x="8058807" y="3834065"/>
            <a:ext cx="3429000" cy="2302760"/>
          </a:xfrm>
          <a:prstGeom prst="rect">
            <a:avLst/>
          </a:prstGeom>
        </p:spPr>
      </p:pic>
    </p:spTree>
    <p:extLst>
      <p:ext uri="{BB962C8B-B14F-4D97-AF65-F5344CB8AC3E}">
        <p14:creationId xmlns:p14="http://schemas.microsoft.com/office/powerpoint/2010/main" val="3485257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b="1" dirty="0" smtClean="0">
                <a:solidFill>
                  <a:srgbClr val="7030A0"/>
                </a:solidFill>
              </a:rPr>
              <a:t>Jordan dit: «C’est beau. Tout va bien. Je te ferai signe quand je serai prêt à en reparler. Que veux-tu faire maintenant?» </a:t>
            </a:r>
            <a:endParaRPr lang="fr-CA" b="1" dirty="0">
              <a:solidFill>
                <a:srgbClr val="7030A0"/>
              </a:solidFill>
            </a:endParaRPr>
          </a:p>
        </p:txBody>
      </p:sp>
      <p:sp>
        <p:nvSpPr>
          <p:cNvPr id="3" name="Slide Number Placeholder 2"/>
          <p:cNvSpPr>
            <a:spLocks noGrp="1"/>
          </p:cNvSpPr>
          <p:nvPr>
            <p:ph type="sldNum" sz="quarter" idx="12"/>
            <p:custDataLst>
              <p:tags r:id="rId2"/>
            </p:custDataLst>
          </p:nvPr>
        </p:nvSpPr>
        <p:spPr/>
        <p:txBody>
          <a:bodyPr/>
          <a:lstStyle/>
          <a:p>
            <a:fld id="{2DDDCAF7-F0A1-4827-AF4D-434204B678E4}" type="slidenum">
              <a:rPr lang="fr-CA" smtClean="0"/>
              <a:t>22</a:t>
            </a:fld>
            <a:endParaRPr lang="fr-CA" dirty="0"/>
          </a:p>
        </p:txBody>
      </p:sp>
      <p:graphicFrame>
        <p:nvGraphicFramePr>
          <p:cNvPr id="9" name="Table 8"/>
          <p:cNvGraphicFramePr>
            <a:graphicFrameLocks noGrp="1"/>
          </p:cNvGraphicFramePr>
          <p:nvPr>
            <p:custDataLst>
              <p:tags r:id="rId3"/>
            </p:custDataLst>
            <p:extLst>
              <p:ext uri="{D42A27DB-BD31-4B8C-83A1-F6EECF244321}">
                <p14:modId xmlns:p14="http://schemas.microsoft.com/office/powerpoint/2010/main" val="1881340249"/>
              </p:ext>
            </p:extLst>
          </p:nvPr>
        </p:nvGraphicFramePr>
        <p:xfrm>
          <a:off x="1024760" y="2730827"/>
          <a:ext cx="10272939" cy="3477594"/>
        </p:xfrm>
        <a:graphic>
          <a:graphicData uri="http://schemas.openxmlformats.org/drawingml/2006/table">
            <a:tbl>
              <a:tblPr firstRow="1" bandRow="1">
                <a:tableStyleId>{5C22544A-7EE6-4342-B048-85BDC9FD1C3A}</a:tableStyleId>
              </a:tblPr>
              <a:tblGrid>
                <a:gridCol w="3424313"/>
                <a:gridCol w="3424313"/>
                <a:gridCol w="3424313"/>
              </a:tblGrid>
              <a:tr h="3477594">
                <a:tc>
                  <a:txBody>
                    <a:bodyPr/>
                    <a:lstStyle/>
                    <a:p>
                      <a:pPr marL="457200" indent="-457200" algn="ctr">
                        <a:buAutoNum type="alphaLcParenR"/>
                      </a:pPr>
                      <a:r>
                        <a:rPr lang="fr-CA" sz="2400" b="0" baseline="0" noProof="0" dirty="0" smtClean="0">
                          <a:solidFill>
                            <a:schemeClr val="tx1"/>
                          </a:solidFill>
                          <a:hlinkClick r:id="rId6" action="ppaction://hlinksldjump"/>
                        </a:rPr>
                        <a:t>Faire de la planche à roulettes?</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marL="0" indent="0" algn="ctr">
                        <a:buNone/>
                      </a:pPr>
                      <a:endParaRPr lang="fr-CA" sz="2400" b="0" baseline="0" noProof="0" dirty="0" smtClean="0">
                        <a:solidFill>
                          <a:schemeClr val="tx1"/>
                        </a:solidFill>
                      </a:endParaRPr>
                    </a:p>
                    <a:p>
                      <a:pPr marL="0" indent="0" algn="ctr">
                        <a:buNone/>
                      </a:pP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b) </a:t>
                      </a:r>
                      <a:r>
                        <a:rPr lang="fr-CA" sz="2400" b="0" noProof="0" dirty="0" smtClean="0">
                          <a:solidFill>
                            <a:schemeClr val="tx1"/>
                          </a:solidFill>
                          <a:hlinkClick r:id="rId6" action="ppaction://hlinksldjump"/>
                        </a:rPr>
                        <a:t>Aller manger de la pizza?</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c) </a:t>
                      </a:r>
                      <a:r>
                        <a:rPr lang="fr-CA" sz="2400" b="0" noProof="0" dirty="0" smtClean="0">
                          <a:solidFill>
                            <a:schemeClr val="tx1"/>
                          </a:solidFill>
                          <a:hlinkClick r:id="rId6" action="ppaction://hlinksldjump"/>
                        </a:rPr>
                        <a:t>Aller au cinéma?</a:t>
                      </a:r>
                      <a:endParaRPr lang="fr-CA" sz="2400" b="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r>
            </a:tbl>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8749" y="3956970"/>
            <a:ext cx="2604140" cy="217259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4496" y="3926540"/>
            <a:ext cx="2823101" cy="1766919"/>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5642" y="4027910"/>
            <a:ext cx="3610098" cy="2406732"/>
          </a:xfrm>
          <a:prstGeom prst="rect">
            <a:avLst/>
          </a:prstGeom>
        </p:spPr>
      </p:pic>
    </p:spTree>
    <p:extLst>
      <p:ext uri="{BB962C8B-B14F-4D97-AF65-F5344CB8AC3E}">
        <p14:creationId xmlns:p14="http://schemas.microsoft.com/office/powerpoint/2010/main" val="2052237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b="1" dirty="0" smtClean="0">
                <a:solidFill>
                  <a:srgbClr val="7030A0"/>
                </a:solidFill>
              </a:rPr>
              <a:t>Jordan dit: «D’accord, c’est fini entre nous. Je m’en vais ________ avec mes amis.» </a:t>
            </a:r>
            <a:r>
              <a:rPr lang="fr-CA" dirty="0" smtClean="0"/>
              <a:t/>
            </a:r>
            <a:br>
              <a:rPr lang="fr-CA" dirty="0" smtClean="0"/>
            </a:br>
            <a:endParaRPr lang="fr-CA" dirty="0">
              <a:solidFill>
                <a:srgbClr val="92D050"/>
              </a:solidFill>
            </a:endParaRPr>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2912191315"/>
              </p:ext>
            </p:extLst>
          </p:nvPr>
        </p:nvGraphicFramePr>
        <p:xfrm>
          <a:off x="1036319" y="2033236"/>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fr-CA" sz="2400" b="0" noProof="0" dirty="0" smtClean="0">
                          <a:solidFill>
                            <a:schemeClr val="tx1"/>
                          </a:solidFill>
                          <a:hlinkClick r:id="rId6" action="ppaction://hlinksldjump"/>
                        </a:rPr>
                        <a:t>manger de la pizza</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marL="0" indent="0" algn="ctr">
                        <a:buNone/>
                      </a:pP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b) </a:t>
                      </a:r>
                      <a:r>
                        <a:rPr lang="fr-CA" sz="2400" b="0" noProof="0" dirty="0" smtClean="0">
                          <a:solidFill>
                            <a:schemeClr val="tx1"/>
                          </a:solidFill>
                          <a:hlinkClick r:id="rId6" action="ppaction://hlinksldjump"/>
                        </a:rPr>
                        <a:t>jouer au basketball</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c)  </a:t>
                      </a:r>
                      <a:r>
                        <a:rPr lang="fr-CA" sz="2400" b="0" noProof="0" dirty="0" smtClean="0">
                          <a:solidFill>
                            <a:schemeClr val="tx1"/>
                          </a:solidFill>
                          <a:hlinkClick r:id="rId6" action="ppaction://hlinksldjump"/>
                        </a:rPr>
                        <a:t>écouter de la musique</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23</a:t>
            </a:fld>
            <a:endParaRPr lang="fr-CA"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6513" y="3129572"/>
            <a:ext cx="2604140" cy="217259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0877" y="3129572"/>
            <a:ext cx="2671933" cy="264213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8604" y="3486149"/>
            <a:ext cx="3486806" cy="2025731"/>
          </a:xfrm>
          <a:prstGeom prst="rect">
            <a:avLst/>
          </a:prstGeom>
        </p:spPr>
      </p:pic>
    </p:spTree>
    <p:extLst>
      <p:ext uri="{BB962C8B-B14F-4D97-AF65-F5344CB8AC3E}">
        <p14:creationId xmlns:p14="http://schemas.microsoft.com/office/powerpoint/2010/main" val="3918210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96460" y="1040858"/>
            <a:ext cx="10655847" cy="1325563"/>
          </a:xfrm>
        </p:spPr>
        <p:txBody>
          <a:bodyPr>
            <a:normAutofit fontScale="90000"/>
          </a:bodyPr>
          <a:lstStyle/>
          <a:p>
            <a:r>
              <a:rPr lang="fr-CA" b="1" dirty="0" smtClean="0">
                <a:solidFill>
                  <a:srgbClr val="7030A0"/>
                </a:solidFill>
              </a:rPr>
              <a:t>Jordan dit: «Moi aussi, je t’aime beaucoup. C’est pourquoi je ne veux rien changer pour le moment». </a:t>
            </a:r>
            <a:r>
              <a:rPr lang="fr-CA" b="1" dirty="0" err="1" smtClean="0">
                <a:solidFill>
                  <a:srgbClr val="7030A0"/>
                </a:solidFill>
              </a:rPr>
              <a:t>Lupe</a:t>
            </a:r>
            <a:r>
              <a:rPr lang="fr-CA" b="1" dirty="0" smtClean="0">
                <a:solidFill>
                  <a:srgbClr val="7030A0"/>
                </a:solidFill>
              </a:rPr>
              <a:t> répond: «Je comprends. Que veux-tu faire maintenant?» </a:t>
            </a:r>
            <a:r>
              <a:rPr lang="fr-CA" dirty="0" smtClean="0"/>
              <a:t/>
            </a:r>
            <a:br>
              <a:rPr lang="fr-CA" dirty="0" smtClean="0"/>
            </a:br>
            <a:endParaRPr lang="fr-CA" dirty="0"/>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1562300003"/>
              </p:ext>
            </p:extLst>
          </p:nvPr>
        </p:nvGraphicFramePr>
        <p:xfrm>
          <a:off x="841717" y="2878756"/>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fr-CA" sz="2400" b="0" noProof="0" dirty="0" smtClean="0">
                          <a:solidFill>
                            <a:schemeClr val="tx1"/>
                          </a:solidFill>
                          <a:hlinkClick r:id="rId6" action="ppaction://hlinksldjump"/>
                        </a:rPr>
                        <a:t>Faire du vélo</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marL="0" indent="0" algn="ctr">
                        <a:buNone/>
                      </a:pPr>
                      <a:endParaRPr lang="fr-CA" sz="2400" b="1" noProof="0" dirty="0">
                        <a:solidFill>
                          <a:schemeClr val="tx1"/>
                        </a:solidFill>
                      </a:endParaRPr>
                    </a:p>
                  </a:txBody>
                  <a:tcPr>
                    <a:noFill/>
                  </a:tcPr>
                </a:tc>
                <a:tc>
                  <a:txBody>
                    <a:bodyPr/>
                    <a:lstStyle/>
                    <a:p>
                      <a:pPr algn="ctr"/>
                      <a:r>
                        <a:rPr lang="fr-CA" sz="2400" b="0" noProof="0" dirty="0" smtClean="0">
                          <a:solidFill>
                            <a:schemeClr val="tx1"/>
                          </a:solidFill>
                        </a:rPr>
                        <a:t>b) </a:t>
                      </a:r>
                      <a:r>
                        <a:rPr lang="fr-CA" sz="2400" b="0" noProof="0" dirty="0" smtClean="0">
                          <a:solidFill>
                            <a:schemeClr val="tx1"/>
                          </a:solidFill>
                          <a:hlinkClick r:id="rId6" action="ppaction://hlinksldjump"/>
                        </a:rPr>
                        <a:t>Jouer au basketball</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c)  </a:t>
                      </a:r>
                      <a:r>
                        <a:rPr lang="fr-CA" sz="2400" b="0" noProof="0" dirty="0" smtClean="0">
                          <a:solidFill>
                            <a:schemeClr val="tx1"/>
                          </a:solidFill>
                          <a:hlinkClick r:id="rId6" action="ppaction://hlinksldjump"/>
                        </a:rPr>
                        <a:t>Écouter de la musique</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24</a:t>
            </a:fld>
            <a:endParaRPr lang="fr-CA" dirty="0"/>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b="32844"/>
          <a:stretch/>
        </p:blipFill>
        <p:spPr>
          <a:xfrm>
            <a:off x="1008527" y="3822029"/>
            <a:ext cx="3429000" cy="230276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4600" y="3919489"/>
            <a:ext cx="3486806" cy="2025731"/>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6893" y="3887851"/>
            <a:ext cx="2230176" cy="2205300"/>
          </a:xfrm>
          <a:prstGeom prst="rect">
            <a:avLst/>
          </a:prstGeom>
        </p:spPr>
      </p:pic>
    </p:spTree>
    <p:extLst>
      <p:ext uri="{BB962C8B-B14F-4D97-AF65-F5344CB8AC3E}">
        <p14:creationId xmlns:p14="http://schemas.microsoft.com/office/powerpoint/2010/main" val="2624595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b="1" dirty="0" smtClean="0">
                <a:solidFill>
                  <a:srgbClr val="7030A0"/>
                </a:solidFill>
              </a:rPr>
              <a:t>Jordan dit: «Je ne suis pas prêt». </a:t>
            </a:r>
            <a:r>
              <a:rPr lang="fr-CA" sz="4000" b="1" dirty="0" err="1" smtClean="0">
                <a:solidFill>
                  <a:srgbClr val="7030A0"/>
                </a:solidFill>
              </a:rPr>
              <a:t>Lupe</a:t>
            </a:r>
            <a:r>
              <a:rPr lang="fr-CA" sz="4000" b="1" dirty="0" smtClean="0">
                <a:solidFill>
                  <a:srgbClr val="7030A0"/>
                </a:solidFill>
              </a:rPr>
              <a:t> répond:</a:t>
            </a:r>
            <a:endParaRPr lang="fr-CA" sz="4000" b="1" dirty="0">
              <a:solidFill>
                <a:srgbClr val="7030A0"/>
              </a:solidFill>
            </a:endParaRPr>
          </a:p>
        </p:txBody>
      </p:sp>
      <p:sp>
        <p:nvSpPr>
          <p:cNvPr id="3" name="Content Placeholder 2"/>
          <p:cNvSpPr>
            <a:spLocks noGrp="1"/>
          </p:cNvSpPr>
          <p:nvPr>
            <p:ph idx="1"/>
            <p:custDataLst>
              <p:tags r:id="rId2"/>
            </p:custDataLst>
          </p:nvPr>
        </p:nvSpPr>
        <p:spPr>
          <a:xfrm>
            <a:off x="838198" y="1825625"/>
            <a:ext cx="10713441" cy="4351338"/>
          </a:xfrm>
        </p:spPr>
        <p:txBody>
          <a:bodyPr/>
          <a:lstStyle/>
          <a:p>
            <a:pPr marL="514350" indent="-514350">
              <a:buFont typeface="+mj-lt"/>
              <a:buAutoNum type="alphaLcParenR"/>
            </a:pPr>
            <a:r>
              <a:rPr lang="fr-CA" dirty="0" smtClean="0">
                <a:hlinkClick r:id="rId6" action="ppaction://hlinksldjump"/>
              </a:rPr>
              <a:t>«Allez! Ça fait longtemps qu’on se fréquente. Et tu flirtes beaucoup. Tu m’embrasses et tu me caresses tout le temps, alors ça veut dire que tu veux avoir des relations sexuelles avec moi. Si tu ne veux pas avoir de relations sexuelles avec moi, alors c’est fini entre nous.»</a:t>
            </a:r>
            <a:endParaRPr lang="fr-CA" dirty="0" smtClean="0"/>
          </a:p>
          <a:p>
            <a:pPr marL="514350" indent="-514350">
              <a:buFont typeface="+mj-lt"/>
              <a:buAutoNum type="alphaLcParenR"/>
            </a:pPr>
            <a:endParaRPr lang="fr-CA" dirty="0" smtClean="0"/>
          </a:p>
          <a:p>
            <a:pPr marL="514350" indent="-514350">
              <a:buFont typeface="+mj-lt"/>
              <a:buAutoNum type="alphaLcParenR"/>
            </a:pPr>
            <a:r>
              <a:rPr lang="fr-CA" dirty="0" smtClean="0">
                <a:hlinkClick r:id="rId7" action="ppaction://hlinksldjump"/>
              </a:rPr>
              <a:t>«D’accord. Je comprends. Peut-on en reparler quand tu seras prêt?»</a:t>
            </a:r>
            <a:endParaRPr lang="fr-CA" dirty="0" smtClean="0"/>
          </a:p>
          <a:p>
            <a:pPr marL="0" indent="0">
              <a:buNone/>
            </a:pPr>
            <a:r>
              <a:rPr lang="fr-CA" dirty="0" smtClean="0">
                <a:hlinkClick r:id="rId8" action="ppaction://hlinksldjump"/>
              </a:rPr>
              <a:t> </a:t>
            </a:r>
            <a:endParaRPr lang="fr-CA" dirty="0" smtClean="0"/>
          </a:p>
          <a:p>
            <a:pPr marL="0" indent="0">
              <a:buNone/>
            </a:pP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mtClean="0"/>
              <a:t>25</a:t>
            </a:fld>
            <a:endParaRPr lang="fr-CA" dirty="0"/>
          </a:p>
        </p:txBody>
      </p:sp>
    </p:spTree>
    <p:extLst>
      <p:ext uri="{BB962C8B-B14F-4D97-AF65-F5344CB8AC3E}">
        <p14:creationId xmlns:p14="http://schemas.microsoft.com/office/powerpoint/2010/main" val="3757780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52732" y="1195930"/>
            <a:ext cx="10515600" cy="1325563"/>
          </a:xfrm>
        </p:spPr>
        <p:txBody>
          <a:bodyPr>
            <a:normAutofit fontScale="90000"/>
          </a:bodyPr>
          <a:lstStyle/>
          <a:p>
            <a:r>
              <a:rPr lang="fr-CA" b="1" dirty="0" smtClean="0">
                <a:solidFill>
                  <a:srgbClr val="7030A0"/>
                </a:solidFill>
              </a:rPr>
              <a:t>Jordan répond: «C’est certain. Que veux-tu faire maintenant?»</a:t>
            </a:r>
            <a:r>
              <a:rPr lang="fr-CA" dirty="0" smtClean="0"/>
              <a:t/>
            </a:r>
            <a:br>
              <a:rPr lang="fr-CA" dirty="0" smtClean="0"/>
            </a:br>
            <a:endParaRPr lang="fr-CA" dirty="0"/>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1439417132"/>
              </p:ext>
            </p:extLst>
          </p:nvPr>
        </p:nvGraphicFramePr>
        <p:xfrm>
          <a:off x="841717" y="2878756"/>
          <a:ext cx="10382754" cy="3477594"/>
        </p:xfrm>
        <a:graphic>
          <a:graphicData uri="http://schemas.openxmlformats.org/drawingml/2006/table">
            <a:tbl>
              <a:tblPr firstRow="1" bandRow="1">
                <a:tableStyleId>{5C22544A-7EE6-4342-B048-85BDC9FD1C3A}</a:tableStyleId>
              </a:tblPr>
              <a:tblGrid>
                <a:gridCol w="3460918"/>
                <a:gridCol w="3460918"/>
                <a:gridCol w="3460918"/>
              </a:tblGrid>
              <a:tr h="3477594">
                <a:tc>
                  <a:txBody>
                    <a:bodyPr/>
                    <a:lstStyle/>
                    <a:p>
                      <a:pPr marL="457200" indent="-457200" algn="ctr">
                        <a:buAutoNum type="alphaLcParenR"/>
                      </a:pPr>
                      <a:r>
                        <a:rPr lang="fr-CA" sz="2400" b="0" noProof="0" dirty="0" smtClean="0">
                          <a:solidFill>
                            <a:schemeClr val="tx1"/>
                          </a:solidFill>
                          <a:hlinkClick r:id="rId6" action="ppaction://hlinksldjump"/>
                        </a:rPr>
                        <a:t>Aller à la répétition de musique? </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marL="457200" indent="-457200" algn="ctr">
                        <a:buAutoNum type="alphaLcParenR"/>
                      </a:pP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b) </a:t>
                      </a:r>
                      <a:r>
                        <a:rPr lang="fr-CA" sz="2400" b="0" noProof="0" dirty="0" smtClean="0">
                          <a:solidFill>
                            <a:schemeClr val="tx1"/>
                          </a:solidFill>
                          <a:hlinkClick r:id="rId6" action="ppaction://hlinksldjump"/>
                        </a:rPr>
                        <a:t>Jouer au basketball?</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c)  </a:t>
                      </a:r>
                      <a:r>
                        <a:rPr lang="fr-CA" sz="2400" b="0" noProof="0" dirty="0" smtClean="0">
                          <a:solidFill>
                            <a:schemeClr val="tx1"/>
                          </a:solidFill>
                          <a:hlinkClick r:id="rId6" action="ppaction://hlinksldjump"/>
                        </a:rPr>
                        <a:t>Écouter de la musique?</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noProof="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26</a:t>
            </a:fld>
            <a:endParaRPr lang="fr-CA"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7074" y="4153922"/>
            <a:ext cx="2458193" cy="209110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5261" y="3958568"/>
            <a:ext cx="2121809" cy="2098142"/>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0573" y="4030979"/>
            <a:ext cx="3486806" cy="2025731"/>
          </a:xfrm>
          <a:prstGeom prst="rect">
            <a:avLst/>
          </a:prstGeom>
        </p:spPr>
      </p:pic>
    </p:spTree>
    <p:extLst>
      <p:ext uri="{BB962C8B-B14F-4D97-AF65-F5344CB8AC3E}">
        <p14:creationId xmlns:p14="http://schemas.microsoft.com/office/powerpoint/2010/main" val="4218350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97523" y="1588005"/>
            <a:ext cx="10515600" cy="1325563"/>
          </a:xfrm>
        </p:spPr>
        <p:txBody>
          <a:bodyPr>
            <a:normAutofit fontScale="90000"/>
          </a:bodyPr>
          <a:lstStyle/>
          <a:p>
            <a:pPr lvl="0" algn="ctr">
              <a:spcBef>
                <a:spcPts val="1000"/>
              </a:spcBef>
            </a:pPr>
            <a:r>
              <a:rPr lang="en-CA" sz="18500" dirty="0">
                <a:solidFill>
                  <a:srgbClr val="7030A0"/>
                </a:solidFill>
                <a:latin typeface="Freestyle Script" panose="030804020302050B0404" pitchFamily="66" charset="0"/>
              </a:rPr>
              <a:t>Fin</a:t>
            </a:r>
            <a:r>
              <a:t/>
            </a:r>
            <a:br/>
            <a:endParaRPr lang="fr-CA" dirty="0"/>
          </a:p>
        </p:txBody>
      </p:sp>
      <p:sp>
        <p:nvSpPr>
          <p:cNvPr id="3" name="Content Placeholder 2"/>
          <p:cNvSpPr>
            <a:spLocks noGrp="1"/>
          </p:cNvSpPr>
          <p:nvPr>
            <p:ph idx="1"/>
            <p:custDataLst>
              <p:tags r:id="rId2"/>
            </p:custDataLst>
          </p:nvPr>
        </p:nvSpPr>
        <p:spPr/>
        <p:txBody>
          <a:bodyPr>
            <a:normAutofit/>
          </a:bodyPr>
          <a:lstStyle/>
          <a:p>
            <a:pPr marL="0" indent="0">
              <a:buNone/>
            </a:pPr>
            <a:endParaRPr lang="fr-CA" dirty="0"/>
          </a:p>
          <a:p>
            <a:pPr marL="0" indent="0">
              <a:buNone/>
            </a:pPr>
            <a:endParaRPr lang="fr-CA" dirty="0" smtClean="0"/>
          </a:p>
          <a:p>
            <a:pPr marL="0" indent="0" algn="ctr">
              <a:buNone/>
            </a:pPr>
            <a:r>
              <a:rPr lang="en-CA" dirty="0" smtClean="0">
                <a:hlinkClick r:id="rId6" action="ppaction://hlinksldjump"/>
              </a:rPr>
              <a:t>Retour au début </a:t>
            </a:r>
            <a:endParaRPr lang="fr-CA" dirty="0"/>
          </a:p>
        </p:txBody>
      </p:sp>
      <p:sp>
        <p:nvSpPr>
          <p:cNvPr id="5" name="Slide Number Placeholder 4"/>
          <p:cNvSpPr>
            <a:spLocks noGrp="1"/>
          </p:cNvSpPr>
          <p:nvPr>
            <p:ph type="sldNum" sz="quarter" idx="12"/>
            <p:custDataLst>
              <p:tags r:id="rId3"/>
            </p:custDataLst>
          </p:nvPr>
        </p:nvSpPr>
        <p:spPr/>
        <p:txBody>
          <a:bodyPr/>
          <a:lstStyle/>
          <a:p>
            <a:fld id="{2DDDCAF7-F0A1-4827-AF4D-434204B678E4}" type="slidenum">
              <a:rPr lang="en-CA" smtClean="0"/>
              <a:t>27</a:t>
            </a:fld>
            <a:endParaRPr lang="fr-CA"/>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8267" y="3438524"/>
            <a:ext cx="1642597" cy="3057525"/>
          </a:xfrm>
          <a:prstGeom prst="rect">
            <a:avLst/>
          </a:prstGeom>
        </p:spPr>
      </p:pic>
    </p:spTree>
    <p:extLst>
      <p:ext uri="{BB962C8B-B14F-4D97-AF65-F5344CB8AC3E}">
        <p14:creationId xmlns:p14="http://schemas.microsoft.com/office/powerpoint/2010/main" val="190035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solidFill>
                  <a:srgbClr val="7030A0"/>
                </a:solidFill>
              </a:rPr>
              <a:t>Ils se sont rencontrés à _________</a:t>
            </a:r>
            <a:endParaRPr lang="fr-CA" b="1" dirty="0">
              <a:solidFill>
                <a:srgbClr val="7030A0"/>
              </a:solidFill>
            </a:endParaRPr>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2582717353"/>
              </p:ext>
            </p:extLst>
          </p:nvPr>
        </p:nvGraphicFramePr>
        <p:xfrm>
          <a:off x="504092" y="1968891"/>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en-CA" sz="2400" b="0" baseline="0" dirty="0" smtClean="0">
                          <a:solidFill>
                            <a:schemeClr val="tx1"/>
                          </a:solidFill>
                          <a:hlinkClick r:id="rId6" action="ppaction://hlinksldjump"/>
                        </a:rPr>
                        <a:t> une fête</a:t>
                      </a:r>
                      <a:endParaRPr lang="fr-CA" sz="2400" b="0" baseline="0" dirty="0" smtClean="0">
                        <a:solidFill>
                          <a:schemeClr val="tx1"/>
                        </a:solidFill>
                      </a:endParaRPr>
                    </a:p>
                    <a:p>
                      <a:pPr marL="0" indent="0" algn="ctr">
                        <a:buNone/>
                      </a:pPr>
                      <a:endParaRPr lang="en-CA" sz="2400" b="0" baseline="0" dirty="0" smtClean="0">
                        <a:solidFill>
                          <a:schemeClr val="tx1"/>
                        </a:solidFill>
                      </a:endParaRPr>
                    </a:p>
                  </a:txBody>
                  <a:tcPr>
                    <a:noFill/>
                  </a:tcPr>
                </a:tc>
                <a:tc>
                  <a:txBody>
                    <a:bodyPr/>
                    <a:lstStyle/>
                    <a:p>
                      <a:pPr algn="ctr"/>
                      <a:r>
                        <a:rPr lang="en-CA" sz="2400" b="0" dirty="0" smtClean="0">
                          <a:solidFill>
                            <a:schemeClr val="tx1"/>
                          </a:solidFill>
                        </a:rPr>
                        <a:t>b) </a:t>
                      </a:r>
                      <a:r>
                        <a:rPr lang="en-CA" sz="2400" b="0" baseline="0" dirty="0" smtClean="0">
                          <a:solidFill>
                            <a:schemeClr val="tx1"/>
                          </a:solidFill>
                          <a:hlinkClick r:id="rId6" action="ppaction://hlinksldjump"/>
                        </a:rPr>
                        <a:t>un m</a:t>
                      </a:r>
                      <a:r>
                        <a:rPr lang="en-CA" sz="2400" b="0" dirty="0" smtClean="0">
                          <a:solidFill>
                            <a:schemeClr val="tx1"/>
                          </a:solidFill>
                          <a:hlinkClick r:id="rId6" action="ppaction://hlinksldjump"/>
                        </a:rPr>
                        <a:t>atch de football</a:t>
                      </a: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6" action="ppaction://hlinksldjump"/>
                        </a:rPr>
                        <a:t>l'école</a:t>
                      </a:r>
                      <a:endParaRPr lang="fr-CA" sz="2400" b="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3</a:t>
            </a:fld>
            <a:endParaRPr lang="fr-CA"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487" y="3417356"/>
            <a:ext cx="3821373" cy="1280160"/>
          </a:xfrm>
          <a:prstGeom prst="rect">
            <a:avLst/>
          </a:prstGeom>
        </p:spPr>
      </p:pic>
      <p:pic>
        <p:nvPicPr>
          <p:cNvPr id="11" name="Content Placeholder 9"/>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4745182" y="3361214"/>
            <a:ext cx="2701636" cy="1280160"/>
          </a:xfr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82526" y="3185142"/>
            <a:ext cx="1811709" cy="1393886"/>
          </a:xfrm>
          <a:prstGeom prst="rect">
            <a:avLst/>
          </a:prstGeom>
        </p:spPr>
      </p:pic>
    </p:spTree>
    <p:extLst>
      <p:ext uri="{BB962C8B-B14F-4D97-AF65-F5344CB8AC3E}">
        <p14:creationId xmlns:p14="http://schemas.microsoft.com/office/powerpoint/2010/main" val="2911142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913841"/>
          </a:xfrm>
        </p:spPr>
        <p:txBody>
          <a:bodyPr>
            <a:normAutofit/>
          </a:bodyPr>
          <a:lstStyle/>
          <a:p>
            <a:r>
              <a:rPr lang="fr-CA" sz="3200" b="1" dirty="0" err="1" smtClean="0">
                <a:solidFill>
                  <a:srgbClr val="7030A0"/>
                </a:solidFill>
              </a:rPr>
              <a:t>Lupe</a:t>
            </a:r>
            <a:r>
              <a:rPr lang="fr-CA" sz="3200" b="1" dirty="0" smtClean="0">
                <a:solidFill>
                  <a:srgbClr val="7030A0"/>
                </a:solidFill>
              </a:rPr>
              <a:t> et Jordan passent beaucoup de temps ensemble et ils aiment s’embrasser et se caresser. Mais </a:t>
            </a:r>
            <a:r>
              <a:rPr lang="fr-CA" sz="3200" b="1" dirty="0" err="1" smtClean="0">
                <a:solidFill>
                  <a:srgbClr val="7030A0"/>
                </a:solidFill>
              </a:rPr>
              <a:t>Lupe</a:t>
            </a:r>
            <a:r>
              <a:rPr lang="fr-CA" sz="3200" b="1" dirty="0" smtClean="0">
                <a:solidFill>
                  <a:srgbClr val="7030A0"/>
                </a:solidFill>
              </a:rPr>
              <a:t> aimerait vraiment avoir des relations sexuelles avec Jordan. Alors, </a:t>
            </a:r>
            <a:r>
              <a:rPr lang="fr-CA" sz="3200" b="1" dirty="0" err="1" smtClean="0">
                <a:solidFill>
                  <a:srgbClr val="7030A0"/>
                </a:solidFill>
              </a:rPr>
              <a:t>Lupe</a:t>
            </a:r>
            <a:r>
              <a:rPr lang="fr-CA" sz="3200" b="1" dirty="0" smtClean="0">
                <a:solidFill>
                  <a:srgbClr val="7030A0"/>
                </a:solidFill>
              </a:rPr>
              <a:t>… </a:t>
            </a:r>
            <a:endParaRPr lang="fr-CA" sz="3200" b="1" dirty="0">
              <a:solidFill>
                <a:srgbClr val="7030A0"/>
              </a:solidFill>
            </a:endParaRPr>
          </a:p>
        </p:txBody>
      </p:sp>
      <p:sp>
        <p:nvSpPr>
          <p:cNvPr id="3" name="Content Placeholder 2"/>
          <p:cNvSpPr>
            <a:spLocks noGrp="1"/>
          </p:cNvSpPr>
          <p:nvPr>
            <p:ph idx="1"/>
            <p:custDataLst>
              <p:tags r:id="rId2"/>
            </p:custDataLst>
          </p:nvPr>
        </p:nvSpPr>
        <p:spPr>
          <a:xfrm>
            <a:off x="854528" y="2593994"/>
            <a:ext cx="7391401" cy="3602575"/>
          </a:xfrm>
          <a:ln>
            <a:solidFill>
              <a:schemeClr val="accent1"/>
            </a:solidFill>
          </a:ln>
        </p:spPr>
        <p:txBody>
          <a:bodyPr/>
          <a:lstStyle/>
          <a:p>
            <a:pPr marL="514350" indent="-514350">
              <a:buAutoNum type="alphaLcParenR"/>
            </a:pPr>
            <a:r>
              <a:rPr lang="fr-CA" dirty="0" smtClean="0">
                <a:hlinkClick r:id="rId6" action="ppaction://hlinksldjump"/>
              </a:rPr>
              <a:t>se lance et tente de défaire le pantalon de Jordan.</a:t>
            </a:r>
            <a:r>
              <a:rPr lang="fr-CA" dirty="0" smtClean="0"/>
              <a:t>	</a:t>
            </a:r>
          </a:p>
          <a:p>
            <a:pPr marL="514800" indent="-514800">
              <a:buNone/>
            </a:pPr>
            <a:r>
              <a:rPr lang="fr-CA" dirty="0" smtClean="0"/>
              <a:t>b)	</a:t>
            </a:r>
            <a:r>
              <a:rPr lang="fr-CA" dirty="0" smtClean="0">
                <a:hlinkClick r:id="rId7" action="ppaction://hlinksldjump"/>
              </a:rPr>
              <a:t>demande à Jordan: «Est-ce qu’on pourrait parler de relations sexuelles?»</a:t>
            </a:r>
            <a:endParaRPr lang="fr-CA" dirty="0" smtClean="0"/>
          </a:p>
          <a:p>
            <a:pPr marL="514800" indent="-514800">
              <a:buNone/>
            </a:pPr>
            <a:r>
              <a:rPr lang="fr-CA" dirty="0" smtClean="0"/>
              <a:t>c)	</a:t>
            </a:r>
            <a:r>
              <a:rPr lang="fr-CA" dirty="0" smtClean="0">
                <a:hlinkClick r:id="rId7" action="ppaction://hlinksldjump"/>
              </a:rPr>
              <a:t>dit: «J’aimerais vraiment avoir des relations sexuelles avec toi.»</a:t>
            </a:r>
            <a:r>
              <a:rPr lang="fr-CA" dirty="0" smtClean="0"/>
              <a:t> </a:t>
            </a: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mtClean="0"/>
              <a:t>4</a:t>
            </a:fld>
            <a:endParaRPr lang="fr-CA" dirty="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8973" y="2379409"/>
            <a:ext cx="3164543" cy="3145009"/>
          </a:xfrm>
          <a:prstGeom prst="rect">
            <a:avLst/>
          </a:prstGeom>
        </p:spPr>
      </p:pic>
    </p:spTree>
    <p:extLst>
      <p:ext uri="{BB962C8B-B14F-4D97-AF65-F5344CB8AC3E}">
        <p14:creationId xmlns:p14="http://schemas.microsoft.com/office/powerpoint/2010/main" val="69736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solidFill>
                  <a:srgbClr val="7030A0"/>
                </a:solidFill>
              </a:rPr>
              <a:t>Jordan répond…</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1825625"/>
            <a:ext cx="8727831" cy="4351338"/>
          </a:xfrm>
        </p:spPr>
        <p:txBody>
          <a:bodyPr/>
          <a:lstStyle/>
          <a:p>
            <a:pPr marL="514350" indent="-514350">
              <a:buAutoNum type="alphaLcParenR"/>
            </a:pPr>
            <a:r>
              <a:rPr lang="fr-CA" dirty="0" smtClean="0">
                <a:hlinkClick r:id="rId6" action="ppaction://hlinksldjump"/>
              </a:rPr>
              <a:t>«J’y ai pensé aussi. J’aimerais cela, mais nous devons d’abord parler de protection.»</a:t>
            </a:r>
            <a:r>
              <a:rPr lang="fr-CA" dirty="0" smtClean="0"/>
              <a:t> </a:t>
            </a:r>
            <a:br>
              <a:rPr lang="fr-CA" dirty="0" smtClean="0"/>
            </a:br>
            <a:endParaRPr lang="fr-CA" dirty="0" smtClean="0"/>
          </a:p>
          <a:p>
            <a:pPr marL="514350" indent="-514350">
              <a:buAutoNum type="alphaLcParenR"/>
            </a:pPr>
            <a:endParaRPr lang="fr-CA" dirty="0" smtClean="0"/>
          </a:p>
          <a:p>
            <a:pPr marL="514350" indent="-514350">
              <a:buAutoNum type="alphaLcParenR"/>
            </a:pPr>
            <a:r>
              <a:rPr lang="fr-CA" dirty="0" smtClean="0">
                <a:hlinkClick r:id="rId7" action="ppaction://hlinksldjump"/>
              </a:rPr>
              <a:t>«J’aime bien t’embrasser. Je ne veux pas que les choses changent.»</a:t>
            </a:r>
            <a:endParaRPr lang="fr-CA" dirty="0" smtClean="0"/>
          </a:p>
          <a:p>
            <a:pPr marL="514350" indent="-514350">
              <a:buAutoNum type="alphaLcParenR"/>
            </a:pPr>
            <a:endParaRPr lang="fr-CA" dirty="0" smtClean="0"/>
          </a:p>
          <a:p>
            <a:pPr marL="514350" indent="-514350">
              <a:buFont typeface="Arial" panose="020B0604020202020204" pitchFamily="34" charset="0"/>
              <a:buAutoNum type="alphaLcParenR"/>
            </a:pPr>
            <a:r>
              <a:rPr lang="fr-CA" dirty="0" smtClean="0">
                <a:hlinkClick r:id="rId8" action="ppaction://hlinksldjump"/>
              </a:rPr>
              <a:t>en ne disant rien.</a:t>
            </a:r>
            <a:r>
              <a:rPr lang="fr-CA" dirty="0" smtClean="0"/>
              <a:t> </a:t>
            </a: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mtClean="0"/>
              <a:t>5</a:t>
            </a:fld>
            <a:endParaRPr lang="fr-CA"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8039" y="735987"/>
            <a:ext cx="3027778" cy="2562689"/>
          </a:xfrm>
          <a:prstGeom prst="rect">
            <a:avLst/>
          </a:prstGeom>
        </p:spPr>
      </p:pic>
    </p:spTree>
    <p:extLst>
      <p:ext uri="{BB962C8B-B14F-4D97-AF65-F5344CB8AC3E}">
        <p14:creationId xmlns:p14="http://schemas.microsoft.com/office/powerpoint/2010/main" val="328955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533937"/>
            <a:ext cx="10515600" cy="1325563"/>
          </a:xfrm>
        </p:spPr>
        <p:txBody>
          <a:bodyPr>
            <a:normAutofit/>
          </a:bodyPr>
          <a:lstStyle/>
          <a:p>
            <a:r>
              <a:rPr lang="fr-CA" b="1" dirty="0" err="1" smtClean="0">
                <a:solidFill>
                  <a:srgbClr val="7030A0"/>
                </a:solidFill>
              </a:rPr>
              <a:t>Lupe</a:t>
            </a:r>
            <a:r>
              <a:rPr lang="fr-CA" b="1" dirty="0" smtClean="0">
                <a:solidFill>
                  <a:srgbClr val="7030A0"/>
                </a:solidFill>
              </a:rPr>
              <a:t>…</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2374264"/>
            <a:ext cx="10515600" cy="4351338"/>
          </a:xfrm>
        </p:spPr>
        <p:txBody>
          <a:bodyPr/>
          <a:lstStyle/>
          <a:p>
            <a:pPr marL="514350" indent="-514350">
              <a:buAutoNum type="alphaLcParenR"/>
            </a:pPr>
            <a:r>
              <a:rPr lang="fr-CA" dirty="0" smtClean="0">
                <a:hlinkClick r:id="rId6" action="ppaction://hlinksldjump"/>
              </a:rPr>
              <a:t>pense avoir le feu vert pour continuer parce que Jordan n’a pas dit non. Alors, </a:t>
            </a:r>
            <a:r>
              <a:rPr lang="fr-CA" dirty="0" err="1" smtClean="0">
                <a:hlinkClick r:id="rId6" action="ppaction://hlinksldjump"/>
              </a:rPr>
              <a:t>Lupe</a:t>
            </a:r>
            <a:r>
              <a:rPr lang="fr-CA" dirty="0" smtClean="0">
                <a:hlinkClick r:id="rId6" action="ppaction://hlinksldjump"/>
              </a:rPr>
              <a:t> se met à embrasser Jordan.</a:t>
            </a:r>
            <a:r>
              <a:rPr lang="fr-CA" dirty="0" smtClean="0"/>
              <a:t> </a:t>
            </a:r>
          </a:p>
          <a:p>
            <a:pPr marL="0" indent="0">
              <a:buNone/>
            </a:pPr>
            <a:r>
              <a:rPr lang="fr-CA" dirty="0" smtClean="0"/>
              <a:t/>
            </a:r>
            <a:br>
              <a:rPr lang="fr-CA" dirty="0" smtClean="0"/>
            </a:br>
            <a:endParaRPr lang="fr-CA" dirty="0" smtClean="0"/>
          </a:p>
          <a:p>
            <a:pPr marL="514800" indent="-514800">
              <a:buNone/>
            </a:pPr>
            <a:r>
              <a:rPr lang="fr-CA" dirty="0" smtClean="0"/>
              <a:t>b)	</a:t>
            </a:r>
            <a:r>
              <a:rPr lang="fr-CA" dirty="0" smtClean="0">
                <a:hlinkClick r:id="rId7" action="ppaction://hlinksldjump"/>
              </a:rPr>
              <a:t>dit: «Tu es bien silencieux. Qu’est-ce que ça veut dire?»</a:t>
            </a:r>
            <a:endParaRPr lang="fr-CA" dirty="0" smtClean="0"/>
          </a:p>
          <a:p>
            <a:pPr marL="0" indent="0">
              <a:buNone/>
            </a:pPr>
            <a:endParaRPr lang="fr-CA" dirty="0" smtClean="0"/>
          </a:p>
          <a:p>
            <a:pPr marL="514350" indent="-514350">
              <a:buAutoNum type="alphaLcParenR"/>
            </a:pP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mtClean="0"/>
              <a:t>6</a:t>
            </a:fld>
            <a:endParaRPr lang="fr-CA" dirty="0"/>
          </a:p>
        </p:txBody>
      </p:sp>
    </p:spTree>
    <p:extLst>
      <p:ext uri="{BB962C8B-B14F-4D97-AF65-F5344CB8AC3E}">
        <p14:creationId xmlns:p14="http://schemas.microsoft.com/office/powerpoint/2010/main" val="1863352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b="1" dirty="0" smtClean="0">
                <a:solidFill>
                  <a:srgbClr val="7030A0"/>
                </a:solidFill>
              </a:rPr>
              <a:t>Jordan ne sait pas quoi dire ou quoi faire. Il prend un air distant et ne réagit pas.   </a:t>
            </a:r>
            <a:endParaRPr lang="fr-CA" b="1" dirty="0">
              <a:solidFill>
                <a:srgbClr val="7030A0"/>
              </a:solidFill>
            </a:endParaRPr>
          </a:p>
        </p:txBody>
      </p:sp>
      <p:sp>
        <p:nvSpPr>
          <p:cNvPr id="9" name="Content Placeholder 8"/>
          <p:cNvSpPr>
            <a:spLocks noGrp="1"/>
          </p:cNvSpPr>
          <p:nvPr>
            <p:ph idx="1"/>
            <p:custDataLst>
              <p:tags r:id="rId2"/>
            </p:custDataLst>
          </p:nvPr>
        </p:nvSpPr>
        <p:spPr>
          <a:xfrm>
            <a:off x="838200" y="2187574"/>
            <a:ext cx="10515600" cy="4351338"/>
          </a:xfrm>
        </p:spPr>
        <p:txBody>
          <a:bodyPr/>
          <a:lstStyle/>
          <a:p>
            <a:pPr marL="514350" indent="-514350">
              <a:buFont typeface="+mj-lt"/>
              <a:buAutoNum type="alphaLcParenR"/>
            </a:pPr>
            <a:r>
              <a:rPr lang="fr-CA" dirty="0" err="1" smtClean="0">
                <a:hlinkClick r:id="rId6" action="ppaction://hlinksldjump"/>
              </a:rPr>
              <a:t>Lupe</a:t>
            </a:r>
            <a:r>
              <a:rPr lang="fr-CA" dirty="0" smtClean="0">
                <a:hlinkClick r:id="rId6" action="ppaction://hlinksldjump"/>
              </a:rPr>
              <a:t> commence à défaire le pantalon de Jordan.</a:t>
            </a:r>
            <a:r>
              <a:rPr lang="fr-CA" dirty="0" smtClean="0"/>
              <a:t> </a:t>
            </a:r>
          </a:p>
          <a:p>
            <a:pPr marL="0" indent="0">
              <a:buNone/>
            </a:pPr>
            <a:r>
              <a:rPr lang="fr-CA" dirty="0" smtClean="0"/>
              <a:t/>
            </a:r>
            <a:br>
              <a:rPr lang="fr-CA" dirty="0" smtClean="0"/>
            </a:br>
            <a:endParaRPr lang="fr-CA" dirty="0" smtClean="0"/>
          </a:p>
          <a:p>
            <a:pPr marL="514800" indent="-514800">
              <a:buNone/>
            </a:pPr>
            <a:r>
              <a:rPr lang="fr-CA" dirty="0" smtClean="0"/>
              <a:t>b)	</a:t>
            </a:r>
            <a:r>
              <a:rPr lang="fr-CA" dirty="0" err="1" smtClean="0">
                <a:hlinkClick r:id="rId7" action="ppaction://hlinksldjump"/>
              </a:rPr>
              <a:t>Lupe</a:t>
            </a:r>
            <a:r>
              <a:rPr lang="fr-CA" dirty="0" smtClean="0">
                <a:hlinkClick r:id="rId7" action="ppaction://hlinksldjump"/>
              </a:rPr>
              <a:t> voit que </a:t>
            </a:r>
            <a:r>
              <a:rPr lang="fr-CA" dirty="0">
                <a:hlinkClick r:id="rId7" action="ppaction://hlinksldjump"/>
              </a:rPr>
              <a:t>quelque</a:t>
            </a:r>
            <a:r>
              <a:rPr lang="fr-CA" dirty="0" smtClean="0">
                <a:hlinkClick r:id="rId7" action="ppaction://hlinksldjump"/>
              </a:rPr>
              <a:t> </a:t>
            </a:r>
            <a:r>
              <a:rPr lang="fr-CA" dirty="0">
                <a:hlinkClick r:id="rId7" action="ppaction://hlinksldjump"/>
              </a:rPr>
              <a:t>chose</a:t>
            </a:r>
            <a:r>
              <a:rPr lang="fr-CA" dirty="0" smtClean="0">
                <a:hlinkClick r:id="rId7" action="ppaction://hlinksldjump"/>
              </a:rPr>
              <a:t> ne va pas et demande à Jordan:</a:t>
            </a:r>
            <a:br>
              <a:rPr lang="fr-CA" dirty="0" smtClean="0">
                <a:hlinkClick r:id="rId7" action="ppaction://hlinksldjump"/>
              </a:rPr>
            </a:br>
            <a:r>
              <a:rPr lang="fr-CA" dirty="0" smtClean="0">
                <a:hlinkClick r:id="rId7" action="ppaction://hlinksldjump"/>
              </a:rPr>
              <a:t>«Est-ce que ça va?»</a:t>
            </a:r>
            <a:endParaRPr lang="fr-CA" dirty="0"/>
          </a:p>
        </p:txBody>
      </p:sp>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7</a:t>
            </a:fld>
            <a:endParaRPr lang="fr-CA" dirty="0"/>
          </a:p>
        </p:txBody>
      </p:sp>
    </p:spTree>
    <p:extLst>
      <p:ext uri="{BB962C8B-B14F-4D97-AF65-F5344CB8AC3E}">
        <p14:creationId xmlns:p14="http://schemas.microsoft.com/office/powerpoint/2010/main" val="2057312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199" y="410368"/>
            <a:ext cx="10705051" cy="1325563"/>
          </a:xfrm>
        </p:spPr>
        <p:txBody>
          <a:bodyPr>
            <a:normAutofit fontScale="90000"/>
          </a:bodyPr>
          <a:lstStyle/>
          <a:p>
            <a:r>
              <a:rPr lang="fr-CA" sz="4000" b="1" dirty="0" smtClean="0">
                <a:solidFill>
                  <a:srgbClr val="7030A0"/>
                </a:solidFill>
              </a:rPr>
              <a:t>Jordan répond : « J’ai besoin de temps pour y penser. J’aime bien les choses comme elles sont. » </a:t>
            </a:r>
            <a:r>
              <a:rPr lang="fr-CA" sz="4000" b="1" dirty="0" err="1" smtClean="0">
                <a:solidFill>
                  <a:srgbClr val="7030A0"/>
                </a:solidFill>
              </a:rPr>
              <a:t>Lupe</a:t>
            </a:r>
            <a:r>
              <a:rPr lang="fr-CA" sz="4000" b="1" dirty="0" smtClean="0">
                <a:solidFill>
                  <a:srgbClr val="7030A0"/>
                </a:solidFill>
              </a:rPr>
              <a:t> répond :</a:t>
            </a:r>
            <a:r>
              <a:rPr lang="fr-CA" dirty="0" smtClean="0"/>
              <a:t/>
            </a:r>
            <a:br>
              <a:rPr lang="fr-CA" dirty="0" smtClean="0"/>
            </a:br>
            <a:endParaRPr lang="fr-CA" b="1" dirty="0">
              <a:solidFill>
                <a:srgbClr val="7030A0"/>
              </a:solidFill>
            </a:endParaRPr>
          </a:p>
        </p:txBody>
      </p:sp>
      <p:sp>
        <p:nvSpPr>
          <p:cNvPr id="4" name="Content Placeholder 3"/>
          <p:cNvSpPr>
            <a:spLocks noGrp="1"/>
          </p:cNvSpPr>
          <p:nvPr>
            <p:ph idx="1"/>
            <p:custDataLst>
              <p:tags r:id="rId2"/>
            </p:custDataLst>
          </p:nvPr>
        </p:nvSpPr>
        <p:spPr/>
        <p:txBody>
          <a:bodyPr/>
          <a:lstStyle/>
          <a:p>
            <a:pPr marL="514350" indent="-514350">
              <a:buAutoNum type="alphaLcParenR"/>
            </a:pPr>
            <a:r>
              <a:rPr lang="fr-CA" dirty="0" smtClean="0">
                <a:hlinkClick r:id="rId6" action="ppaction://hlinksldjump"/>
              </a:rPr>
              <a:t>«Allez! Ça fait longtemps qu’on se fréquente. Et tu flirtes beaucoup. Tu m’embrasses et me caresses tout le temps. On ferait aussi bien d’avoir des relations sexuelles.»</a:t>
            </a:r>
            <a:r>
              <a:rPr lang="fr-CA" dirty="0" smtClean="0"/>
              <a:t/>
            </a:r>
            <a:br>
              <a:rPr lang="fr-CA" dirty="0" smtClean="0"/>
            </a:br>
            <a:endParaRPr lang="fr-CA" dirty="0" smtClean="0"/>
          </a:p>
          <a:p>
            <a:pPr marL="514350" indent="-514350">
              <a:buAutoNum type="alphaLcParenR"/>
            </a:pPr>
            <a:r>
              <a:rPr lang="fr-CA" dirty="0" smtClean="0">
                <a:hlinkClick r:id="rId7" action="ppaction://hlinksldjump"/>
              </a:rPr>
              <a:t>«D’accord, je comprends. C’est juste que je t’aime beaucoup.»</a:t>
            </a:r>
            <a:endParaRPr lang="fr-CA" dirty="0" smtClean="0"/>
          </a:p>
          <a:p>
            <a:endParaRPr lang="fr-CA" dirty="0"/>
          </a:p>
        </p:txBody>
      </p:sp>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8</a:t>
            </a:fld>
            <a:endParaRPr lang="fr-CA" dirty="0"/>
          </a:p>
        </p:txBody>
      </p:sp>
    </p:spTree>
    <p:extLst>
      <p:ext uri="{BB962C8B-B14F-4D97-AF65-F5344CB8AC3E}">
        <p14:creationId xmlns:p14="http://schemas.microsoft.com/office/powerpoint/2010/main" val="3202387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91419" y="830306"/>
            <a:ext cx="10515600" cy="1325563"/>
          </a:xfrm>
        </p:spPr>
        <p:txBody>
          <a:bodyPr>
            <a:normAutofit fontScale="90000"/>
          </a:bodyPr>
          <a:lstStyle/>
          <a:p>
            <a:r>
              <a:rPr lang="fr-CA" b="1" dirty="0" smtClean="0">
                <a:solidFill>
                  <a:srgbClr val="7030A0"/>
                </a:solidFill>
              </a:rPr>
              <a:t>Jordan dit: «Oui, je pense que c’est une bonne idée d’aller dans une clinique. Et si on y allait demain après l’école?»</a:t>
            </a:r>
            <a:r>
              <a:rPr lang="fr-CA" dirty="0" smtClean="0"/>
              <a:t> </a:t>
            </a:r>
            <a:r>
              <a:rPr lang="fr-CA" b="1" dirty="0" err="1" smtClean="0">
                <a:solidFill>
                  <a:srgbClr val="7030A0"/>
                </a:solidFill>
              </a:rPr>
              <a:t>Lupe</a:t>
            </a:r>
            <a:r>
              <a:rPr lang="fr-CA" b="1" dirty="0" smtClean="0">
                <a:solidFill>
                  <a:srgbClr val="7030A0"/>
                </a:solidFill>
              </a:rPr>
              <a:t> répond: «C’est parfait. Qu’est-ce que tu as envie de faire maintenant?»</a:t>
            </a:r>
            <a:endParaRPr lang="fr-CA" b="1" dirty="0">
              <a:solidFill>
                <a:srgbClr val="7030A0"/>
              </a:solidFill>
            </a:endParaRPr>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3961597054"/>
              </p:ext>
            </p:extLst>
          </p:nvPr>
        </p:nvGraphicFramePr>
        <p:xfrm>
          <a:off x="753793" y="2878756"/>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fr-CA" sz="2400" b="0" noProof="0" dirty="0" smtClean="0">
                          <a:solidFill>
                            <a:schemeClr val="tx1"/>
                          </a:solidFill>
                          <a:hlinkClick r:id="rId6" action="ppaction://hlinksldjump"/>
                        </a:rPr>
                        <a:t>Manger de la pizza?</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marL="0" indent="0" algn="ctr">
                        <a:buNone/>
                      </a:pPr>
                      <a:endParaRPr lang="fr-CA" sz="2400" b="0" baseline="0" noProof="0" dirty="0" smtClean="0">
                        <a:solidFill>
                          <a:schemeClr val="tx1"/>
                        </a:solidFill>
                      </a:endParaRPr>
                    </a:p>
                    <a:p>
                      <a:pPr marL="0" indent="0" algn="ctr">
                        <a:buNone/>
                      </a:pP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b) </a:t>
                      </a:r>
                      <a:r>
                        <a:rPr lang="fr-CA" sz="2400" b="0" noProof="0" dirty="0" smtClean="0">
                          <a:solidFill>
                            <a:schemeClr val="tx1"/>
                          </a:solidFill>
                          <a:hlinkClick r:id="rId6" action="ppaction://hlinksldjump"/>
                        </a:rPr>
                        <a:t>Aller au cinéma?</a:t>
                      </a:r>
                      <a:endParaRPr lang="fr-CA" sz="2400" b="0" baseline="0" noProof="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baseline="0" noProof="0" dirty="0" smtClean="0">
                        <a:solidFill>
                          <a:schemeClr val="tx1"/>
                        </a:solidFill>
                      </a:endParaRPr>
                    </a:p>
                    <a:p>
                      <a:pPr algn="ctr"/>
                      <a:endParaRPr lang="fr-CA" sz="2400" b="0" baseline="0" noProof="0" dirty="0" smtClean="0">
                        <a:solidFill>
                          <a:schemeClr val="tx1"/>
                        </a:solidFill>
                      </a:endParaRPr>
                    </a:p>
                    <a:p>
                      <a:pPr algn="ct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c) </a:t>
                      </a:r>
                      <a:r>
                        <a:rPr lang="fr-CA" sz="2400" b="0" noProof="0" dirty="0" smtClean="0">
                          <a:solidFill>
                            <a:schemeClr val="tx1"/>
                          </a:solidFill>
                          <a:hlinkClick r:id="rId6" action="ppaction://hlinksldjump"/>
                        </a:rPr>
                        <a:t>Faire du vélo?</a:t>
                      </a:r>
                      <a:endParaRPr lang="fr-CA" sz="2400" b="0" noProof="0" dirty="0" smtClean="0">
                        <a:solidFill>
                          <a:schemeClr val="tx1"/>
                        </a:solidFill>
                      </a:endParaRPr>
                    </a:p>
                    <a:p>
                      <a:pPr algn="ctr"/>
                      <a:endParaRPr lang="fr-CA" sz="2400" b="0" noProof="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mtClean="0"/>
              <a:t>9</a:t>
            </a:fld>
            <a:endParaRPr lang="fr-CA" dirty="0"/>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8972"/>
          <a:stretch/>
        </p:blipFill>
        <p:spPr>
          <a:xfrm>
            <a:off x="1230593" y="3834064"/>
            <a:ext cx="2370513" cy="21725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1079" y="4036902"/>
            <a:ext cx="2823101" cy="176691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b="32844"/>
          <a:stretch/>
        </p:blipFill>
        <p:spPr>
          <a:xfrm>
            <a:off x="8195540" y="3768982"/>
            <a:ext cx="3429000" cy="2302760"/>
          </a:xfrm>
          <a:prstGeom prst="rect">
            <a:avLst/>
          </a:prstGeom>
        </p:spPr>
      </p:pic>
    </p:spTree>
    <p:extLst>
      <p:ext uri="{BB962C8B-B14F-4D97-AF65-F5344CB8AC3E}">
        <p14:creationId xmlns:p14="http://schemas.microsoft.com/office/powerpoint/2010/main" val="1068192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CONSENT_PathActivity_CALM"/>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5014</TotalTime>
  <Words>1063</Words>
  <Application>Microsoft Office PowerPoint</Application>
  <PresentationFormat>Widescreen</PresentationFormat>
  <Paragraphs>166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Freestyle Script</vt:lpstr>
      <vt:lpstr>Office Theme</vt:lpstr>
      <vt:lpstr>LE CONSENTEMENT</vt:lpstr>
      <vt:lpstr>Voici Lupe et Jordan. Ils sont en 12e année et ils sortent ensemble depuis presque un an.  </vt:lpstr>
      <vt:lpstr>Ils se sont rencontrés à _________</vt:lpstr>
      <vt:lpstr>Lupe et Jordan passent beaucoup de temps ensemble et ils aiment s’embrasser et se caresser. Mais Lupe aimerait vraiment avoir des relations sexuelles avec Jordan. Alors, Lupe… </vt:lpstr>
      <vt:lpstr>Jordan répond…</vt:lpstr>
      <vt:lpstr>Lupe…</vt:lpstr>
      <vt:lpstr>Jordan ne sait pas quoi dire ou quoi faire. Il prend un air distant et ne réagit pas.   </vt:lpstr>
      <vt:lpstr>Jordan répond : « J’ai besoin de temps pour y penser. J’aime bien les choses comme elles sont. » Lupe répond : </vt:lpstr>
      <vt:lpstr>Jordan dit: «Oui, je pense que c’est une bonne idée d’aller dans une clinique. Et si on y allait demain après l’école?» Lupe répond: «C’est parfait. Qu’est-ce que tu as envie de faire maintenant?»</vt:lpstr>
      <vt:lpstr>Jordan…</vt:lpstr>
      <vt:lpstr>Lupe dit…</vt:lpstr>
      <vt:lpstr>Jordan dit: «Si, je te fais confiance, mais je ne veux pas avoir de relations sexuelles non protégées.» Lupe répond: </vt:lpstr>
      <vt:lpstr>Jordan enlève brusquement la main de Lupe et dit: «Je viens de me rappeler que j’ai un examen de mathématiques demain». Lupe dit: </vt:lpstr>
      <vt:lpstr>Lupe dit…</vt:lpstr>
      <vt:lpstr>Jordan dit: «Non, je ne suis pas prêt». Lupe répond:</vt:lpstr>
      <vt:lpstr>    Jordan dit: «Non, je ne suis pas prêt». Lupe répond: «C’est évident que tu ne m’aimes pas autant que je t’aime. On devrait peut-être se séparer». Jordan dit: «OK, nous ne sortons plus ensemble. Je m’en vais ________ avec mes amis.»    </vt:lpstr>
      <vt:lpstr>Lupe répond:</vt:lpstr>
      <vt:lpstr>Lupe…</vt:lpstr>
      <vt:lpstr>Jordan dit: «Je ne suis pas prêt.» Lupe répond:</vt:lpstr>
      <vt:lpstr>Jordan devient encore plus distant et ne répond pas. Lupe dit:</vt:lpstr>
      <vt:lpstr>  Jordan dit: «Je ne suis pas prêt à avoir des relations sexuelles. J’espère que tu comprends». Lupe répond: «Bien sûr. Mais, peut-on en reparler quand tu seras prêt?» Jordan répond: « Oui. Que veux-tu faire maintenant?»  </vt:lpstr>
      <vt:lpstr>Jordan dit: «C’est beau. Tout va bien. Je te ferai signe quand je serai prêt à en reparler. Que veux-tu faire maintenant?» </vt:lpstr>
      <vt:lpstr>Jordan dit: «D’accord, c’est fini entre nous. Je m’en vais ________ avec mes amis.»  </vt:lpstr>
      <vt:lpstr>Jordan dit: «Moi aussi, je t’aime beaucoup. C’est pourquoi je ne veux rien changer pour le moment». Lupe répond: «Je comprends. Que veux-tu faire maintenant?»  </vt:lpstr>
      <vt:lpstr>Jordan dit: «Je ne suis pas prêt». Lupe répond:</vt:lpstr>
      <vt:lpstr>Jordan répond: «C’est certain. Que veux-tu faire maintenant?» </vt:lpstr>
      <vt:lpstr>Fin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CONSENT_PathActivity_CALM</dc:title>
  <dc:creator>Wendi Lokanc-Diluzio</dc:creator>
  <cp:lastModifiedBy>Nicole Inglis</cp:lastModifiedBy>
  <cp:revision>146</cp:revision>
  <cp:lastPrinted>2016-10-06T23:48:17Z</cp:lastPrinted>
  <dcterms:created xsi:type="dcterms:W3CDTF">2016-09-20T21:47:30Z</dcterms:created>
  <dcterms:modified xsi:type="dcterms:W3CDTF">2020-01-31T15:55:16Z</dcterms:modified>
</cp:coreProperties>
</file>