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1" r:id="rId6"/>
    <p:sldId id="276" r:id="rId7"/>
    <p:sldId id="280" r:id="rId8"/>
    <p:sldId id="281" r:id="rId9"/>
    <p:sldId id="278" r:id="rId10"/>
    <p:sldId id="262" r:id="rId11"/>
    <p:sldId id="283" r:id="rId12"/>
    <p:sldId id="284" r:id="rId13"/>
    <p:sldId id="285" r:id="rId14"/>
    <p:sldId id="271" r:id="rId15"/>
    <p:sldId id="274" r:id="rId16"/>
    <p:sldId id="275" r:id="rId17"/>
    <p:sldId id="266" r:id="rId18"/>
    <p:sldId id="263" r:id="rId19"/>
    <p:sldId id="272" r:id="rId20"/>
    <p:sldId id="286" r:id="rId21"/>
    <p:sldId id="287" r:id="rId22"/>
    <p:sldId id="273" r:id="rId23"/>
    <p:sldId id="269" r:id="rId24"/>
    <p:sldId id="290" r:id="rId25"/>
    <p:sldId id="291" r:id="rId26"/>
    <p:sldId id="292" r:id="rId27"/>
    <p:sldId id="267" r:id="rId28"/>
  </p:sldIdLst>
  <p:sldSz cx="12192000" cy="6858000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miller" initials="t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858"/>
    <a:srgbClr val="00AEB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3329DA20-832E-48F3-87A7-D86086E5B561}" type="datetimeFigureOut">
              <a:rPr lang="en-CA" smtClean="0"/>
              <a:t>2020-01-31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3FF102B-88FE-4857-BD74-A2CFB5FB80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20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BCE88A0A-856A-4365-BCDD-67FCFED03422}" type="datetimeFigureOut">
              <a:rPr lang="en-CA" smtClean="0"/>
              <a:t>2020-01-31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73716"/>
            <a:ext cx="5609574" cy="366102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1108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DAF41878-4E40-41B2-9D43-CA4768C7F0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19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51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98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49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27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613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60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410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11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43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18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142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641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596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827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987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65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877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584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00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89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64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08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26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77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78-4E40-41B2-9D43-CA4768C7F0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32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BDA0-C9A9-401D-B8AF-E774D38FCB0E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64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2B5-05CB-4998-A224-55137A2F10EF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45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82C5-12FE-4A3D-8818-AC130FB360FB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87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7830-A195-4B9E-B508-915AD0CC3BCD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09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8D0C-59C5-4B3C-AD5C-FB465E0CA049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76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4896-E650-425D-AEB0-2EAA0B9BF515}" type="datetime1">
              <a:rPr lang="en-CA" smtClean="0"/>
              <a:t>2020-01-31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71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0C79-2874-49C0-B417-8BDEFC075E9D}" type="datetime1">
              <a:rPr lang="en-CA" smtClean="0"/>
              <a:t>2020-01-31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69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3A8-08B9-4B8E-B47C-F040F24F0193}" type="datetime1">
              <a:rPr lang="en-CA" smtClean="0"/>
              <a:t>2020-01-31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6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9F9C-417A-49D1-A5AB-C1C641443F99}" type="datetime1">
              <a:rPr lang="en-CA" smtClean="0"/>
              <a:t>2020-01-31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84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4878-61E1-430F-84B4-E6649301CCC9}" type="datetime1">
              <a:rPr lang="en-CA" smtClean="0"/>
              <a:t>2020-01-31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DBF-5B3E-4C59-8B79-EB489BDEE9F8}" type="datetime1">
              <a:rPr lang="en-CA" smtClean="0"/>
              <a:t>2020-01-31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16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AB24-F7E5-418D-A446-186945943035}" type="datetime1">
              <a:rPr lang="en-CA" smtClean="0"/>
              <a:t>2020-01-31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CAF7-F0A1-4827-AF4D-434204B678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7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3385"/>
          </a:xfrm>
        </p:spPr>
        <p:txBody>
          <a:bodyPr/>
          <a:lstStyle/>
          <a:p>
            <a:r>
              <a:rPr lang="en-CA" b="1" dirty="0" smtClean="0">
                <a:solidFill>
                  <a:srgbClr val="00AEB7"/>
                </a:solidFill>
              </a:rPr>
              <a:t>CONSENT</a:t>
            </a:r>
            <a:endParaRPr lang="en-CA" b="1" dirty="0">
              <a:solidFill>
                <a:srgbClr val="00AEB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5748"/>
            <a:ext cx="9144000" cy="1655762"/>
          </a:xfrm>
        </p:spPr>
        <p:txBody>
          <a:bodyPr/>
          <a:lstStyle/>
          <a:p>
            <a:r>
              <a:rPr lang="en-CA" dirty="0" smtClean="0"/>
              <a:t>Which Path Would YOU Take?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35" y="5417073"/>
            <a:ext cx="3200400" cy="72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8" y="5349875"/>
            <a:ext cx="2743200" cy="789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5200" y="5712825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©2020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22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810"/>
            <a:ext cx="10515600" cy="1325563"/>
          </a:xfrm>
        </p:spPr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Jordan…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373"/>
            <a:ext cx="875157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says, “Whoa, if we take this further, we have to talk about protection.”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says “What are you doing?” and slaps Lupe’s hand away.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5" action="ppaction://hlinksldjump"/>
              </a:rPr>
              <a:t>freezes, not knowing what to do or say.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10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36" y="2268745"/>
            <a:ext cx="2688753" cy="23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937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Lupe says…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26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“Oh yeah, I guess we should talk about protection. Maybe we should go to a clinic or something.”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“Come on, it’ll be fine without protection just this once. Don’t you trust me?”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AutoNum type="alphaLcParenR"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6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says, “Yes I do trust you, but trust me that we aren’t going to have unprotected sex.” Lupe responds, 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2718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“You’re right. It’s not a good idea. Maybe we should go to a clinic or something?” 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“Whatever. I’m sick and tired of waiting for you. Maybe we should break-up”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682"/>
            <a:ext cx="10515600" cy="2587918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rgbClr val="575858"/>
                </a:solidFill>
              </a:rPr>
              <a:t>Jordan responds by pushing Lupe’s hand away and says, “I just remembered I have a math test tomorrow.” </a:t>
            </a:r>
            <a:br>
              <a:rPr lang="en-CA" sz="4900" b="1" dirty="0" smtClean="0">
                <a:solidFill>
                  <a:srgbClr val="575858"/>
                </a:solidFill>
              </a:rPr>
            </a:br>
            <a:r>
              <a:rPr lang="en-CA" sz="4900" b="1" dirty="0" smtClean="0">
                <a:solidFill>
                  <a:srgbClr val="575858"/>
                </a:solidFill>
              </a:rPr>
              <a:t>Lupe says,</a:t>
            </a:r>
            <a:r>
              <a:rPr lang="en-CA" b="1" dirty="0">
                <a:solidFill>
                  <a:srgbClr val="575858"/>
                </a:solidFill>
              </a:rPr>
              <a:t/>
            </a:r>
            <a:br>
              <a:rPr lang="en-CA" b="1" dirty="0">
                <a:solidFill>
                  <a:srgbClr val="575858"/>
                </a:solidFill>
              </a:rPr>
            </a:b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513137"/>
            <a:ext cx="10515600" cy="27479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>
                <a:hlinkClick r:id="rId3" action="ppaction://hlinksldjump"/>
              </a:rPr>
              <a:t>“You don’t seem to like me as much as I like you. Maybe we should break up</a:t>
            </a:r>
            <a:r>
              <a:rPr lang="en-CA" dirty="0" smtClean="0">
                <a:hlinkClick r:id="rId3" action="ppaction://hlinksldjump"/>
              </a:rPr>
              <a:t>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/>
          </a:p>
          <a:p>
            <a:pPr marL="514350" indent="-514350">
              <a:buFont typeface="+mj-lt"/>
              <a:buAutoNum type="alphaLcParenR"/>
            </a:pPr>
            <a:r>
              <a:rPr lang="en-CA" dirty="0">
                <a:hlinkClick r:id="rId4" action="ppaction://hlinksldjump"/>
              </a:rPr>
              <a:t>“Are you ok with taking this further</a:t>
            </a:r>
            <a:r>
              <a:rPr lang="en-CA" dirty="0" smtClean="0">
                <a:hlinkClick r:id="rId4" action="ppaction://hlinksldjump"/>
              </a:rPr>
              <a:t>?”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4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10" y="266652"/>
            <a:ext cx="10515600" cy="1325563"/>
          </a:xfrm>
        </p:spPr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Lupe says…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“I really want to take our relationship to the next level.”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“Shoot I’m sorry. I should’ve asked you before I unzipped your pants. I’d like to take our relationship to the next level. I can see by your reaction you’re not into that?”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2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 “No, I’m not ready.” Lupe replies,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>
                <a:hlinkClick r:id="rId3" action="ppaction://hlinksldjump"/>
              </a:rPr>
              <a:t>“Come on! We’ve been dating forever. Besides, you’re such a tease. You </a:t>
            </a:r>
            <a:r>
              <a:rPr lang="en-CA" dirty="0" smtClean="0">
                <a:hlinkClick r:id="rId3" action="ppaction://hlinksldjump"/>
              </a:rPr>
              <a:t>make out with me so </a:t>
            </a:r>
            <a:r>
              <a:rPr lang="en-CA" dirty="0">
                <a:hlinkClick r:id="rId3" action="ppaction://hlinksldjump"/>
              </a:rPr>
              <a:t>that means we should </a:t>
            </a:r>
            <a:r>
              <a:rPr lang="en-CA" dirty="0" smtClean="0">
                <a:hlinkClick r:id="rId3" action="ppaction://hlinksldjump"/>
              </a:rPr>
              <a:t>have sex.”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/>
          </a:p>
          <a:p>
            <a:pPr marL="514350" indent="-514350">
              <a:buFont typeface="+mj-lt"/>
              <a:buAutoNum type="alphaLcParenR"/>
            </a:pPr>
            <a:r>
              <a:rPr lang="en-CA" dirty="0">
                <a:hlinkClick r:id="rId4" action="ppaction://hlinksldjump"/>
              </a:rPr>
              <a:t>“Ok, </a:t>
            </a:r>
            <a:r>
              <a:rPr lang="en-CA" dirty="0" smtClean="0">
                <a:hlinkClick r:id="rId4" action="ppaction://hlinksldjump"/>
              </a:rPr>
              <a:t>I’m sorry. I just really like you a lot. Can </a:t>
            </a:r>
            <a:r>
              <a:rPr lang="en-CA" dirty="0">
                <a:hlinkClick r:id="rId4" action="ppaction://hlinksldjump"/>
              </a:rPr>
              <a:t>we talk about this again when you’re ready</a:t>
            </a:r>
            <a:r>
              <a:rPr lang="en-CA" dirty="0" smtClean="0">
                <a:hlinkClick r:id="rId4" action="ppaction://hlinksldjump"/>
              </a:rPr>
              <a:t>?”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9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07" y="568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4900" b="1" dirty="0" smtClean="0">
                <a:solidFill>
                  <a:srgbClr val="575858"/>
                </a:solidFill>
              </a:rPr>
              <a:t>Jordan says, “No, I’m not ready.” Lupe replies, “You clearly don’t like me as much as I like you. Maybe we should break up.” </a:t>
            </a:r>
            <a:br>
              <a:rPr lang="en-CA" sz="4900" b="1" dirty="0" smtClean="0">
                <a:solidFill>
                  <a:srgbClr val="575858"/>
                </a:solidFill>
              </a:rPr>
            </a:br>
            <a:r>
              <a:rPr lang="en-CA" sz="4900" b="1" dirty="0" smtClean="0">
                <a:solidFill>
                  <a:srgbClr val="575858"/>
                </a:solidFill>
              </a:rPr>
              <a:t>Jordan says, “Fine, we are broken up. I’m going to ________ with my friends now. Later!” </a:t>
            </a:r>
            <a:br>
              <a:rPr lang="en-CA" sz="4900" b="1" dirty="0" smtClean="0">
                <a:solidFill>
                  <a:srgbClr val="575858"/>
                </a:solidFill>
              </a:rPr>
            </a:br>
            <a:r>
              <a:rPr lang="en-CA" dirty="0" smtClean="0"/>
              <a:t> 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86315"/>
              </p:ext>
            </p:extLst>
          </p:nvPr>
        </p:nvGraphicFramePr>
        <p:xfrm>
          <a:off x="838200" y="3492500"/>
          <a:ext cx="10255347" cy="265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770"/>
                <a:gridCol w="3343128"/>
                <a:gridCol w="3418449"/>
              </a:tblGrid>
              <a:tr h="2651374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eat</a:t>
                      </a:r>
                      <a:r>
                        <a:rPr lang="en-CA" sz="24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pizza</a:t>
                      </a: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4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a movie</a:t>
                      </a: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 for a bike ride</a:t>
                      </a:r>
                      <a:endParaRPr lang="en-CA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16</a:t>
            </a:fld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t="14091" b="16347"/>
          <a:stretch/>
        </p:blipFill>
        <p:spPr>
          <a:xfrm>
            <a:off x="1333499" y="4308069"/>
            <a:ext cx="2242207" cy="1511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 r="6130" b="39220"/>
          <a:stretch/>
        </p:blipFill>
        <p:spPr>
          <a:xfrm>
            <a:off x="8135007" y="4162673"/>
            <a:ext cx="3218793" cy="1981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56" y="4180260"/>
            <a:ext cx="2823101" cy="17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Lupe replies,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>
                <a:hlinkClick r:id="rId3" action="ppaction://hlinksldjump"/>
              </a:rPr>
              <a:t>“Come on! We’ve been dating forever. Besides, you’re such a tease. You </a:t>
            </a:r>
            <a:r>
              <a:rPr lang="en-CA" dirty="0" smtClean="0">
                <a:hlinkClick r:id="rId3" action="ppaction://hlinksldjump"/>
              </a:rPr>
              <a:t>make out with me so </a:t>
            </a:r>
            <a:r>
              <a:rPr lang="en-CA" dirty="0">
                <a:hlinkClick r:id="rId3" action="ppaction://hlinksldjump"/>
              </a:rPr>
              <a:t>that means we should </a:t>
            </a:r>
            <a:r>
              <a:rPr lang="en-CA" dirty="0" smtClean="0">
                <a:hlinkClick r:id="rId3" action="ppaction://hlinksldjump"/>
              </a:rPr>
              <a:t>have sex.”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“I just really like you a lot and feel ready to move our relationship forward. Can </a:t>
            </a:r>
            <a:r>
              <a:rPr lang="en-CA" dirty="0">
                <a:hlinkClick r:id="rId4" action="ppaction://hlinksldjump"/>
              </a:rPr>
              <a:t>we talk about this again when you’re ready</a:t>
            </a:r>
            <a:r>
              <a:rPr lang="en-CA" dirty="0" smtClean="0">
                <a:hlinkClick r:id="rId4" action="ppaction://hlinksldjump"/>
              </a:rPr>
              <a:t>?”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3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Lupe…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senses that something is off and says “you really don’t seem into this.”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kisses Jordan who </a:t>
            </a:r>
            <a:r>
              <a:rPr lang="en-CA" b="1" dirty="0" smtClean="0">
                <a:hlinkClick r:id="rId4" action="ppaction://hlinksldjump"/>
              </a:rPr>
              <a:t>must </a:t>
            </a:r>
            <a:r>
              <a:rPr lang="en-CA" dirty="0" smtClean="0">
                <a:hlinkClick r:id="rId4" action="ppaction://hlinksldjump"/>
              </a:rPr>
              <a:t>be ok with this since Jordan did not say “stop” or push Lupe away.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 “I’m not ready for this.” </a:t>
            </a:r>
            <a:br>
              <a:rPr lang="en-CA" b="1" dirty="0" smtClean="0">
                <a:solidFill>
                  <a:srgbClr val="575858"/>
                </a:solidFill>
              </a:rPr>
            </a:br>
            <a:r>
              <a:rPr lang="en-CA" b="1" dirty="0" smtClean="0">
                <a:solidFill>
                  <a:srgbClr val="575858"/>
                </a:solidFill>
              </a:rPr>
              <a:t>Lupe replies,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“Come on! We’ve been dating forever. Besides, you’re such a tease. You make out with me all the time so that means you want to have sex with me. If you don’t have sex with me, I want to break up.”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“I’m sorry, I  should have asked you before I unzipped your pants. Can we talk about this when you’re ready?”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5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80311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This is Lupe and Jordan. They are in grade 12 and have been dating for almost one year.  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514350" indent="-514350">
              <a:buAutoNum type="alphaLcParenR"/>
            </a:pP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3" y="1986124"/>
            <a:ext cx="3801546" cy="40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357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becomes even more distant and is not responding. </a:t>
            </a:r>
            <a:br>
              <a:rPr lang="en-CA" b="1" dirty="0" smtClean="0">
                <a:solidFill>
                  <a:srgbClr val="575858"/>
                </a:solidFill>
              </a:rPr>
            </a:br>
            <a:r>
              <a:rPr lang="en-CA" b="1" dirty="0" smtClean="0">
                <a:solidFill>
                  <a:srgbClr val="575858"/>
                </a:solidFill>
              </a:rPr>
              <a:t>Lupe says,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0700"/>
            <a:ext cx="10515600" cy="329914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“You don’t seem to like </a:t>
            </a:r>
            <a:r>
              <a:rPr lang="en-CA" dirty="0">
                <a:hlinkClick r:id="rId3" action="ppaction://hlinksldjump"/>
              </a:rPr>
              <a:t>me as much as I like you</a:t>
            </a:r>
            <a:r>
              <a:rPr lang="en-CA" dirty="0" smtClean="0">
                <a:hlinkClick r:id="rId3" action="ppaction://hlinksldjump"/>
              </a:rPr>
              <a:t>. Maybe we should break up.”</a:t>
            </a: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“Are you ok with taking this further?”</a:t>
            </a:r>
            <a:endParaRPr lang="en-CA" dirty="0" smtClean="0"/>
          </a:p>
          <a:p>
            <a:pPr marL="514350" indent="-514350">
              <a:buAutoNum type="alphaL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0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153"/>
            <a:ext cx="10515600" cy="144897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4000" b="1" dirty="0" smtClean="0">
                <a:solidFill>
                  <a:srgbClr val="575858"/>
                </a:solidFill>
              </a:rPr>
              <a:t>Jordan says, “I’m just not ready for this. I hope you’re cool with that.” </a:t>
            </a:r>
            <a:br>
              <a:rPr lang="en-CA" sz="4000" b="1" dirty="0" smtClean="0">
                <a:solidFill>
                  <a:srgbClr val="575858"/>
                </a:solidFill>
              </a:rPr>
            </a:br>
            <a:r>
              <a:rPr lang="en-CA" sz="4000" b="1" dirty="0" smtClean="0">
                <a:solidFill>
                  <a:srgbClr val="575858"/>
                </a:solidFill>
              </a:rPr>
              <a:t>Lupe replies, “Of course. But can we talk about this when you’re ready?” </a:t>
            </a:r>
            <a:br>
              <a:rPr lang="en-CA" sz="4000" b="1" dirty="0" smtClean="0">
                <a:solidFill>
                  <a:srgbClr val="575858"/>
                </a:solidFill>
              </a:rPr>
            </a:br>
            <a:r>
              <a:rPr lang="en-CA" sz="4000" b="1" dirty="0" smtClean="0">
                <a:solidFill>
                  <a:srgbClr val="575858"/>
                </a:solidFill>
              </a:rPr>
              <a:t>Jordan says, “For sure. What do you want to do now?” </a:t>
            </a:r>
            <a:r>
              <a:rPr lang="en-CA" sz="4000" b="1" dirty="0" smtClean="0">
                <a:solidFill>
                  <a:srgbClr val="7030A0"/>
                </a:solidFill>
              </a:rPr>
              <a:t/>
            </a:r>
            <a:br>
              <a:rPr lang="en-CA" sz="4000" b="1" dirty="0" smtClean="0">
                <a:solidFill>
                  <a:srgbClr val="7030A0"/>
                </a:solidFill>
              </a:rPr>
            </a:br>
            <a:endParaRPr lang="en-CA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39108"/>
              </p:ext>
            </p:extLst>
          </p:nvPr>
        </p:nvGraphicFramePr>
        <p:xfrm>
          <a:off x="954258" y="3556845"/>
          <a:ext cx="10255347" cy="279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2799505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Eat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pizza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a movie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 for a bike ride </a:t>
                      </a:r>
                      <a:endParaRPr lang="en-CA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21</a:t>
            </a:fld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1130974" y="4053590"/>
            <a:ext cx="10222826" cy="2302760"/>
            <a:chOff x="1264981" y="3391499"/>
            <a:chExt cx="10222826" cy="23027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81" y="3391499"/>
              <a:ext cx="2604140" cy="2172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4"/>
            <a:stretch/>
          </p:blipFill>
          <p:spPr>
            <a:xfrm>
              <a:off x="8058807" y="3391499"/>
              <a:ext cx="3429000" cy="23027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031" y="3594337"/>
              <a:ext cx="2823101" cy="1766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2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518"/>
            <a:ext cx="10515600" cy="1325563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says, “That’s ok we’re cool. I’ll let you know when I’m ready to talk about this again. What do you want to do now?” 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71396"/>
              </p:ext>
            </p:extLst>
          </p:nvPr>
        </p:nvGraphicFramePr>
        <p:xfrm>
          <a:off x="1024760" y="2730827"/>
          <a:ext cx="10272939" cy="34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313"/>
                <a:gridCol w="3424313"/>
                <a:gridCol w="3424313"/>
              </a:tblGrid>
              <a:tr h="3477594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 skateboarding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for a pizza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 to a movie</a:t>
                      </a:r>
                      <a:endParaRPr lang="en-CA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12789" b="17065"/>
          <a:stretch/>
        </p:blipFill>
        <p:spPr>
          <a:xfrm>
            <a:off x="4864100" y="3848100"/>
            <a:ext cx="231578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10" y="3773105"/>
            <a:ext cx="2823101" cy="1766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2" y="3570267"/>
            <a:ext cx="3610098" cy="24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rgbClr val="575858"/>
                </a:solidFill>
              </a:rPr>
              <a:t>Jordan says, “Fine, then let’s break up. I’m going to ________ with my friends now.” </a:t>
            </a:r>
            <a:r>
              <a:rPr lang="en-CA" dirty="0" smtClean="0">
                <a:solidFill>
                  <a:srgbClr val="575858"/>
                </a:solidFill>
              </a:rPr>
              <a:t/>
            </a:r>
            <a:br>
              <a:rPr lang="en-CA" dirty="0" smtClean="0">
                <a:solidFill>
                  <a:srgbClr val="575858"/>
                </a:solidFill>
              </a:rPr>
            </a:br>
            <a:endParaRPr lang="en-CA" dirty="0">
              <a:solidFill>
                <a:srgbClr val="575858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70143"/>
              </p:ext>
            </p:extLst>
          </p:nvPr>
        </p:nvGraphicFramePr>
        <p:xfrm>
          <a:off x="1036319" y="2336800"/>
          <a:ext cx="10255347" cy="31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3174030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for a pizza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shoot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hoops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listen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music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23</a:t>
            </a:fld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13" y="3129572"/>
            <a:ext cx="2604140" cy="217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77" y="3129572"/>
            <a:ext cx="2671933" cy="264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4" y="3486149"/>
            <a:ext cx="3486806" cy="20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61" y="10408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rgbClr val="575858"/>
                </a:solidFill>
              </a:rPr>
              <a:t>Jordan </a:t>
            </a:r>
            <a:r>
              <a:rPr lang="en-CA" sz="4900" b="1" dirty="0">
                <a:solidFill>
                  <a:srgbClr val="575858"/>
                </a:solidFill>
              </a:rPr>
              <a:t>says, “I really like you a lot too. That’s why I don’t want anything to change right now.” </a:t>
            </a:r>
            <a:r>
              <a:rPr lang="en-CA" sz="4900" b="1" dirty="0" smtClean="0">
                <a:solidFill>
                  <a:srgbClr val="575858"/>
                </a:solidFill>
              </a:rPr>
              <a:t/>
            </a:r>
            <a:br>
              <a:rPr lang="en-CA" sz="4900" b="1" dirty="0" smtClean="0">
                <a:solidFill>
                  <a:srgbClr val="575858"/>
                </a:solidFill>
              </a:rPr>
            </a:br>
            <a:r>
              <a:rPr lang="en-CA" sz="4900" b="1" dirty="0" smtClean="0">
                <a:solidFill>
                  <a:srgbClr val="575858"/>
                </a:solidFill>
              </a:rPr>
              <a:t>Lupe </a:t>
            </a:r>
            <a:r>
              <a:rPr lang="en-CA" sz="4900" b="1" dirty="0">
                <a:solidFill>
                  <a:srgbClr val="575858"/>
                </a:solidFill>
              </a:rPr>
              <a:t>responds, “I get it. What do you want to do right now? </a:t>
            </a:r>
            <a:r>
              <a:rPr lang="en-CA" b="1" dirty="0" smtClean="0">
                <a:solidFill>
                  <a:srgbClr val="575858"/>
                </a:solidFill>
              </a:rPr>
              <a:t/>
            </a:r>
            <a:br>
              <a:rPr lang="en-CA" b="1" dirty="0" smtClean="0">
                <a:solidFill>
                  <a:srgbClr val="575858"/>
                </a:solidFill>
              </a:rPr>
            </a:br>
            <a:endParaRPr lang="en-CA" dirty="0">
              <a:solidFill>
                <a:srgbClr val="575858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88750"/>
              </p:ext>
            </p:extLst>
          </p:nvPr>
        </p:nvGraphicFramePr>
        <p:xfrm>
          <a:off x="841717" y="3238500"/>
          <a:ext cx="10255347" cy="311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3117850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for a bike ride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Shoot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hoops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Listen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music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24</a:t>
            </a:fld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1194676" y="4053590"/>
            <a:ext cx="9784474" cy="2302760"/>
            <a:chOff x="1169276" y="3732244"/>
            <a:chExt cx="9784474" cy="23027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4"/>
            <a:stretch/>
          </p:blipFill>
          <p:spPr>
            <a:xfrm>
              <a:off x="1169276" y="3732244"/>
              <a:ext cx="3429000" cy="23027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139" y="3822029"/>
              <a:ext cx="1971665" cy="19496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529" y="4070843"/>
              <a:ext cx="3054221" cy="1774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 “I’m not ready for this.” </a:t>
            </a:r>
            <a:br>
              <a:rPr lang="en-CA" b="1" dirty="0" smtClean="0">
                <a:solidFill>
                  <a:srgbClr val="575858"/>
                </a:solidFill>
              </a:rPr>
            </a:br>
            <a:r>
              <a:rPr lang="en-CA" b="1" dirty="0" smtClean="0">
                <a:solidFill>
                  <a:srgbClr val="575858"/>
                </a:solidFill>
              </a:rPr>
              <a:t>Lupe replies,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799"/>
            <a:ext cx="10515600" cy="35861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“Come on! We’ve been dating forever. Besides, you’re such a tease. You make out with me all the time so that means you want to have sex with me. If you don’t have sex with me, I’ll break up with you.”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endParaRPr lang="en-CA" dirty="0" smtClean="0"/>
          </a:p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4" action="ppaction://hlinksldjump"/>
              </a:rPr>
              <a:t>“Ok that’s cool. Can we talk about this when you’re ready?”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hlinkClick r:id="rId5" action="ppaction://hlinksldjump"/>
              </a:rPr>
              <a:t>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732" y="11959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rgbClr val="575858"/>
                </a:solidFill>
              </a:rPr>
              <a:t>Jordan </a:t>
            </a:r>
            <a:r>
              <a:rPr lang="en-CA" sz="4900" b="1" dirty="0">
                <a:solidFill>
                  <a:srgbClr val="575858"/>
                </a:solidFill>
              </a:rPr>
              <a:t>says, </a:t>
            </a:r>
            <a:r>
              <a:rPr lang="en-CA" sz="4900" b="1" dirty="0" smtClean="0">
                <a:solidFill>
                  <a:srgbClr val="575858"/>
                </a:solidFill>
              </a:rPr>
              <a:t>“For sure! What </a:t>
            </a:r>
            <a:r>
              <a:rPr lang="en-CA" sz="4900" b="1" dirty="0">
                <a:solidFill>
                  <a:srgbClr val="575858"/>
                </a:solidFill>
              </a:rPr>
              <a:t>do you want to do </a:t>
            </a:r>
            <a:r>
              <a:rPr lang="en-CA" sz="4900" b="1" dirty="0" smtClean="0">
                <a:solidFill>
                  <a:srgbClr val="575858"/>
                </a:solidFill>
              </a:rPr>
              <a:t>now?”</a:t>
            </a:r>
            <a:r>
              <a:rPr lang="en-CA" b="1" dirty="0" smtClean="0">
                <a:solidFill>
                  <a:srgbClr val="7030A0"/>
                </a:solidFill>
              </a:rPr>
              <a:t/>
            </a:r>
            <a:br>
              <a:rPr lang="en-CA" b="1" dirty="0" smtClean="0">
                <a:solidFill>
                  <a:srgbClr val="7030A0"/>
                </a:solidFill>
              </a:rPr>
            </a:b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48227"/>
              </p:ext>
            </p:extLst>
          </p:nvPr>
        </p:nvGraphicFramePr>
        <p:xfrm>
          <a:off x="841717" y="2878756"/>
          <a:ext cx="10255347" cy="34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3477594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band practice 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ctr">
                        <a:buAutoNum type="alphaLcParenR"/>
                      </a:pPr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Shoot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hoops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Listen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music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26</a:t>
            </a:fld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61" y="3958568"/>
            <a:ext cx="2121809" cy="209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74" y="3871697"/>
            <a:ext cx="2458193" cy="2091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04" y="4030979"/>
            <a:ext cx="3486806" cy="20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1588005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CA" sz="18500" dirty="0">
                <a:solidFill>
                  <a:srgbClr val="00AEB7"/>
                </a:solidFill>
                <a:latin typeface="Freestyle Script" panose="030804020302050B0404" pitchFamily="66" charset="0"/>
                <a:ea typeface="+mn-ea"/>
                <a:cs typeface="+mn-cs"/>
              </a:rPr>
              <a:t>The End</a:t>
            </a:r>
            <a:br>
              <a:rPr lang="en-CA" sz="18500" dirty="0">
                <a:solidFill>
                  <a:srgbClr val="00AEB7"/>
                </a:solidFill>
                <a:latin typeface="Freestyle Script" panose="030804020302050B0404" pitchFamily="66" charset="0"/>
                <a:ea typeface="+mn-ea"/>
                <a:cs typeface="+mn-cs"/>
              </a:rPr>
            </a:br>
            <a:endParaRPr lang="en-CA" dirty="0">
              <a:solidFill>
                <a:srgbClr val="00AEB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>
                <a:hlinkClick r:id="rId3" action="ppaction://hlinksldjump"/>
              </a:rPr>
              <a:t>Back to the beginning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27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67" y="3438524"/>
            <a:ext cx="1642597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They met at _________</a:t>
            </a:r>
            <a:endParaRPr lang="en-CA" b="1" dirty="0">
              <a:solidFill>
                <a:srgbClr val="575858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6946"/>
              </p:ext>
            </p:extLst>
          </p:nvPr>
        </p:nvGraphicFramePr>
        <p:xfrm>
          <a:off x="504092" y="1968891"/>
          <a:ext cx="10255347" cy="34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3477594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a party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         b) 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a f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ootball game</a:t>
                      </a:r>
                      <a:endParaRPr lang="en-CA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school</a:t>
                      </a:r>
                      <a:endParaRPr lang="en-CA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0" y="3689813"/>
            <a:ext cx="3821373" cy="12801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7" y="3689813"/>
            <a:ext cx="2701550" cy="128016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19" y="3504503"/>
            <a:ext cx="166389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8869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Lupe and Jordan spend a lot of time together and they like to make out. But Lupe really wants to have sex with Jordan. So Lupe… 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8" y="2593994"/>
            <a:ext cx="7391401" cy="3602575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 smtClean="0">
                <a:hlinkClick r:id="rId3" action="ppaction://hlinksldjump"/>
              </a:rPr>
              <a:t>goes for it and tries to unzip Jordan’s pants.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AutoNum type="alphaLcParenR"/>
            </a:pPr>
            <a:r>
              <a:rPr lang="en-CA" dirty="0" smtClean="0"/>
              <a:t> </a:t>
            </a:r>
            <a:r>
              <a:rPr lang="en-CA" dirty="0" smtClean="0">
                <a:hlinkClick r:id="rId4" action="ppaction://hlinksldjump"/>
              </a:rPr>
              <a:t>asks Jordan, “Can we talk about having sex?”</a:t>
            </a:r>
            <a:br>
              <a:rPr lang="en-CA" dirty="0" smtClean="0">
                <a:hlinkClick r:id="rId4" action="ppaction://hlinksldjump"/>
              </a:rPr>
            </a:br>
            <a:endParaRPr lang="en-CA" dirty="0" smtClean="0">
              <a:hlinkClick r:id="rId4" action="ppaction://hlinksldjump"/>
            </a:endParaRPr>
          </a:p>
          <a:p>
            <a:pPr marL="514350" indent="-514350">
              <a:buAutoNum type="alphaLcParenR"/>
            </a:pPr>
            <a:r>
              <a:rPr lang="en-CA" dirty="0" smtClean="0"/>
              <a:t> </a:t>
            </a:r>
            <a:r>
              <a:rPr lang="en-CA" dirty="0" smtClean="0">
                <a:hlinkClick r:id="rId4" action="ppaction://hlinksldjump"/>
              </a:rPr>
              <a:t>says, “I would really like to have sex with you.” 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7" y="3211341"/>
            <a:ext cx="3164543" cy="31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575858"/>
                </a:solidFill>
              </a:rPr>
              <a:t>Jordan responds…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27831" cy="435133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>
                <a:hlinkClick r:id="rId3" action="ppaction://hlinksldjump"/>
              </a:rPr>
              <a:t>b</a:t>
            </a:r>
            <a:r>
              <a:rPr lang="en-CA" dirty="0" smtClean="0">
                <a:hlinkClick r:id="rId3" action="ppaction://hlinksldjump"/>
              </a:rPr>
              <a:t>y saying, "I've been thinking about this too. I would like that, but we need to talk about protection.”</a:t>
            </a:r>
            <a:endParaRPr lang="en-CA" dirty="0" smtClean="0"/>
          </a:p>
          <a:p>
            <a:pPr marL="514350" indent="-514350">
              <a:buAutoNum type="alphaLcParenR"/>
            </a:pPr>
            <a:endParaRPr lang="en-CA" dirty="0" smtClean="0"/>
          </a:p>
          <a:p>
            <a:pPr marL="514350" indent="-514350">
              <a:buAutoNum type="alphaLcParenR"/>
            </a:pPr>
            <a:r>
              <a:rPr lang="en-CA" dirty="0" smtClean="0">
                <a:hlinkClick r:id="rId4" action="ppaction://hlinksldjump"/>
              </a:rPr>
              <a:t>by saying, “I like just making out. I don’t want </a:t>
            </a:r>
            <a:br>
              <a:rPr lang="en-CA" dirty="0" smtClean="0">
                <a:hlinkClick r:id="rId4" action="ppaction://hlinksldjump"/>
              </a:rPr>
            </a:br>
            <a:r>
              <a:rPr lang="en-CA" dirty="0" smtClean="0">
                <a:hlinkClick r:id="rId4" action="ppaction://hlinksldjump"/>
              </a:rPr>
              <a:t>things to change.”</a:t>
            </a:r>
            <a:endParaRPr lang="en-CA" dirty="0" smtClean="0"/>
          </a:p>
          <a:p>
            <a:pPr marL="514350" indent="-514350">
              <a:buAutoNum type="alphaLcParenR"/>
            </a:pPr>
            <a:endParaRPr lang="en-CA" dirty="0"/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CA" dirty="0" smtClean="0">
                <a:hlinkClick r:id="rId5" action="ppaction://hlinksldjump"/>
              </a:rPr>
              <a:t>by not saying anything.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07" y="2855344"/>
            <a:ext cx="3216741" cy="27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937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Lupe…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264"/>
            <a:ext cx="10515600" cy="435133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CA" dirty="0">
                <a:hlinkClick r:id="rId3" action="ppaction://hlinksldjump"/>
              </a:rPr>
              <a:t>t</a:t>
            </a:r>
            <a:r>
              <a:rPr lang="en-CA" dirty="0" smtClean="0">
                <a:hlinkClick r:id="rId3" action="ppaction://hlinksldjump"/>
              </a:rPr>
              <a:t>hinks because Jordan didn’t say no, it’s the green light to go ahead. So Lupe starts kissing Jordan.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b)   </a:t>
            </a:r>
            <a:r>
              <a:rPr lang="en-CA" dirty="0" smtClean="0">
                <a:hlinkClick r:id="rId4" action="ppaction://hlinksldjump"/>
              </a:rPr>
              <a:t>says, “You’re not saying anything. What does that mean?”</a:t>
            </a:r>
            <a:endParaRPr lang="en-CA" dirty="0" smtClean="0"/>
          </a:p>
          <a:p>
            <a:pPr marL="514350" indent="-514350">
              <a:buAutoNum type="alphaLcParenR"/>
            </a:pPr>
            <a:endParaRPr lang="en-CA" dirty="0" smtClean="0"/>
          </a:p>
          <a:p>
            <a:pPr marL="514350" indent="-514350">
              <a:buAutoNum type="alphaL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doesn’t know what to do or say and becomes distant and unresponsive.   </a:t>
            </a: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CA" dirty="0" smtClean="0">
                <a:hlinkClick r:id="rId3" action="ppaction://hlinksldjump"/>
              </a:rPr>
              <a:t>Lupe starts to unzip Jordan’s pants.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71500" indent="-571500">
              <a:buNone/>
            </a:pPr>
            <a:r>
              <a:rPr lang="en-CA" dirty="0" smtClean="0"/>
              <a:t>b)   </a:t>
            </a:r>
            <a:r>
              <a:rPr lang="en-CA" dirty="0" smtClean="0">
                <a:hlinkClick r:id="rId4" action="ppaction://hlinksldjump"/>
              </a:rPr>
              <a:t>Lupe senses something is not right and asks Jordan, “Is everything ok?”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3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558132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rgbClr val="575858"/>
                </a:solidFill>
              </a:rPr>
              <a:t>Jordan says “I need time to think about this. I kind of like the way things are.” Lupe responds,</a:t>
            </a:r>
            <a:r>
              <a:rPr lang="en-CA" b="1" dirty="0">
                <a:solidFill>
                  <a:srgbClr val="575858"/>
                </a:solidFill>
              </a:rPr>
              <a:t/>
            </a:r>
            <a:br>
              <a:rPr lang="en-CA" b="1" dirty="0">
                <a:solidFill>
                  <a:srgbClr val="575858"/>
                </a:solidFill>
              </a:rPr>
            </a:br>
            <a:endParaRPr lang="en-CA" b="1" dirty="0">
              <a:solidFill>
                <a:srgbClr val="57585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CA" dirty="0">
                <a:hlinkClick r:id="rId3" action="ppaction://hlinksldjump"/>
              </a:rPr>
              <a:t>“Come on! We’ve been dating forever. Besides, you’re such a tease. You make out with me </a:t>
            </a:r>
            <a:r>
              <a:rPr lang="en-CA" dirty="0" smtClean="0">
                <a:hlinkClick r:id="rId3" action="ppaction://hlinksldjump"/>
              </a:rPr>
              <a:t>all the time. We </a:t>
            </a:r>
            <a:r>
              <a:rPr lang="en-CA" dirty="0">
                <a:hlinkClick r:id="rId3" action="ppaction://hlinksldjump"/>
              </a:rPr>
              <a:t>should </a:t>
            </a:r>
            <a:r>
              <a:rPr lang="en-CA" dirty="0" smtClean="0">
                <a:hlinkClick r:id="rId3" action="ppaction://hlinksldjump"/>
              </a:rPr>
              <a:t>just have sex already.”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marL="514350" indent="-514350">
              <a:buAutoNum type="alphaLcParenR"/>
            </a:pPr>
            <a:r>
              <a:rPr lang="en-CA" dirty="0">
                <a:hlinkClick r:id="rId4" action="ppaction://hlinksldjump"/>
              </a:rPr>
              <a:t>“Ok, </a:t>
            </a:r>
            <a:r>
              <a:rPr lang="en-CA" dirty="0" smtClean="0">
                <a:hlinkClick r:id="rId4" action="ppaction://hlinksldjump"/>
              </a:rPr>
              <a:t>I get it. </a:t>
            </a:r>
            <a:r>
              <a:rPr lang="en-CA" dirty="0">
                <a:hlinkClick r:id="rId4" action="ppaction://hlinksldjump"/>
              </a:rPr>
              <a:t>I just really like you a lot</a:t>
            </a:r>
            <a:r>
              <a:rPr lang="en-CA" dirty="0" smtClean="0">
                <a:hlinkClick r:id="rId4" action="ppaction://hlinksldjump"/>
              </a:rPr>
              <a:t>.”</a:t>
            </a:r>
            <a:endParaRPr lang="en-CA" dirty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3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830306"/>
            <a:ext cx="10515600" cy="1698761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575858"/>
                </a:solidFill>
              </a:rPr>
              <a:t>Jordan says, “Yup I think going to a clinic is a good idea. How about tomorrow after school?”</a:t>
            </a:r>
            <a:r>
              <a:rPr lang="en-CA" b="1" dirty="0">
                <a:solidFill>
                  <a:srgbClr val="575858"/>
                </a:solidFill>
              </a:rPr>
              <a:t> </a:t>
            </a:r>
            <a:r>
              <a:rPr lang="en-CA" b="1" dirty="0" smtClean="0">
                <a:solidFill>
                  <a:srgbClr val="575858"/>
                </a:solidFill>
              </a:rPr>
              <a:t>Lupe says “Sounds like a plan. What do you want to do now?”</a:t>
            </a:r>
            <a:endParaRPr lang="en-CA" b="1" dirty="0">
              <a:solidFill>
                <a:srgbClr val="575858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88973"/>
              </p:ext>
            </p:extLst>
          </p:nvPr>
        </p:nvGraphicFramePr>
        <p:xfrm>
          <a:off x="702284" y="3181564"/>
          <a:ext cx="10255347" cy="347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49"/>
                <a:gridCol w="3418449"/>
                <a:gridCol w="3418449"/>
              </a:tblGrid>
              <a:tr h="3477594">
                <a:tc>
                  <a:txBody>
                    <a:bodyPr/>
                    <a:lstStyle/>
                    <a:p>
                      <a:pPr marL="457200" indent="-457200" algn="ctr">
                        <a:buAutoNum type="alphaLcParenR"/>
                      </a:pP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Eat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pizza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to a movie</a:t>
                      </a:r>
                      <a:endParaRPr lang="en-CA" sz="2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c) </a:t>
                      </a:r>
                      <a:r>
                        <a:rPr lang="en-CA" sz="28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Go for a bike</a:t>
                      </a:r>
                      <a:r>
                        <a:rPr lang="en-CA" sz="28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ride</a:t>
                      </a:r>
                      <a:endParaRPr lang="en-CA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AF7-F0A1-4827-AF4D-434204B678E4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7" y="3834064"/>
            <a:ext cx="2604140" cy="217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4"/>
          <a:stretch/>
        </p:blipFill>
        <p:spPr>
          <a:xfrm>
            <a:off x="8058807" y="3834065"/>
            <a:ext cx="3429000" cy="230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79" y="4036902"/>
            <a:ext cx="2823101" cy="17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CONSENT_PathActivity_CAL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5030</TotalTime>
  <Words>1075</Words>
  <Application>Microsoft Office PowerPoint</Application>
  <PresentationFormat>Widescreen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Freestyle Script</vt:lpstr>
      <vt:lpstr>Office Theme</vt:lpstr>
      <vt:lpstr>CONSENT</vt:lpstr>
      <vt:lpstr>This is Lupe and Jordan. They are in grade 12 and have been dating for almost one year.  </vt:lpstr>
      <vt:lpstr>They met at _________</vt:lpstr>
      <vt:lpstr>Lupe and Jordan spend a lot of time together and they like to make out. But Lupe really wants to have sex with Jordan. So Lupe… </vt:lpstr>
      <vt:lpstr>Jordan responds…</vt:lpstr>
      <vt:lpstr>Lupe…</vt:lpstr>
      <vt:lpstr>Jordan doesn’t know what to do or say and becomes distant and unresponsive.   </vt:lpstr>
      <vt:lpstr>Jordan says “I need time to think about this. I kind of like the way things are.” Lupe responds, </vt:lpstr>
      <vt:lpstr>Jordan says, “Yup I think going to a clinic is a good idea. How about tomorrow after school?” Lupe says “Sounds like a plan. What do you want to do now?”</vt:lpstr>
      <vt:lpstr>Jordan…</vt:lpstr>
      <vt:lpstr>Lupe says…</vt:lpstr>
      <vt:lpstr>Jordan says, “Yes I do trust you, but trust me that we aren’t going to have unprotected sex.” Lupe responds, </vt:lpstr>
      <vt:lpstr>Jordan responds by pushing Lupe’s hand away and says, “I just remembered I have a math test tomorrow.”  Lupe says, </vt:lpstr>
      <vt:lpstr>Lupe says…</vt:lpstr>
      <vt:lpstr>Jordan says “No, I’m not ready.” Lupe replies,</vt:lpstr>
      <vt:lpstr>    Jordan says, “No, I’m not ready.” Lupe replies, “You clearly don’t like me as much as I like you. Maybe we should break up.”  Jordan says, “Fine, we are broken up. I’m going to ________ with my friends now. Later!”    </vt:lpstr>
      <vt:lpstr>Lupe replies,</vt:lpstr>
      <vt:lpstr>Lupe…</vt:lpstr>
      <vt:lpstr>Jordan says “I’m not ready for this.”  Lupe replies,</vt:lpstr>
      <vt:lpstr>Jordan becomes even more distant and is not responding.  Lupe says,</vt:lpstr>
      <vt:lpstr>  Jordan says, “I’m just not ready for this. I hope you’re cool with that.”  Lupe replies, “Of course. But can we talk about this when you’re ready?”  Jordan says, “For sure. What do you want to do now?”  </vt:lpstr>
      <vt:lpstr>Jordan says, “That’s ok we’re cool. I’ll let you know when I’m ready to talk about this again. What do you want to do now?” </vt:lpstr>
      <vt:lpstr>Jordan says, “Fine, then let’s break up. I’m going to ________ with my friends now.”  </vt:lpstr>
      <vt:lpstr>Jordan says, “I really like you a lot too. That’s why I don’t want anything to change right now.”  Lupe responds, “I get it. What do you want to do right now?  </vt:lpstr>
      <vt:lpstr>Jordan says “I’m not ready for this.”  Lupe replies,</vt:lpstr>
      <vt:lpstr>Jordan says, “For sure! What do you want to do now?” </vt:lpstr>
      <vt:lpstr>The End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CONSENT_PathActivity_CALM</dc:title>
  <dc:creator>Wendi Lokanc-Diluzio</dc:creator>
  <cp:lastModifiedBy>Nicole Inglis</cp:lastModifiedBy>
  <cp:revision>151</cp:revision>
  <cp:lastPrinted>2017-01-30T20:01:58Z</cp:lastPrinted>
  <dcterms:created xsi:type="dcterms:W3CDTF">2016-09-20T21:47:30Z</dcterms:created>
  <dcterms:modified xsi:type="dcterms:W3CDTF">2020-01-31T15:54:31Z</dcterms:modified>
</cp:coreProperties>
</file>